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56" r:id="rId2"/>
    <p:sldId id="257" r:id="rId3"/>
    <p:sldId id="258" r:id="rId4"/>
    <p:sldId id="259"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7" autoAdjust="0"/>
    <p:restoredTop sz="94488" autoAdjust="0"/>
  </p:normalViewPr>
  <p:slideViewPr>
    <p:cSldViewPr snapToGrid="0">
      <p:cViewPr varScale="1">
        <p:scale>
          <a:sx n="68" d="100"/>
          <a:sy n="68" d="100"/>
        </p:scale>
        <p:origin x="2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30AFB8F-FEE8-4801-81F9-CC90E302F1AB}" type="datetimeFigureOut">
              <a:rPr lang="es-PE" smtClean="0"/>
              <a:t>27/08/2023</a:t>
            </a:fld>
            <a:endParaRPr lang="es-PE"/>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P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20B1F43-0C43-4077-8FED-A472BEFE1D60}" type="slidenum">
              <a:rPr lang="es-PE" smtClean="0"/>
              <a:t>‹Nº›</a:t>
            </a:fld>
            <a:endParaRPr lang="es-PE"/>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21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0AFB8F-FEE8-4801-81F9-CC90E302F1AB}" type="datetimeFigureOut">
              <a:rPr lang="es-PE" smtClean="0"/>
              <a:t>27/08/2023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20B1F43-0C43-4077-8FED-A472BEFE1D60}" type="slidenum">
              <a:rPr lang="es-PE" smtClean="0"/>
              <a:t>‹Nº›</a:t>
            </a:fld>
            <a:endParaRPr lang="es-PE"/>
          </a:p>
        </p:txBody>
      </p:sp>
    </p:spTree>
    <p:extLst>
      <p:ext uri="{BB962C8B-B14F-4D97-AF65-F5344CB8AC3E}">
        <p14:creationId xmlns:p14="http://schemas.microsoft.com/office/powerpoint/2010/main" val="375732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0AFB8F-FEE8-4801-81F9-CC90E302F1AB}" type="datetimeFigureOut">
              <a:rPr lang="es-PE" smtClean="0"/>
              <a:t>27/08/2023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20B1F43-0C43-4077-8FED-A472BEFE1D60}" type="slidenum">
              <a:rPr lang="es-PE" smtClean="0"/>
              <a:t>‹Nº›</a:t>
            </a:fld>
            <a:endParaRPr lang="es-PE"/>
          </a:p>
        </p:txBody>
      </p:sp>
    </p:spTree>
    <p:extLst>
      <p:ext uri="{BB962C8B-B14F-4D97-AF65-F5344CB8AC3E}">
        <p14:creationId xmlns:p14="http://schemas.microsoft.com/office/powerpoint/2010/main" val="399964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0AFB8F-FEE8-4801-81F9-CC90E302F1AB}" type="datetimeFigureOut">
              <a:rPr lang="es-PE" smtClean="0"/>
              <a:t>27/08/2023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20B1F43-0C43-4077-8FED-A472BEFE1D60}" type="slidenum">
              <a:rPr lang="es-PE" smtClean="0"/>
              <a:t>‹Nº›</a:t>
            </a:fld>
            <a:endParaRPr lang="es-PE"/>
          </a:p>
        </p:txBody>
      </p:sp>
    </p:spTree>
    <p:extLst>
      <p:ext uri="{BB962C8B-B14F-4D97-AF65-F5344CB8AC3E}">
        <p14:creationId xmlns:p14="http://schemas.microsoft.com/office/powerpoint/2010/main" val="186819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0AFB8F-FEE8-4801-81F9-CC90E302F1AB}" type="datetimeFigureOut">
              <a:rPr lang="es-PE" smtClean="0"/>
              <a:t>27/08/2023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20B1F43-0C43-4077-8FED-A472BEFE1D60}" type="slidenum">
              <a:rPr lang="es-PE" smtClean="0"/>
              <a:t>‹Nº›</a:t>
            </a:fld>
            <a:endParaRPr lang="es-PE"/>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81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0AFB8F-FEE8-4801-81F9-CC90E302F1AB}" type="datetimeFigureOut">
              <a:rPr lang="es-PE" smtClean="0"/>
              <a:t>27/08/2023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F20B1F43-0C43-4077-8FED-A472BEFE1D60}" type="slidenum">
              <a:rPr lang="es-PE" smtClean="0"/>
              <a:t>‹Nº›</a:t>
            </a:fld>
            <a:endParaRPr lang="es-PE"/>
          </a:p>
        </p:txBody>
      </p:sp>
    </p:spTree>
    <p:extLst>
      <p:ext uri="{BB962C8B-B14F-4D97-AF65-F5344CB8AC3E}">
        <p14:creationId xmlns:p14="http://schemas.microsoft.com/office/powerpoint/2010/main" val="149661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0AFB8F-FEE8-4801-81F9-CC90E302F1AB}" type="datetimeFigureOut">
              <a:rPr lang="es-PE" smtClean="0"/>
              <a:t>27/08/2023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F20B1F43-0C43-4077-8FED-A472BEFE1D60}" type="slidenum">
              <a:rPr lang="es-PE" smtClean="0"/>
              <a:t>‹Nº›</a:t>
            </a:fld>
            <a:endParaRPr lang="es-PE"/>
          </a:p>
        </p:txBody>
      </p:sp>
    </p:spTree>
    <p:extLst>
      <p:ext uri="{BB962C8B-B14F-4D97-AF65-F5344CB8AC3E}">
        <p14:creationId xmlns:p14="http://schemas.microsoft.com/office/powerpoint/2010/main" val="52752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0AFB8F-FEE8-4801-81F9-CC90E302F1AB}" type="datetimeFigureOut">
              <a:rPr lang="es-PE" smtClean="0"/>
              <a:t>27/08/2023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F20B1F43-0C43-4077-8FED-A472BEFE1D60}" type="slidenum">
              <a:rPr lang="es-PE" smtClean="0"/>
              <a:t>‹Nº›</a:t>
            </a:fld>
            <a:endParaRPr lang="es-PE"/>
          </a:p>
        </p:txBody>
      </p:sp>
    </p:spTree>
    <p:extLst>
      <p:ext uri="{BB962C8B-B14F-4D97-AF65-F5344CB8AC3E}">
        <p14:creationId xmlns:p14="http://schemas.microsoft.com/office/powerpoint/2010/main" val="3913992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AFB8F-FEE8-4801-81F9-CC90E302F1AB}" type="datetimeFigureOut">
              <a:rPr lang="es-PE" smtClean="0"/>
              <a:t>27/08/2023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F20B1F43-0C43-4077-8FED-A472BEFE1D60}" type="slidenum">
              <a:rPr lang="es-PE" smtClean="0"/>
              <a:t>‹Nº›</a:t>
            </a:fld>
            <a:endParaRPr lang="es-PE"/>
          </a:p>
        </p:txBody>
      </p:sp>
    </p:spTree>
    <p:extLst>
      <p:ext uri="{BB962C8B-B14F-4D97-AF65-F5344CB8AC3E}">
        <p14:creationId xmlns:p14="http://schemas.microsoft.com/office/powerpoint/2010/main" val="57744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0AFB8F-FEE8-4801-81F9-CC90E302F1AB}" type="datetimeFigureOut">
              <a:rPr lang="es-PE" smtClean="0"/>
              <a:t>27/08/2023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F20B1F43-0C43-4077-8FED-A472BEFE1D60}" type="slidenum">
              <a:rPr lang="es-PE" smtClean="0"/>
              <a:t>‹Nº›</a:t>
            </a:fld>
            <a:endParaRPr lang="es-PE"/>
          </a:p>
        </p:txBody>
      </p:sp>
    </p:spTree>
    <p:extLst>
      <p:ext uri="{BB962C8B-B14F-4D97-AF65-F5344CB8AC3E}">
        <p14:creationId xmlns:p14="http://schemas.microsoft.com/office/powerpoint/2010/main" val="363289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0AFB8F-FEE8-4801-81F9-CC90E302F1AB}" type="datetimeFigureOut">
              <a:rPr lang="es-PE" smtClean="0"/>
              <a:t>27/08/2023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F20B1F43-0C43-4077-8FED-A472BEFE1D60}" type="slidenum">
              <a:rPr lang="es-PE" smtClean="0"/>
              <a:t>‹Nº›</a:t>
            </a:fld>
            <a:endParaRPr lang="es-PE"/>
          </a:p>
        </p:txBody>
      </p:sp>
    </p:spTree>
    <p:extLst>
      <p:ext uri="{BB962C8B-B14F-4D97-AF65-F5344CB8AC3E}">
        <p14:creationId xmlns:p14="http://schemas.microsoft.com/office/powerpoint/2010/main" val="16492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30AFB8F-FEE8-4801-81F9-CC90E302F1AB}" type="datetimeFigureOut">
              <a:rPr lang="es-PE" smtClean="0"/>
              <a:t>27/08/2023</a:t>
            </a:fld>
            <a:endParaRPr lang="es-PE"/>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PE"/>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20B1F43-0C43-4077-8FED-A472BEFE1D60}" type="slidenum">
              <a:rPr lang="es-PE" smtClean="0"/>
              <a:t>‹Nº›</a:t>
            </a:fld>
            <a:endParaRPr lang="es-PE"/>
          </a:p>
        </p:txBody>
      </p:sp>
    </p:spTree>
    <p:extLst>
      <p:ext uri="{BB962C8B-B14F-4D97-AF65-F5344CB8AC3E}">
        <p14:creationId xmlns:p14="http://schemas.microsoft.com/office/powerpoint/2010/main" val="174244880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9BBD0-83B1-A66A-841B-FAE63FF3F428}"/>
              </a:ext>
            </a:extLst>
          </p:cNvPr>
          <p:cNvSpPr>
            <a:spLocks noGrp="1"/>
          </p:cNvSpPr>
          <p:nvPr>
            <p:ph type="ctrTitle"/>
          </p:nvPr>
        </p:nvSpPr>
        <p:spPr>
          <a:xfrm>
            <a:off x="2053882" y="443565"/>
            <a:ext cx="5372797" cy="3127005"/>
          </a:xfrm>
        </p:spPr>
        <p:txBody>
          <a:bodyPr>
            <a:normAutofit/>
          </a:bodyPr>
          <a:lstStyle/>
          <a:p>
            <a:pPr algn="l"/>
            <a:r>
              <a:rPr lang="es-ES" sz="5000" dirty="0">
                <a:solidFill>
                  <a:schemeClr val="tx1"/>
                </a:solidFill>
                <a:latin typeface="Arial" panose="020B0604020202020204" pitchFamily="34" charset="0"/>
                <a:cs typeface="Arial" panose="020B0604020202020204" pitchFamily="34" charset="0"/>
              </a:rPr>
              <a:t>VISITA DE ESTUDIOS A LAS RUINAS DE zaña</a:t>
            </a:r>
            <a:endParaRPr lang="es-PE" sz="5000" dirty="0">
              <a:solidFill>
                <a:schemeClr val="tx1"/>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42444F98-77C1-6F28-6165-18DAFCB617C9}"/>
              </a:ext>
            </a:extLst>
          </p:cNvPr>
          <p:cNvSpPr>
            <a:spLocks noGrp="1"/>
          </p:cNvSpPr>
          <p:nvPr>
            <p:ph type="subTitle" idx="1"/>
          </p:nvPr>
        </p:nvSpPr>
        <p:spPr>
          <a:xfrm>
            <a:off x="1838677" y="3810000"/>
            <a:ext cx="8771265" cy="2101781"/>
          </a:xfrm>
        </p:spPr>
        <p:txBody>
          <a:bodyPr>
            <a:normAutofit lnSpcReduction="10000"/>
          </a:bodyPr>
          <a:lstStyle/>
          <a:p>
            <a:pPr marL="457200" indent="-457200" algn="l">
              <a:buFont typeface="Wingdings" panose="05000000000000000000" pitchFamily="2" charset="2"/>
              <a:buChar char="v"/>
            </a:pPr>
            <a:r>
              <a:rPr lang="es-ES" sz="2800" b="1" dirty="0">
                <a:solidFill>
                  <a:schemeClr val="tx1"/>
                </a:solidFill>
                <a:latin typeface="Arial" panose="020B0604020202020204" pitchFamily="34" charset="0"/>
                <a:cs typeface="Arial" panose="020B0604020202020204" pitchFamily="34" charset="0"/>
              </a:rPr>
              <a:t>Alumno: </a:t>
            </a:r>
            <a:r>
              <a:rPr lang="es-ES" sz="2800" dirty="0">
                <a:solidFill>
                  <a:schemeClr val="tx1"/>
                </a:solidFill>
                <a:latin typeface="Arial" panose="020B0604020202020204" pitchFamily="34" charset="0"/>
                <a:cs typeface="Arial" panose="020B0604020202020204" pitchFamily="34" charset="0"/>
              </a:rPr>
              <a:t>Liam Abel Rivera Chavarry.</a:t>
            </a:r>
          </a:p>
          <a:p>
            <a:pPr marL="457200" indent="-457200" algn="l">
              <a:buFont typeface="Wingdings" panose="05000000000000000000" pitchFamily="2" charset="2"/>
              <a:buChar char="v"/>
            </a:pPr>
            <a:r>
              <a:rPr lang="es-ES" sz="2800" b="1" dirty="0">
                <a:solidFill>
                  <a:schemeClr val="tx1"/>
                </a:solidFill>
                <a:latin typeface="Arial" panose="020B0604020202020204" pitchFamily="34" charset="0"/>
                <a:cs typeface="Arial" panose="020B0604020202020204" pitchFamily="34" charset="0"/>
              </a:rPr>
              <a:t>Área: </a:t>
            </a:r>
            <a:r>
              <a:rPr lang="es-ES" sz="2800" dirty="0">
                <a:solidFill>
                  <a:schemeClr val="tx1"/>
                </a:solidFill>
                <a:latin typeface="Arial" panose="020B0604020202020204" pitchFamily="34" charset="0"/>
                <a:cs typeface="Arial" panose="020B0604020202020204" pitchFamily="34" charset="0"/>
              </a:rPr>
              <a:t>PERSONAL SOCIAL.</a:t>
            </a:r>
            <a:endParaRPr lang="es-PE" sz="2800" dirty="0">
              <a:solidFill>
                <a:schemeClr val="tx1"/>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v"/>
            </a:pPr>
            <a:r>
              <a:rPr lang="es-PE" sz="2800" b="1" dirty="0">
                <a:solidFill>
                  <a:schemeClr val="tx1"/>
                </a:solidFill>
                <a:latin typeface="Arial" panose="020B0604020202020204" pitchFamily="34" charset="0"/>
                <a:cs typeface="Arial" panose="020B0604020202020204" pitchFamily="34" charset="0"/>
              </a:rPr>
              <a:t>Sección: 3 “A”. </a:t>
            </a:r>
          </a:p>
          <a:p>
            <a:pPr marL="457200" indent="-457200" algn="l">
              <a:buFont typeface="Wingdings" panose="05000000000000000000" pitchFamily="2" charset="2"/>
              <a:buChar char="v"/>
            </a:pPr>
            <a:r>
              <a:rPr lang="es-PE" sz="2800" b="1" dirty="0">
                <a:solidFill>
                  <a:schemeClr val="tx1"/>
                </a:solidFill>
                <a:latin typeface="Arial" panose="020B0604020202020204" pitchFamily="34" charset="0"/>
                <a:cs typeface="Arial" panose="020B0604020202020204" pitchFamily="34" charset="0"/>
              </a:rPr>
              <a:t>Fecha: </a:t>
            </a:r>
            <a:r>
              <a:rPr lang="es-PE" sz="2800" dirty="0">
                <a:solidFill>
                  <a:schemeClr val="tx1"/>
                </a:solidFill>
                <a:latin typeface="Arial" panose="020B0604020202020204" pitchFamily="34" charset="0"/>
                <a:cs typeface="Arial" panose="020B0604020202020204" pitchFamily="34" charset="0"/>
              </a:rPr>
              <a:t>23/ 08/ 2023.</a:t>
            </a:r>
          </a:p>
          <a:p>
            <a:pPr algn="l"/>
            <a:endParaRPr lang="es-ES" sz="1700" dirty="0"/>
          </a:p>
        </p:txBody>
      </p:sp>
      <p:pic>
        <p:nvPicPr>
          <p:cNvPr id="6" name="Imagen 5" descr="Una caricatura de un puente&#10;&#10;Descripción generada automáticamente con confianza media">
            <a:extLst>
              <a:ext uri="{FF2B5EF4-FFF2-40B4-BE49-F238E27FC236}">
                <a16:creationId xmlns:a16="http://schemas.microsoft.com/office/drawing/2014/main" id="{79E7BC0D-131D-5934-12E2-42903912C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9162" y="443565"/>
            <a:ext cx="4397376" cy="3227670"/>
          </a:xfrm>
          <a:prstGeom prst="rect">
            <a:avLst/>
          </a:prstGeom>
          <a:ln>
            <a:noFill/>
          </a:ln>
          <a:effectLst>
            <a:softEdge rad="112500"/>
          </a:effectLst>
        </p:spPr>
      </p:pic>
    </p:spTree>
    <p:extLst>
      <p:ext uri="{BB962C8B-B14F-4D97-AF65-F5344CB8AC3E}">
        <p14:creationId xmlns:p14="http://schemas.microsoft.com/office/powerpoint/2010/main" val="93182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Grupo de personas posando junto a un autobús&#10;&#10;Descripción generada automáticamente">
            <a:extLst>
              <a:ext uri="{FF2B5EF4-FFF2-40B4-BE49-F238E27FC236}">
                <a16:creationId xmlns:a16="http://schemas.microsoft.com/office/drawing/2014/main" id="{DBAA8451-97E0-1C30-1600-F3E179F05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79" y="785813"/>
            <a:ext cx="4820421" cy="3100388"/>
          </a:xfrm>
          <a:prstGeom prst="rect">
            <a:avLst/>
          </a:prstGeom>
        </p:spPr>
      </p:pic>
      <p:sp>
        <p:nvSpPr>
          <p:cNvPr id="6" name="CuadroTexto 5">
            <a:extLst>
              <a:ext uri="{FF2B5EF4-FFF2-40B4-BE49-F238E27FC236}">
                <a16:creationId xmlns:a16="http://schemas.microsoft.com/office/drawing/2014/main" id="{2D76FCF9-E2F1-E8F3-6B2F-43A1FB4ABDC0}"/>
              </a:ext>
            </a:extLst>
          </p:cNvPr>
          <p:cNvSpPr txBox="1"/>
          <p:nvPr/>
        </p:nvSpPr>
        <p:spPr>
          <a:xfrm>
            <a:off x="856479" y="4278137"/>
            <a:ext cx="4336410" cy="1200329"/>
          </a:xfrm>
          <a:prstGeom prst="rect">
            <a:avLst/>
          </a:prstGeom>
          <a:noFill/>
        </p:spPr>
        <p:txBody>
          <a:bodyPr wrap="square" rtlCol="0">
            <a:spAutoFit/>
          </a:bodyPr>
          <a:lstStyle/>
          <a:p>
            <a:r>
              <a:rPr lang="es-ES" b="1" dirty="0"/>
              <a:t>UBICACIÓN </a:t>
            </a:r>
          </a:p>
          <a:p>
            <a:r>
              <a:rPr lang="es-ES" dirty="0"/>
              <a:t>Zaña Perú departamento de Lambayeque- Localidad de Chiclayo. Tiempo aproximado 59 minutos.   </a:t>
            </a:r>
            <a:endParaRPr lang="es-PE" dirty="0"/>
          </a:p>
        </p:txBody>
      </p:sp>
      <p:sp>
        <p:nvSpPr>
          <p:cNvPr id="10" name="CuadroTexto 9">
            <a:extLst>
              <a:ext uri="{FF2B5EF4-FFF2-40B4-BE49-F238E27FC236}">
                <a16:creationId xmlns:a16="http://schemas.microsoft.com/office/drawing/2014/main" id="{A74609F8-F472-C916-485A-2210E2757D30}"/>
              </a:ext>
            </a:extLst>
          </p:cNvPr>
          <p:cNvSpPr txBox="1"/>
          <p:nvPr/>
        </p:nvSpPr>
        <p:spPr>
          <a:xfrm>
            <a:off x="6348260" y="4106688"/>
            <a:ext cx="5348439" cy="2031325"/>
          </a:xfrm>
          <a:prstGeom prst="rect">
            <a:avLst/>
          </a:prstGeom>
          <a:noFill/>
        </p:spPr>
        <p:txBody>
          <a:bodyPr wrap="square" rtlCol="0">
            <a:spAutoFit/>
          </a:bodyPr>
          <a:lstStyle/>
          <a:p>
            <a:r>
              <a:rPr lang="es-ES" b="1" dirty="0"/>
              <a:t>HISTORIA ( breve resumen) </a:t>
            </a:r>
          </a:p>
          <a:p>
            <a:pPr algn="just"/>
            <a:r>
              <a:rPr lang="es-ES" dirty="0"/>
              <a:t>Primeramente, fuimos a conocer el museo Afro peruano de Zaña. Allí nos contaron la historia de esclavitud que vivieron los antiguos pobladores afro peruanos, por parte de los Españoles, quienes habitaron el lugar por muchos años, apropiándose de los recursos como la caña, el azúcar. Etc.</a:t>
            </a:r>
          </a:p>
        </p:txBody>
      </p:sp>
      <p:pic>
        <p:nvPicPr>
          <p:cNvPr id="12" name="Imagen 11" descr="Un grupo de personas de pie en la calle&#10;&#10;Descripción generada automáticamente">
            <a:extLst>
              <a:ext uri="{FF2B5EF4-FFF2-40B4-BE49-F238E27FC236}">
                <a16:creationId xmlns:a16="http://schemas.microsoft.com/office/drawing/2014/main" id="{06309871-0E52-8887-3EB3-884C936C4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260" y="719987"/>
            <a:ext cx="5158559" cy="3166214"/>
          </a:xfrm>
          <a:prstGeom prst="rect">
            <a:avLst/>
          </a:prstGeom>
        </p:spPr>
      </p:pic>
    </p:spTree>
    <p:extLst>
      <p:ext uri="{BB962C8B-B14F-4D97-AF65-F5344CB8AC3E}">
        <p14:creationId xmlns:p14="http://schemas.microsoft.com/office/powerpoint/2010/main" val="71950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CBED56DD-A66B-F8F6-0CB5-6A1101A1DB48}"/>
              </a:ext>
            </a:extLst>
          </p:cNvPr>
          <p:cNvSpPr txBox="1"/>
          <p:nvPr/>
        </p:nvSpPr>
        <p:spPr>
          <a:xfrm>
            <a:off x="485426" y="4019550"/>
            <a:ext cx="5275858" cy="2308324"/>
          </a:xfrm>
          <a:prstGeom prst="rect">
            <a:avLst/>
          </a:prstGeom>
          <a:noFill/>
        </p:spPr>
        <p:txBody>
          <a:bodyPr wrap="square" rtlCol="0">
            <a:spAutoFit/>
          </a:bodyPr>
          <a:lstStyle/>
          <a:p>
            <a:r>
              <a:rPr lang="es-ES" b="1" dirty="0"/>
              <a:t>HISTORIA </a:t>
            </a:r>
          </a:p>
          <a:p>
            <a:pPr algn="just"/>
            <a:r>
              <a:rPr lang="es-ES" dirty="0"/>
              <a:t>Zaña es una ciudad muy antigua, esta fue fundada por los Españoles en el año 1563. También, nos comentaron que era un lugar donde se vendían esclavos. Asimismo, nos  mostraron fotos antiguas de Zaña. Finalmente, tras ser una ciudad colonial, este lugar fue lamentablemente destruido por la gran inundación en el año 1720. </a:t>
            </a:r>
          </a:p>
        </p:txBody>
      </p:sp>
      <p:sp>
        <p:nvSpPr>
          <p:cNvPr id="11" name="CuadroTexto 10">
            <a:extLst>
              <a:ext uri="{FF2B5EF4-FFF2-40B4-BE49-F238E27FC236}">
                <a16:creationId xmlns:a16="http://schemas.microsoft.com/office/drawing/2014/main" id="{297A0FDF-8CC5-0B44-F60C-7A20C20727B2}"/>
              </a:ext>
            </a:extLst>
          </p:cNvPr>
          <p:cNvSpPr txBox="1"/>
          <p:nvPr/>
        </p:nvSpPr>
        <p:spPr>
          <a:xfrm>
            <a:off x="6056723" y="3428999"/>
            <a:ext cx="5792937" cy="3139321"/>
          </a:xfrm>
          <a:prstGeom prst="rect">
            <a:avLst/>
          </a:prstGeom>
          <a:noFill/>
        </p:spPr>
        <p:txBody>
          <a:bodyPr wrap="square" rtlCol="0">
            <a:spAutoFit/>
          </a:bodyPr>
          <a:lstStyle/>
          <a:p>
            <a:endParaRPr lang="es-ES" b="1" dirty="0"/>
          </a:p>
          <a:p>
            <a:pPr algn="just"/>
            <a:endParaRPr lang="es-ES" b="1" dirty="0"/>
          </a:p>
          <a:p>
            <a:pPr algn="just"/>
            <a:r>
              <a:rPr lang="es-ES" b="1" dirty="0"/>
              <a:t>ARQUITECTURA (qué construcciones permanecen)</a:t>
            </a:r>
          </a:p>
          <a:p>
            <a:pPr algn="just"/>
            <a:r>
              <a:rPr lang="es-ES" dirty="0"/>
              <a:t>En sus obras arquitectónicas construyeron 13 iglesias, lindas casonas coloniales y placetas. Puesto que, era un lugar donde habitaban los Españoles. Debido a, la inundación, actualmente solo se conservan la iglesia</a:t>
            </a:r>
          </a:p>
          <a:p>
            <a:pPr algn="just"/>
            <a:r>
              <a:rPr lang="es-ES" dirty="0"/>
              <a:t>La Merced, San Francisco, La Iglesia y Convento de San Agustín y la Iglesia Matriz. Representa uno de los pocos ejemplos de arquitectura permanecen en el Perú. </a:t>
            </a:r>
          </a:p>
          <a:p>
            <a:pPr algn="just"/>
            <a:endParaRPr lang="es-ES" dirty="0"/>
          </a:p>
        </p:txBody>
      </p:sp>
      <p:pic>
        <p:nvPicPr>
          <p:cNvPr id="14" name="Imagen 13" descr="Un grupo de niños sentados en una mesa&#10;&#10;Descripción generada automáticamente con confianza media">
            <a:extLst>
              <a:ext uri="{FF2B5EF4-FFF2-40B4-BE49-F238E27FC236}">
                <a16:creationId xmlns:a16="http://schemas.microsoft.com/office/drawing/2014/main" id="{E969BCC9-01C4-2BE6-A520-CCB509CE0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810" y="697361"/>
            <a:ext cx="5562031" cy="3135596"/>
          </a:xfrm>
          <a:prstGeom prst="rect">
            <a:avLst/>
          </a:prstGeom>
        </p:spPr>
      </p:pic>
      <p:pic>
        <p:nvPicPr>
          <p:cNvPr id="15" name="Imagen 14" descr="Un grupo de personas en medio de cuarto&#10;&#10;Descripción generada automáticamente">
            <a:extLst>
              <a:ext uri="{FF2B5EF4-FFF2-40B4-BE49-F238E27FC236}">
                <a16:creationId xmlns:a16="http://schemas.microsoft.com/office/drawing/2014/main" id="{90DA85CD-A9E8-FBC4-3F94-8900A2FC6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39" y="697362"/>
            <a:ext cx="5562031" cy="3135595"/>
          </a:xfrm>
          <a:prstGeom prst="rect">
            <a:avLst/>
          </a:prstGeom>
        </p:spPr>
      </p:pic>
    </p:spTree>
    <p:extLst>
      <p:ext uri="{BB962C8B-B14F-4D97-AF65-F5344CB8AC3E}">
        <p14:creationId xmlns:p14="http://schemas.microsoft.com/office/powerpoint/2010/main" val="305932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96547CA2-3F64-1EC6-2F7E-5EA687EF290A}"/>
              </a:ext>
            </a:extLst>
          </p:cNvPr>
          <p:cNvSpPr txBox="1"/>
          <p:nvPr/>
        </p:nvSpPr>
        <p:spPr>
          <a:xfrm>
            <a:off x="43787" y="129527"/>
            <a:ext cx="5803686" cy="3123029"/>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25000" lnSpcReduction="20000"/>
          </a:bodyPr>
          <a:lstStyle/>
          <a:p>
            <a:pPr>
              <a:lnSpc>
                <a:spcPct val="90000"/>
              </a:lnSpc>
              <a:spcAft>
                <a:spcPts val="600"/>
              </a:spcAft>
            </a:pPr>
            <a:r>
              <a:rPr lang="es-ES" sz="7200" b="1" dirty="0"/>
              <a:t>COSTUMBRES </a:t>
            </a:r>
          </a:p>
          <a:p>
            <a:pPr algn="just">
              <a:lnSpc>
                <a:spcPct val="120000"/>
              </a:lnSpc>
              <a:spcAft>
                <a:spcPts val="600"/>
              </a:spcAft>
            </a:pPr>
            <a:r>
              <a:rPr lang="es-ES" sz="7200" dirty="0"/>
              <a:t>Los antiguos pobladores de Zaña tenían como costumbres en la práctica social ser esclavos de los Españoles. Es así, que en Zaña juntaron a habitantes de cuatro continentes del mundo: América indígena, Europa, África y Asia. Además, en sus orígenes la población indígena habitaba el valle bañado por el Río Zaña. De aquellos tiempos quedan vestigios prehispánicos y la antigua costumbre de beber la milenaria chicha de jora y consumir algunos alimentos nativos, que producían las tierras. </a:t>
            </a:r>
          </a:p>
          <a:p>
            <a:pPr>
              <a:lnSpc>
                <a:spcPct val="90000"/>
              </a:lnSpc>
              <a:spcAft>
                <a:spcPts val="600"/>
              </a:spcAft>
            </a:pPr>
            <a:endParaRPr lang="en-US" sz="2000" dirty="0"/>
          </a:p>
        </p:txBody>
      </p:sp>
      <p:pic>
        <p:nvPicPr>
          <p:cNvPr id="11" name="Imagen 10" descr="Grupo de personas de pie&#10;&#10;Descripción generada automáticamente">
            <a:extLst>
              <a:ext uri="{FF2B5EF4-FFF2-40B4-BE49-F238E27FC236}">
                <a16:creationId xmlns:a16="http://schemas.microsoft.com/office/drawing/2014/main" id="{9A2F7D56-291A-2FBB-B01B-927DB7CF0EF7}"/>
              </a:ext>
            </a:extLst>
          </p:cNvPr>
          <p:cNvPicPr>
            <a:picLocks noChangeAspect="1"/>
          </p:cNvPicPr>
          <p:nvPr/>
        </p:nvPicPr>
        <p:blipFill rotWithShape="1">
          <a:blip r:embed="rId2">
            <a:extLst>
              <a:ext uri="{28A0092B-C50C-407E-A947-70E740481C1C}">
                <a14:useLocalDpi xmlns:a14="http://schemas.microsoft.com/office/drawing/2010/main" val="0"/>
              </a:ext>
            </a:extLst>
          </a:blip>
          <a:srcRect t="23175" b="4463"/>
          <a:stretch/>
        </p:blipFill>
        <p:spPr>
          <a:xfrm>
            <a:off x="5803688" y="3382085"/>
            <a:ext cx="6388312" cy="3475915"/>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14" name="CuadroTexto 13">
            <a:extLst>
              <a:ext uri="{FF2B5EF4-FFF2-40B4-BE49-F238E27FC236}">
                <a16:creationId xmlns:a16="http://schemas.microsoft.com/office/drawing/2014/main" id="{7E8131DB-65D0-6F88-A5E7-2920BACC622C}"/>
              </a:ext>
            </a:extLst>
          </p:cNvPr>
          <p:cNvSpPr txBox="1"/>
          <p:nvPr/>
        </p:nvSpPr>
        <p:spPr>
          <a:xfrm>
            <a:off x="43787" y="3382085"/>
            <a:ext cx="5803687" cy="313944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70000"/>
              </a:lnSpc>
              <a:spcAft>
                <a:spcPts val="600"/>
              </a:spcAft>
            </a:pPr>
            <a:r>
              <a:rPr lang="es-ES" b="1" dirty="0"/>
              <a:t>TRADICIONES</a:t>
            </a:r>
          </a:p>
          <a:p>
            <a:pPr algn="just">
              <a:spcAft>
                <a:spcPts val="600"/>
              </a:spcAft>
            </a:pPr>
            <a:r>
              <a:rPr lang="es-ES" dirty="0"/>
              <a:t>Los antiguos pobladores de Zaña tenían como tradiciones  Con la llegada de los españoles durante la conquista trajeron también los santos católicos (con el nuevo calendario religioso), la guitarra, las décimas, romances, cantos de cuna y de navidad. Uno de sus aportes importantes fue su arquitectura urbana y la construcción de siete templos coloniales. En el campo de la religiosidad tuvo importante labor Santo Toribio de Mogrovejo quien falleció en la ciudad de Zaña y es patrón del pueblo. </a:t>
            </a:r>
          </a:p>
          <a:p>
            <a:pPr algn="just">
              <a:lnSpc>
                <a:spcPct val="70000"/>
              </a:lnSpc>
              <a:spcAft>
                <a:spcPts val="600"/>
              </a:spcAft>
            </a:pPr>
            <a:endParaRPr lang="es-ES" dirty="0"/>
          </a:p>
        </p:txBody>
      </p:sp>
      <p:pic>
        <p:nvPicPr>
          <p:cNvPr id="15" name="Imagen 14" descr="Un grupo de personas en una plaza&#10;&#10;Descripción generada automáticamente">
            <a:extLst>
              <a:ext uri="{FF2B5EF4-FFF2-40B4-BE49-F238E27FC236}">
                <a16:creationId xmlns:a16="http://schemas.microsoft.com/office/drawing/2014/main" id="{02BF5D22-824F-02C3-3D83-B597BE397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528" y="-1"/>
            <a:ext cx="5803687" cy="3123029"/>
          </a:xfrm>
          <a:prstGeom prst="rect">
            <a:avLst/>
          </a:prstGeom>
          <a:ln>
            <a:noFill/>
          </a:ln>
          <a:effectLst>
            <a:softEdge rad="112500"/>
          </a:effectLst>
        </p:spPr>
      </p:pic>
    </p:spTree>
    <p:extLst>
      <p:ext uri="{BB962C8B-B14F-4D97-AF65-F5344CB8AC3E}">
        <p14:creationId xmlns:p14="http://schemas.microsoft.com/office/powerpoint/2010/main" val="70132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PE"/>
          </a:p>
        </p:txBody>
      </p:sp>
      <p:sp>
        <p:nvSpPr>
          <p:cNvPr id="11" name="Rectangle 10">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PE"/>
          </a:p>
        </p:txBody>
      </p:sp>
      <p:cxnSp>
        <p:nvCxnSpPr>
          <p:cNvPr id="13" name="Straight Connector 12">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Imagen 3" descr="Logotipo&#10;&#10;Descripción generada automáticamente">
            <a:extLst>
              <a:ext uri="{FF2B5EF4-FFF2-40B4-BE49-F238E27FC236}">
                <a16:creationId xmlns:a16="http://schemas.microsoft.com/office/drawing/2014/main" id="{12CE7DD3-4B3B-446B-DB26-FBED583A187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t="22446" b="42704"/>
          <a:stretch/>
        </p:blipFill>
        <p:spPr>
          <a:xfrm>
            <a:off x="243840" y="242316"/>
            <a:ext cx="11704320" cy="6373368"/>
          </a:xfrm>
          <a:prstGeom prst="rect">
            <a:avLst/>
          </a:prstGeom>
        </p:spPr>
      </p:pic>
      <p:sp>
        <p:nvSpPr>
          <p:cNvPr id="15" name="Rectangle 14">
            <a:extLst>
              <a:ext uri="{FF2B5EF4-FFF2-40B4-BE49-F238E27FC236}">
                <a16:creationId xmlns:a16="http://schemas.microsoft.com/office/drawing/2014/main" id="{47813CFC-3088-49F0-9A37-3D9DF1359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40031"/>
            <a:ext cx="11724640" cy="6377939"/>
          </a:xfrm>
          <a:prstGeom prst="rect">
            <a:avLst/>
          </a:prstGeom>
          <a:solidFill>
            <a:schemeClr val="tx1">
              <a:alpha val="75000"/>
            </a:schemeClr>
          </a:solidFill>
          <a:ln w="1270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s-PE"/>
          </a:p>
        </p:txBody>
      </p:sp>
      <p:cxnSp>
        <p:nvCxnSpPr>
          <p:cNvPr id="17" name="Straight Connector 16">
            <a:extLst>
              <a:ext uri="{FF2B5EF4-FFF2-40B4-BE49-F238E27FC236}">
                <a16:creationId xmlns:a16="http://schemas.microsoft.com/office/drawing/2014/main" id="{1E0DAA0F-EB9D-47B4-8A43-53347F310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EC3A1846-06D6-753A-F1C8-187044BB12E1}"/>
              </a:ext>
            </a:extLst>
          </p:cNvPr>
          <p:cNvSpPr>
            <a:spLocks noGrp="1"/>
          </p:cNvSpPr>
          <p:nvPr>
            <p:ph type="title"/>
          </p:nvPr>
        </p:nvSpPr>
        <p:spPr>
          <a:xfrm>
            <a:off x="1109980" y="882376"/>
            <a:ext cx="9966960" cy="2926080"/>
          </a:xfrm>
        </p:spPr>
        <p:txBody>
          <a:bodyPr vert="horz" lIns="91440" tIns="45720" rIns="91440" bIns="45720" rtlCol="0" anchor="b">
            <a:normAutofit/>
          </a:bodyPr>
          <a:lstStyle/>
          <a:p>
            <a:pPr algn="ctr">
              <a:lnSpc>
                <a:spcPct val="85000"/>
              </a:lnSpc>
            </a:pPr>
            <a:r>
              <a:rPr lang="en-US" sz="7200" b="1" cap="all" dirty="0">
                <a:solidFill>
                  <a:srgbClr val="FFFFFF"/>
                </a:solidFill>
              </a:rPr>
              <a:t> ¡¡¡gracias por su atencion!!!</a:t>
            </a:r>
          </a:p>
        </p:txBody>
      </p:sp>
    </p:spTree>
    <p:extLst>
      <p:ext uri="{BB962C8B-B14F-4D97-AF65-F5344CB8AC3E}">
        <p14:creationId xmlns:p14="http://schemas.microsoft.com/office/powerpoint/2010/main" val="28104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TM03457444[[fn=Base]]</Template>
  <TotalTime>408</TotalTime>
  <Words>428</Words>
  <Application>Microsoft Office PowerPoint</Application>
  <PresentationFormat>Panorámica</PresentationFormat>
  <Paragraphs>21</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Corbel</vt:lpstr>
      <vt:lpstr>Wingdings</vt:lpstr>
      <vt:lpstr>Base</vt:lpstr>
      <vt:lpstr>VISITA DE ESTUDIOS A LAS RUINAS DE zaña</vt:lpstr>
      <vt:lpstr>Presentación de PowerPoint</vt:lpstr>
      <vt:lpstr>Presentación de PowerPoint</vt:lpstr>
      <vt:lpstr>Presentación de PowerPoint</vt:lpstr>
      <vt:lpstr> ¡¡¡gracias por su atencion!!!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VISITA DE ESTUDIOS A LAS RUINAS DE ZAÑA</dc:title>
  <dc:creator>ALUMNO - CLAUDIA YAHIRA CHAVARRY ALVARADO</dc:creator>
  <cp:lastModifiedBy>ALUMNO - CLAUDIA YAHIRA CHAVARRY ALVARADO</cp:lastModifiedBy>
  <cp:revision>4</cp:revision>
  <dcterms:created xsi:type="dcterms:W3CDTF">2023-08-24T17:55:07Z</dcterms:created>
  <dcterms:modified xsi:type="dcterms:W3CDTF">2023-08-27T15:24:45Z</dcterms:modified>
</cp:coreProperties>
</file>