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040F"/>
    <a:srgbClr val="9FC9B1"/>
    <a:srgbClr val="71AB8A"/>
    <a:srgbClr val="3252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E69954-7949-40DF-AEF4-3ED20880F541}" v="127" dt="2022-11-27T19:58:20.971"/>
    <p1510:client id="{DC07309C-A27F-417E-8E05-97D4BF8B1A10}" v="2294" dt="2022-11-25T02:29:00.4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ACF1A1B0-862D-4909-A7DB-D8ADA062DFCA}" type="datetimeFigureOut">
              <a:rPr lang="en-US" dirty="0"/>
              <a:t>11/27/2022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vert="horz" lIns="45720" tIns="45720" rIns="45720" bIns="45720" rtlCol="0" anchor="ctr">
            <a:normAutofit/>
          </a:bodyPr>
          <a:lstStyle>
            <a:lvl1pPr>
              <a:defRPr lang="en-US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55090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56144-9CB7-4E3A-B87E-A382F9BE05EF}" type="datetimeFigureOut">
              <a:rPr lang="en-US" dirty="0"/>
              <a:t>11/27/2022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487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3D55F-46AB-4791-9172-4FA8DD3A6A9C}" type="datetimeFigureOut">
              <a:rPr lang="en-US" dirty="0"/>
              <a:t>11/27/2022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452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26881-8A08-449C-8D73-E5F201F814C1}" type="datetimeFigureOut">
              <a:rPr lang="en-US" dirty="0"/>
              <a:t>11/27/2022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478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B5A5E-0C07-4E93-A112-D37B4D166B30}" type="datetimeFigureOut">
              <a:rPr lang="en-US" dirty="0"/>
              <a:t>11/27/2022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6841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F71C5-DC57-4358-A1EA-30C08AF6E3C5}" type="datetimeFigureOut">
              <a:rPr lang="en-US" dirty="0"/>
              <a:t>11/27/2022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175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7879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26480" y="1717879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lang="en-US" sz="2000" b="0" kern="1200" spc="10" baseline="0" dirty="0">
                <a:solidFill>
                  <a:schemeClr val="tx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1DBA-DE60-4731-B773-47AAA185C143}" type="datetimeFigureOut">
              <a:rPr lang="en-US" dirty="0"/>
              <a:t>11/27/2022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793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0639-886C-4FCF-9EAB-ABB5DA3F3F4A}" type="datetimeFigureOut">
              <a:rPr lang="en-US" dirty="0"/>
              <a:t>11/27/2022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292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4A628-C83B-4C66-83F4-1711CE3738FD}" type="datetimeFigureOut">
              <a:rPr lang="en-US" dirty="0"/>
              <a:t>11/27/2022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924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C1D73-9400-43CA-A37F-F9B7D00DE14C}" type="datetimeFigureOut">
              <a:rPr lang="en-US" dirty="0"/>
              <a:t>11/27/2022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501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7711-B905-4633-B4D7-6F3A49A2E7D9}" type="datetimeFigureOut">
              <a:rPr lang="en-US" dirty="0"/>
              <a:t>11/27/2022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302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89C235CF-BDA2-4E7E-8BBD-350479985E74}" type="datetimeFigureOut">
              <a:rPr lang="en-US" dirty="0"/>
              <a:pPr/>
              <a:t>11/27/2022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969696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rgbClr val="777777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8929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>
            <a:extLst>
              <a:ext uri="{FF2B5EF4-FFF2-40B4-BE49-F238E27FC236}">
                <a16:creationId xmlns:a16="http://schemas.microsoft.com/office/drawing/2014/main" id="{702ED2E6-C676-1B1B-4BE7-D3F97C519B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751" y="-3656"/>
            <a:ext cx="12203496" cy="68653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6B18C16-11D6-6F5F-455C-626439A79781}"/>
              </a:ext>
            </a:extLst>
          </p:cNvPr>
          <p:cNvSpPr txBox="1"/>
          <p:nvPr/>
        </p:nvSpPr>
        <p:spPr>
          <a:xfrm>
            <a:off x="410953" y="70089"/>
            <a:ext cx="5276490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8000" b="1" i="1" dirty="0">
                <a:solidFill>
                  <a:srgbClr val="03040F"/>
                </a:solidFill>
                <a:latin typeface="Franklin Gothic"/>
                <a:cs typeface="Angsana New"/>
              </a:rPr>
              <a:t>El Estado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756F35-D0FA-7D64-6EBD-C40F950C3565}"/>
              </a:ext>
            </a:extLst>
          </p:cNvPr>
          <p:cNvSpPr txBox="1"/>
          <p:nvPr/>
        </p:nvSpPr>
        <p:spPr>
          <a:xfrm>
            <a:off x="-82670" y="5386717"/>
            <a:ext cx="4441106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00" dirty="0" err="1">
                <a:solidFill>
                  <a:schemeClr val="bg1">
                    <a:lumMod val="65000"/>
                    <a:lumOff val="35000"/>
                  </a:schemeClr>
                </a:solidFill>
              </a:rPr>
              <a:t>Alumno</a:t>
            </a:r>
            <a:r>
              <a:rPr lang="en-US" sz="3600" dirty="0">
                <a:solidFill>
                  <a:schemeClr val="bg1">
                    <a:lumMod val="65000"/>
                    <a:lumOff val="35000"/>
                  </a:schemeClr>
                </a:solidFill>
              </a:rPr>
              <a:t> : Mariano Alayza Rodríguez</a:t>
            </a:r>
          </a:p>
          <a:p>
            <a:endParaRPr lang="en-US" sz="3600" dirty="0">
              <a:solidFill>
                <a:schemeClr val="bg1">
                  <a:lumMod val="65000"/>
                  <a:lumOff val="3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65000"/>
                  <a:lumOff val="3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8E300E48-D877-694A-4B2A-5FAD60F855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57731" y="-8357"/>
            <a:ext cx="1714500" cy="2676525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21DEA34-DCC6-DF77-D509-A1CE05A42D05}"/>
              </a:ext>
            </a:extLst>
          </p:cNvPr>
          <p:cNvSpPr txBox="1"/>
          <p:nvPr/>
        </p:nvSpPr>
        <p:spPr>
          <a:xfrm>
            <a:off x="7384212" y="5543910"/>
            <a:ext cx="4583501" cy="13849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 err="1">
                <a:solidFill>
                  <a:srgbClr val="595959"/>
                </a:solidFill>
                <a:cs typeface="Segoe UI"/>
              </a:rPr>
              <a:t>Seccion</a:t>
            </a:r>
            <a:r>
              <a:rPr lang="en-US" sz="2800" dirty="0">
                <a:solidFill>
                  <a:srgbClr val="595959"/>
                </a:solidFill>
                <a:cs typeface="Segoe UI"/>
              </a:rPr>
              <a:t> y </a:t>
            </a:r>
            <a:r>
              <a:rPr lang="en-US" sz="2800" dirty="0" err="1">
                <a:solidFill>
                  <a:srgbClr val="595959"/>
                </a:solidFill>
                <a:cs typeface="Segoe UI"/>
              </a:rPr>
              <a:t>grado</a:t>
            </a:r>
            <a:r>
              <a:rPr lang="en-US" sz="2800" dirty="0">
                <a:solidFill>
                  <a:srgbClr val="595959"/>
                </a:solidFill>
                <a:cs typeface="Segoe UI"/>
              </a:rPr>
              <a:t>: 1ero ´´B´´</a:t>
            </a:r>
            <a:r>
              <a:rPr lang="en-US" sz="2800" dirty="0">
                <a:cs typeface="Segoe UI"/>
              </a:rPr>
              <a:t>​</a:t>
            </a:r>
          </a:p>
          <a:p>
            <a:r>
              <a:rPr lang="en-US" sz="2800" dirty="0">
                <a:cs typeface="Segoe UI"/>
              </a:rPr>
              <a:t>​</a:t>
            </a:r>
          </a:p>
          <a:p>
            <a:r>
              <a:rPr lang="en-US" sz="2800" dirty="0" err="1">
                <a:solidFill>
                  <a:srgbClr val="595959"/>
                </a:solidFill>
                <a:cs typeface="Segoe UI"/>
              </a:rPr>
              <a:t>Curso</a:t>
            </a:r>
            <a:r>
              <a:rPr lang="en-US" sz="2800" dirty="0">
                <a:solidFill>
                  <a:srgbClr val="595959"/>
                </a:solidFill>
                <a:cs typeface="Segoe UI"/>
              </a:rPr>
              <a:t>: DPCC </a:t>
            </a:r>
            <a:r>
              <a:rPr lang="en-US" sz="2800" dirty="0">
                <a:cs typeface="Segoe UI"/>
              </a:rPr>
              <a:t>​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4EB1CB6-90B9-9C86-91A5-19557C18EA74}"/>
              </a:ext>
            </a:extLst>
          </p:cNvPr>
          <p:cNvSpPr txBox="1"/>
          <p:nvPr/>
        </p:nvSpPr>
        <p:spPr>
          <a:xfrm>
            <a:off x="94052" y="-113223"/>
            <a:ext cx="8467066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7200" dirty="0"/>
              <a:t>PREGUNTAS: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93E0D8D-D631-2128-5BB0-42B64541C723}"/>
              </a:ext>
            </a:extLst>
          </p:cNvPr>
          <p:cNvSpPr txBox="1"/>
          <p:nvPr/>
        </p:nvSpPr>
        <p:spPr>
          <a:xfrm>
            <a:off x="411552" y="1650999"/>
            <a:ext cx="10334924" cy="34778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400" dirty="0">
                <a:solidFill>
                  <a:srgbClr val="325240"/>
                </a:solidFill>
                <a:ea typeface="+mn-lt"/>
                <a:cs typeface="+mn-lt"/>
              </a:rPr>
              <a:t>• </a:t>
            </a:r>
            <a:r>
              <a:rPr lang="en-US" sz="4400" dirty="0">
                <a:solidFill>
                  <a:srgbClr val="9FC9B1"/>
                </a:solidFill>
                <a:latin typeface="Comic Sans MS"/>
                <a:ea typeface="+mn-lt"/>
                <a:cs typeface="+mn-lt"/>
              </a:rPr>
              <a:t>¿Por </a:t>
            </a:r>
            <a:r>
              <a:rPr lang="en-US" sz="4400" dirty="0" err="1">
                <a:solidFill>
                  <a:srgbClr val="9FC9B1"/>
                </a:solidFill>
                <a:latin typeface="Comic Sans MS"/>
                <a:ea typeface="+mn-lt"/>
                <a:cs typeface="+mn-lt"/>
              </a:rPr>
              <a:t>qué</a:t>
            </a:r>
            <a:r>
              <a:rPr lang="en-US" sz="4400" dirty="0">
                <a:solidFill>
                  <a:srgbClr val="9FC9B1"/>
                </a:solidFill>
                <a:latin typeface="Comic Sans MS"/>
                <a:ea typeface="+mn-lt"/>
                <a:cs typeface="+mn-lt"/>
              </a:rPr>
              <a:t> </a:t>
            </a:r>
            <a:r>
              <a:rPr lang="en-US" sz="4400" dirty="0" err="1">
                <a:solidFill>
                  <a:srgbClr val="9FC9B1"/>
                </a:solidFill>
                <a:latin typeface="Comic Sans MS"/>
                <a:ea typeface="+mn-lt"/>
                <a:cs typeface="+mn-lt"/>
              </a:rPr>
              <a:t>está</a:t>
            </a:r>
            <a:r>
              <a:rPr lang="en-US" sz="4400" dirty="0">
                <a:solidFill>
                  <a:srgbClr val="9FC9B1"/>
                </a:solidFill>
                <a:latin typeface="Comic Sans MS"/>
                <a:ea typeface="+mn-lt"/>
                <a:cs typeface="+mn-lt"/>
              </a:rPr>
              <a:t> </a:t>
            </a:r>
            <a:r>
              <a:rPr lang="en-US" sz="4400" dirty="0" err="1">
                <a:solidFill>
                  <a:srgbClr val="9FC9B1"/>
                </a:solidFill>
                <a:latin typeface="Comic Sans MS"/>
                <a:ea typeface="+mn-lt"/>
                <a:cs typeface="+mn-lt"/>
              </a:rPr>
              <a:t>compuesto</a:t>
            </a:r>
            <a:r>
              <a:rPr lang="en-US" sz="4400" dirty="0">
                <a:solidFill>
                  <a:srgbClr val="9FC9B1"/>
                </a:solidFill>
                <a:latin typeface="Comic Sans MS"/>
                <a:ea typeface="+mn-lt"/>
                <a:cs typeface="+mn-lt"/>
              </a:rPr>
              <a:t> </a:t>
            </a:r>
            <a:r>
              <a:rPr lang="en-US" sz="4400" dirty="0" err="1">
                <a:solidFill>
                  <a:srgbClr val="9FC9B1"/>
                </a:solidFill>
                <a:latin typeface="Comic Sans MS"/>
                <a:ea typeface="+mn-lt"/>
                <a:cs typeface="+mn-lt"/>
              </a:rPr>
              <a:t>el</a:t>
            </a:r>
            <a:r>
              <a:rPr lang="en-US" sz="4400" dirty="0">
                <a:solidFill>
                  <a:srgbClr val="9FC9B1"/>
                </a:solidFill>
                <a:latin typeface="Comic Sans MS"/>
                <a:ea typeface="+mn-lt"/>
                <a:cs typeface="+mn-lt"/>
              </a:rPr>
              <a:t> Estado?</a:t>
            </a:r>
            <a:br>
              <a:rPr lang="en-US" sz="4400" dirty="0">
                <a:solidFill>
                  <a:srgbClr val="9FC9B1"/>
                </a:solidFill>
                <a:latin typeface="Comic Sans MS"/>
                <a:ea typeface="+mn-lt"/>
                <a:cs typeface="+mn-lt"/>
              </a:rPr>
            </a:br>
            <a:r>
              <a:rPr lang="en-US" sz="4400" dirty="0">
                <a:solidFill>
                  <a:srgbClr val="9FC9B1"/>
                </a:solidFill>
                <a:latin typeface="Comic Sans MS"/>
                <a:ea typeface="+mn-lt"/>
                <a:cs typeface="+mn-lt"/>
              </a:rPr>
              <a:t>• ¿</a:t>
            </a:r>
            <a:r>
              <a:rPr lang="en-US" sz="4400" dirty="0" err="1">
                <a:solidFill>
                  <a:srgbClr val="9FC9B1"/>
                </a:solidFill>
                <a:latin typeface="Comic Sans MS"/>
                <a:ea typeface="+mn-lt"/>
                <a:cs typeface="+mn-lt"/>
              </a:rPr>
              <a:t>Cómo</a:t>
            </a:r>
            <a:r>
              <a:rPr lang="en-US" sz="4400" dirty="0">
                <a:solidFill>
                  <a:srgbClr val="9FC9B1"/>
                </a:solidFill>
                <a:latin typeface="Comic Sans MS"/>
                <a:ea typeface="+mn-lt"/>
                <a:cs typeface="+mn-lt"/>
              </a:rPr>
              <a:t> se </a:t>
            </a:r>
            <a:r>
              <a:rPr lang="en-US" sz="4400" dirty="0" err="1">
                <a:solidFill>
                  <a:srgbClr val="9FC9B1"/>
                </a:solidFill>
                <a:latin typeface="Comic Sans MS"/>
                <a:ea typeface="+mn-lt"/>
                <a:cs typeface="+mn-lt"/>
              </a:rPr>
              <a:t>organizan</a:t>
            </a:r>
            <a:r>
              <a:rPr lang="en-US" sz="4400" dirty="0">
                <a:solidFill>
                  <a:srgbClr val="9FC9B1"/>
                </a:solidFill>
                <a:latin typeface="Comic Sans MS"/>
                <a:ea typeface="+mn-lt"/>
                <a:cs typeface="+mn-lt"/>
              </a:rPr>
              <a:t> </a:t>
            </a:r>
            <a:r>
              <a:rPr lang="en-US" sz="4400" dirty="0" err="1">
                <a:solidFill>
                  <a:srgbClr val="9FC9B1"/>
                </a:solidFill>
                <a:latin typeface="Comic Sans MS"/>
                <a:ea typeface="+mn-lt"/>
                <a:cs typeface="+mn-lt"/>
              </a:rPr>
              <a:t>los</a:t>
            </a:r>
            <a:r>
              <a:rPr lang="en-US" sz="4400" dirty="0">
                <a:solidFill>
                  <a:srgbClr val="9FC9B1"/>
                </a:solidFill>
                <a:latin typeface="Comic Sans MS"/>
                <a:ea typeface="+mn-lt"/>
                <a:cs typeface="+mn-lt"/>
              </a:rPr>
              <a:t> </a:t>
            </a:r>
            <a:r>
              <a:rPr lang="en-US" sz="4400" dirty="0" err="1">
                <a:solidFill>
                  <a:srgbClr val="9FC9B1"/>
                </a:solidFill>
                <a:latin typeface="Comic Sans MS"/>
                <a:ea typeface="+mn-lt"/>
                <a:cs typeface="+mn-lt"/>
              </a:rPr>
              <a:t>Estados</a:t>
            </a:r>
            <a:r>
              <a:rPr lang="en-US" sz="4400" dirty="0">
                <a:solidFill>
                  <a:srgbClr val="9FC9B1"/>
                </a:solidFill>
                <a:latin typeface="Comic Sans MS"/>
                <a:ea typeface="+mn-lt"/>
                <a:cs typeface="+mn-lt"/>
              </a:rPr>
              <a:t>?</a:t>
            </a:r>
            <a:br>
              <a:rPr lang="en-US" sz="4400" dirty="0">
                <a:solidFill>
                  <a:srgbClr val="9FC9B1"/>
                </a:solidFill>
                <a:latin typeface="Comic Sans MS"/>
                <a:ea typeface="+mn-lt"/>
                <a:cs typeface="+mn-lt"/>
              </a:rPr>
            </a:br>
            <a:r>
              <a:rPr lang="en-US" sz="4400" dirty="0">
                <a:solidFill>
                  <a:srgbClr val="9FC9B1"/>
                </a:solidFill>
                <a:latin typeface="Comic Sans MS"/>
                <a:ea typeface="+mn-lt"/>
                <a:cs typeface="+mn-lt"/>
              </a:rPr>
              <a:t>• ¿</a:t>
            </a:r>
            <a:r>
              <a:rPr lang="en-US" sz="4400" dirty="0" err="1">
                <a:solidFill>
                  <a:srgbClr val="9FC9B1"/>
                </a:solidFill>
                <a:latin typeface="Comic Sans MS"/>
                <a:ea typeface="+mn-lt"/>
                <a:cs typeface="+mn-lt"/>
              </a:rPr>
              <a:t>Cuáles</a:t>
            </a:r>
            <a:r>
              <a:rPr lang="en-US" sz="4400" dirty="0">
                <a:solidFill>
                  <a:srgbClr val="9FC9B1"/>
                </a:solidFill>
                <a:latin typeface="Comic Sans MS"/>
                <a:ea typeface="+mn-lt"/>
                <a:cs typeface="+mn-lt"/>
              </a:rPr>
              <a:t> son las </a:t>
            </a:r>
            <a:r>
              <a:rPr lang="en-US" sz="4400" dirty="0" err="1">
                <a:solidFill>
                  <a:srgbClr val="9FC9B1"/>
                </a:solidFill>
                <a:latin typeface="Comic Sans MS"/>
                <a:ea typeface="+mn-lt"/>
                <a:cs typeface="+mn-lt"/>
              </a:rPr>
              <a:t>clases</a:t>
            </a:r>
            <a:r>
              <a:rPr lang="en-US" sz="4400" dirty="0">
                <a:solidFill>
                  <a:srgbClr val="9FC9B1"/>
                </a:solidFill>
                <a:latin typeface="Comic Sans MS"/>
                <a:ea typeface="+mn-lt"/>
                <a:cs typeface="+mn-lt"/>
              </a:rPr>
              <a:t> de Estado?</a:t>
            </a:r>
            <a:br>
              <a:rPr lang="en-US" sz="4400" dirty="0">
                <a:solidFill>
                  <a:srgbClr val="9FC9B1"/>
                </a:solidFill>
                <a:latin typeface="Comic Sans MS"/>
                <a:ea typeface="+mn-lt"/>
                <a:cs typeface="+mn-lt"/>
              </a:rPr>
            </a:br>
            <a:r>
              <a:rPr lang="en-US" sz="4400" dirty="0">
                <a:solidFill>
                  <a:srgbClr val="9FC9B1"/>
                </a:solidFill>
                <a:latin typeface="Comic Sans MS"/>
                <a:ea typeface="+mn-lt"/>
                <a:cs typeface="+mn-lt"/>
              </a:rPr>
              <a:t>• ¿</a:t>
            </a:r>
            <a:r>
              <a:rPr lang="en-US" sz="4400" dirty="0" err="1">
                <a:solidFill>
                  <a:srgbClr val="9FC9B1"/>
                </a:solidFill>
                <a:latin typeface="Comic Sans MS"/>
                <a:ea typeface="+mn-lt"/>
                <a:cs typeface="+mn-lt"/>
              </a:rPr>
              <a:t>Cuál</a:t>
            </a:r>
            <a:r>
              <a:rPr lang="en-US" sz="4400" dirty="0">
                <a:solidFill>
                  <a:srgbClr val="9FC9B1"/>
                </a:solidFill>
                <a:latin typeface="Comic Sans MS"/>
                <a:ea typeface="+mn-lt"/>
                <a:cs typeface="+mn-lt"/>
              </a:rPr>
              <a:t> </a:t>
            </a:r>
            <a:r>
              <a:rPr lang="en-US" sz="4400" dirty="0" err="1">
                <a:solidFill>
                  <a:srgbClr val="9FC9B1"/>
                </a:solidFill>
                <a:latin typeface="Comic Sans MS"/>
                <a:ea typeface="+mn-lt"/>
                <a:cs typeface="+mn-lt"/>
              </a:rPr>
              <a:t>debe</a:t>
            </a:r>
            <a:r>
              <a:rPr lang="en-US" sz="4400" dirty="0">
                <a:solidFill>
                  <a:srgbClr val="9FC9B1"/>
                </a:solidFill>
                <a:latin typeface="Comic Sans MS"/>
                <a:ea typeface="+mn-lt"/>
                <a:cs typeface="+mn-lt"/>
              </a:rPr>
              <a:t> ser </a:t>
            </a:r>
            <a:r>
              <a:rPr lang="en-US" sz="4400" dirty="0" err="1">
                <a:solidFill>
                  <a:srgbClr val="9FC9B1"/>
                </a:solidFill>
                <a:latin typeface="Comic Sans MS"/>
                <a:ea typeface="+mn-lt"/>
                <a:cs typeface="+mn-lt"/>
              </a:rPr>
              <a:t>el</a:t>
            </a:r>
            <a:r>
              <a:rPr lang="en-US" sz="4400" dirty="0">
                <a:solidFill>
                  <a:srgbClr val="9FC9B1"/>
                </a:solidFill>
                <a:latin typeface="Comic Sans MS"/>
                <a:ea typeface="+mn-lt"/>
                <a:cs typeface="+mn-lt"/>
              </a:rPr>
              <a:t> </a:t>
            </a:r>
            <a:r>
              <a:rPr lang="en-US" sz="4400" dirty="0" err="1">
                <a:solidFill>
                  <a:srgbClr val="9FC9B1"/>
                </a:solidFill>
                <a:latin typeface="Comic Sans MS"/>
                <a:ea typeface="+mn-lt"/>
                <a:cs typeface="+mn-lt"/>
              </a:rPr>
              <a:t>rol</a:t>
            </a:r>
            <a:r>
              <a:rPr lang="en-US" sz="4400" dirty="0">
                <a:solidFill>
                  <a:srgbClr val="9FC9B1"/>
                </a:solidFill>
                <a:latin typeface="Comic Sans MS"/>
                <a:ea typeface="+mn-lt"/>
                <a:cs typeface="+mn-lt"/>
              </a:rPr>
              <a:t> del Estado?</a:t>
            </a:r>
            <a:br>
              <a:rPr lang="en-US" sz="4400" dirty="0">
                <a:solidFill>
                  <a:srgbClr val="9FC9B1"/>
                </a:solidFill>
                <a:latin typeface="Comic Sans MS"/>
                <a:ea typeface="+mn-lt"/>
                <a:cs typeface="+mn-lt"/>
              </a:rPr>
            </a:br>
            <a:r>
              <a:rPr lang="en-US" sz="4400" dirty="0">
                <a:solidFill>
                  <a:srgbClr val="9FC9B1"/>
                </a:solidFill>
                <a:latin typeface="Comic Sans MS"/>
                <a:ea typeface="+mn-lt"/>
                <a:cs typeface="+mn-lt"/>
              </a:rPr>
              <a:t>• ¿</a:t>
            </a:r>
            <a:r>
              <a:rPr lang="en-US" sz="4400" dirty="0" err="1">
                <a:solidFill>
                  <a:srgbClr val="9FC9B1"/>
                </a:solidFill>
                <a:latin typeface="Comic Sans MS"/>
                <a:ea typeface="+mn-lt"/>
                <a:cs typeface="+mn-lt"/>
              </a:rPr>
              <a:t>Cuál</a:t>
            </a:r>
            <a:r>
              <a:rPr lang="en-US" sz="4400" dirty="0">
                <a:solidFill>
                  <a:srgbClr val="9FC9B1"/>
                </a:solidFill>
                <a:latin typeface="Comic Sans MS"/>
                <a:ea typeface="+mn-lt"/>
                <a:cs typeface="+mn-lt"/>
              </a:rPr>
              <a:t> es </a:t>
            </a:r>
            <a:r>
              <a:rPr lang="en-US" sz="4400" dirty="0" err="1">
                <a:solidFill>
                  <a:srgbClr val="9FC9B1"/>
                </a:solidFill>
                <a:latin typeface="Comic Sans MS"/>
                <a:ea typeface="+mn-lt"/>
                <a:cs typeface="+mn-lt"/>
              </a:rPr>
              <a:t>el</a:t>
            </a:r>
            <a:r>
              <a:rPr lang="en-US" sz="4400" dirty="0">
                <a:solidFill>
                  <a:srgbClr val="9FC9B1"/>
                </a:solidFill>
                <a:latin typeface="Comic Sans MS"/>
                <a:ea typeface="+mn-lt"/>
                <a:cs typeface="+mn-lt"/>
              </a:rPr>
              <a:t> fin de un Estado?</a:t>
            </a:r>
            <a:endParaRPr lang="en-US" sz="4400" dirty="0">
              <a:solidFill>
                <a:srgbClr val="71AB8A"/>
              </a:solidFill>
              <a:latin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387630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lowchart: Process 21">
            <a:extLst>
              <a:ext uri="{FF2B5EF4-FFF2-40B4-BE49-F238E27FC236}">
                <a16:creationId xmlns:a16="http://schemas.microsoft.com/office/drawing/2014/main" id="{8ED416B2-3B07-4AE5-D853-43A517ED6F8A}"/>
              </a:ext>
            </a:extLst>
          </p:cNvPr>
          <p:cNvSpPr/>
          <p:nvPr/>
        </p:nvSpPr>
        <p:spPr>
          <a:xfrm rot="16200000">
            <a:off x="7179529" y="2248749"/>
            <a:ext cx="1682151" cy="41694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7AB5392-1539-A911-625B-A652A7B22E0A}"/>
              </a:ext>
            </a:extLst>
          </p:cNvPr>
          <p:cNvSpPr txBox="1"/>
          <p:nvPr/>
        </p:nvSpPr>
        <p:spPr>
          <a:xfrm>
            <a:off x="154856" y="124604"/>
            <a:ext cx="5460400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000" b="1" i="1" u="sng" dirty="0">
                <a:latin typeface="Trebuchet MS"/>
                <a:ea typeface="+mn-lt"/>
                <a:cs typeface="+mn-lt"/>
              </a:rPr>
              <a:t>¿Por </a:t>
            </a:r>
            <a:r>
              <a:rPr lang="en-US" sz="4000" b="1" i="1" u="sng" dirty="0" err="1">
                <a:latin typeface="Trebuchet MS"/>
                <a:ea typeface="+mn-lt"/>
                <a:cs typeface="+mn-lt"/>
              </a:rPr>
              <a:t>qué</a:t>
            </a:r>
            <a:r>
              <a:rPr lang="en-US" sz="4000" b="1" i="1" u="sng" dirty="0">
                <a:latin typeface="Trebuchet MS"/>
                <a:ea typeface="+mn-lt"/>
                <a:cs typeface="+mn-lt"/>
              </a:rPr>
              <a:t> </a:t>
            </a:r>
            <a:r>
              <a:rPr lang="en-US" sz="4000" b="1" i="1" u="sng" dirty="0" err="1">
                <a:latin typeface="Trebuchet MS"/>
                <a:ea typeface="+mn-lt"/>
                <a:cs typeface="+mn-lt"/>
              </a:rPr>
              <a:t>está</a:t>
            </a:r>
            <a:r>
              <a:rPr lang="en-US" sz="4000" b="1" i="1" u="sng" dirty="0">
                <a:latin typeface="Trebuchet MS"/>
                <a:ea typeface="+mn-lt"/>
                <a:cs typeface="+mn-lt"/>
              </a:rPr>
              <a:t> </a:t>
            </a:r>
            <a:r>
              <a:rPr lang="en-US" sz="4000" b="1" i="1" u="sng" dirty="0" err="1">
                <a:latin typeface="Trebuchet MS"/>
                <a:ea typeface="+mn-lt"/>
                <a:cs typeface="+mn-lt"/>
              </a:rPr>
              <a:t>compuesto</a:t>
            </a:r>
            <a:r>
              <a:rPr lang="en-US" sz="4000" b="1" i="1" u="sng" dirty="0">
                <a:latin typeface="Trebuchet MS"/>
                <a:ea typeface="+mn-lt"/>
                <a:cs typeface="+mn-lt"/>
              </a:rPr>
              <a:t> </a:t>
            </a:r>
            <a:r>
              <a:rPr lang="en-US" sz="4000" b="1" i="1" u="sng" dirty="0" err="1">
                <a:latin typeface="Trebuchet MS"/>
                <a:ea typeface="+mn-lt"/>
                <a:cs typeface="+mn-lt"/>
              </a:rPr>
              <a:t>el</a:t>
            </a:r>
            <a:r>
              <a:rPr lang="en-US" sz="4000" b="1" i="1" u="sng" dirty="0">
                <a:latin typeface="Trebuchet MS"/>
                <a:ea typeface="+mn-lt"/>
                <a:cs typeface="+mn-lt"/>
              </a:rPr>
              <a:t> Estado?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7C7CA5-EAEB-2523-489B-D94EE3421196}"/>
              </a:ext>
            </a:extLst>
          </p:cNvPr>
          <p:cNvSpPr txBox="1"/>
          <p:nvPr/>
        </p:nvSpPr>
        <p:spPr>
          <a:xfrm>
            <a:off x="-64697" y="2992286"/>
            <a:ext cx="2254250" cy="221599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 err="1"/>
              <a:t>Compuesto</a:t>
            </a:r>
            <a:r>
              <a:rPr lang="en-US" sz="2800" dirty="0"/>
              <a:t> </a:t>
            </a:r>
            <a:r>
              <a:rPr lang="en-US" sz="2800" dirty="0" err="1"/>
              <a:t>por</a:t>
            </a:r>
            <a:r>
              <a:rPr lang="en-US" sz="2800" dirty="0"/>
              <a:t> 3 </a:t>
            </a:r>
            <a:r>
              <a:rPr lang="en-US" sz="2800" dirty="0" err="1"/>
              <a:t>elementos</a:t>
            </a:r>
            <a:endParaRPr lang="en-US" sz="280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006C0743-B7BF-ABF2-A03D-1E043DAD39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2798" y="1718444"/>
            <a:ext cx="2973236" cy="1584462"/>
          </a:xfrm>
          <a:prstGeom prst="rect">
            <a:avLst/>
          </a:prstGeom>
        </p:spPr>
      </p:pic>
      <p:pic>
        <p:nvPicPr>
          <p:cNvPr id="5" name="Picture 5">
            <a:extLst>
              <a:ext uri="{FF2B5EF4-FFF2-40B4-BE49-F238E27FC236}">
                <a16:creationId xmlns:a16="http://schemas.microsoft.com/office/drawing/2014/main" id="{E609240C-953D-DDE1-6ADF-51AF6AF88A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8876" y="3343541"/>
            <a:ext cx="2970363" cy="1709295"/>
          </a:xfrm>
          <a:prstGeom prst="rect">
            <a:avLst/>
          </a:prstGeom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422CFE4A-9D26-30C3-641D-D4F50643CE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8876" y="5033513"/>
            <a:ext cx="2970362" cy="1607388"/>
          </a:xfrm>
          <a:prstGeom prst="rect">
            <a:avLst/>
          </a:prstGeom>
        </p:spPr>
      </p:pic>
      <p:sp>
        <p:nvSpPr>
          <p:cNvPr id="7" name="Arrow: Right 6">
            <a:extLst>
              <a:ext uri="{FF2B5EF4-FFF2-40B4-BE49-F238E27FC236}">
                <a16:creationId xmlns:a16="http://schemas.microsoft.com/office/drawing/2014/main" id="{AC679015-63DB-8581-71B2-5E9DEBF09BDD}"/>
              </a:ext>
            </a:extLst>
          </p:cNvPr>
          <p:cNvSpPr/>
          <p:nvPr/>
        </p:nvSpPr>
        <p:spPr>
          <a:xfrm>
            <a:off x="5398371" y="2247116"/>
            <a:ext cx="1380225" cy="517584"/>
          </a:xfrm>
          <a:prstGeom prst="rightArrow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853A2BF4-DF1F-F129-4282-809EAECDCDA4}"/>
              </a:ext>
            </a:extLst>
          </p:cNvPr>
          <p:cNvSpPr/>
          <p:nvPr/>
        </p:nvSpPr>
        <p:spPr>
          <a:xfrm>
            <a:off x="5405232" y="3834180"/>
            <a:ext cx="1380227" cy="517585"/>
          </a:xfrm>
          <a:prstGeom prst="rightArrow">
            <a:avLst/>
          </a:prstGeom>
          <a:solidFill>
            <a:srgbClr val="381C1B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9FECFB6D-5D37-D9FF-C254-492520C25450}"/>
              </a:ext>
            </a:extLst>
          </p:cNvPr>
          <p:cNvSpPr/>
          <p:nvPr/>
        </p:nvSpPr>
        <p:spPr>
          <a:xfrm>
            <a:off x="5401310" y="5424836"/>
            <a:ext cx="1380227" cy="5175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A6CE2C3-5C5F-80CD-D2D2-842308DDBE16}"/>
              </a:ext>
            </a:extLst>
          </p:cNvPr>
          <p:cNvSpPr txBox="1"/>
          <p:nvPr/>
        </p:nvSpPr>
        <p:spPr>
          <a:xfrm>
            <a:off x="6703770" y="2287632"/>
            <a:ext cx="4242627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Poder </a:t>
            </a:r>
            <a:endParaRPr lang="en-US" sz="320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F32BBD2-04E1-A10F-3850-42B3E92D8935}"/>
              </a:ext>
            </a:extLst>
          </p:cNvPr>
          <p:cNvSpPr txBox="1"/>
          <p:nvPr/>
        </p:nvSpPr>
        <p:spPr>
          <a:xfrm>
            <a:off x="6832186" y="3545653"/>
            <a:ext cx="3546305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 err="1"/>
              <a:t>Territorio</a:t>
            </a:r>
            <a:r>
              <a:rPr lang="en-US" sz="2400" dirty="0"/>
              <a:t> : Espacio </a:t>
            </a:r>
            <a:r>
              <a:rPr lang="en-US" sz="2400" dirty="0" err="1"/>
              <a:t>geografico</a:t>
            </a:r>
            <a:r>
              <a:rPr lang="en-US" sz="2400" dirty="0"/>
              <a:t> que </a:t>
            </a:r>
            <a:r>
              <a:rPr lang="en-US" sz="2400" dirty="0" err="1"/>
              <a:t>ocupa</a:t>
            </a:r>
            <a:r>
              <a:rPr lang="en-US" sz="2400" dirty="0"/>
              <a:t> un </a:t>
            </a:r>
            <a:r>
              <a:rPr lang="en-US" sz="2400" dirty="0" err="1"/>
              <a:t>estado</a:t>
            </a:r>
            <a:endParaRPr lang="en-US" sz="24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4789A30-4F1C-54F8-CCC1-70318F62B88F}"/>
              </a:ext>
            </a:extLst>
          </p:cNvPr>
          <p:cNvSpPr txBox="1"/>
          <p:nvPr/>
        </p:nvSpPr>
        <p:spPr>
          <a:xfrm>
            <a:off x="6996545" y="5212772"/>
            <a:ext cx="2944090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 err="1"/>
              <a:t>Poblacion:Conjunto</a:t>
            </a:r>
            <a:r>
              <a:rPr lang="en-US" sz="2400" dirty="0"/>
              <a:t> de personas que </a:t>
            </a:r>
            <a:r>
              <a:rPr lang="en-US" sz="2400" dirty="0" err="1"/>
              <a:t>viven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un </a:t>
            </a:r>
            <a:r>
              <a:rPr lang="en-US" sz="2400" dirty="0" err="1"/>
              <a:t>estado</a:t>
            </a:r>
            <a:endParaRPr lang="en-US" sz="2400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D1C20774-F35A-91B0-5FAC-942763D1C912}"/>
              </a:ext>
            </a:extLst>
          </p:cNvPr>
          <p:cNvSpPr/>
          <p:nvPr/>
        </p:nvSpPr>
        <p:spPr>
          <a:xfrm>
            <a:off x="7929439" y="2190912"/>
            <a:ext cx="1351471" cy="531962"/>
          </a:xfrm>
          <a:prstGeom prst="rightArrow">
            <a:avLst/>
          </a:prstGeom>
          <a:ln>
            <a:solidFill>
              <a:srgbClr val="71AB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464E5F"/>
              </a:solidFill>
              <a:latin typeface="Poppins"/>
              <a:cs typeface="Poppins"/>
            </a:endParaRPr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B3DD2881-AB82-F40F-B926-D404D761280C}"/>
              </a:ext>
            </a:extLst>
          </p:cNvPr>
          <p:cNvSpPr/>
          <p:nvPr/>
        </p:nvSpPr>
        <p:spPr>
          <a:xfrm>
            <a:off x="7929439" y="1658951"/>
            <a:ext cx="1351471" cy="531962"/>
          </a:xfrm>
          <a:prstGeom prst="rightArrow">
            <a:avLst/>
          </a:prstGeom>
          <a:ln>
            <a:solidFill>
              <a:srgbClr val="71AB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464E5F"/>
              </a:solidFill>
              <a:latin typeface="Poppins"/>
              <a:cs typeface="Poppins"/>
            </a:endParaRPr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id="{E3DCED01-F584-27AD-8BD0-70A2A8EE11EF}"/>
              </a:ext>
            </a:extLst>
          </p:cNvPr>
          <p:cNvSpPr/>
          <p:nvPr/>
        </p:nvSpPr>
        <p:spPr>
          <a:xfrm>
            <a:off x="7814420" y="2766007"/>
            <a:ext cx="1466489" cy="546339"/>
          </a:xfrm>
          <a:prstGeom prst="rightArrow">
            <a:avLst/>
          </a:prstGeom>
          <a:ln>
            <a:solidFill>
              <a:srgbClr val="71AB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464E5F"/>
              </a:solidFill>
              <a:latin typeface="Poppins"/>
              <a:cs typeface="Poppin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B309336-A93B-D8AC-3B49-FBF2A40A33F2}"/>
              </a:ext>
            </a:extLst>
          </p:cNvPr>
          <p:cNvSpPr txBox="1"/>
          <p:nvPr/>
        </p:nvSpPr>
        <p:spPr>
          <a:xfrm>
            <a:off x="9282218" y="1690646"/>
            <a:ext cx="1945845" cy="163121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dirty="0" err="1"/>
              <a:t>Legislativo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 err="1"/>
              <a:t>Ejecutivo</a:t>
            </a:r>
          </a:p>
          <a:p>
            <a:endParaRPr lang="en-US" sz="2000" dirty="0"/>
          </a:p>
          <a:p>
            <a:r>
              <a:rPr lang="en-US" sz="2000" dirty="0"/>
              <a:t>Judicial</a:t>
            </a:r>
          </a:p>
        </p:txBody>
      </p:sp>
    </p:spTree>
    <p:extLst>
      <p:ext uri="{BB962C8B-B14F-4D97-AF65-F5344CB8AC3E}">
        <p14:creationId xmlns:p14="http://schemas.microsoft.com/office/powerpoint/2010/main" val="2207276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/>
      <p:bldP spid="12" grpId="0"/>
      <p:bldP spid="13" grpId="0"/>
      <p:bldP spid="19" grpId="0" animBg="1"/>
      <p:bldP spid="18" grpId="0" animBg="1"/>
      <p:bldP spid="20" grpId="0" animBg="1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C4824A-83A9-AA6F-ACC8-95D42F24EC88}"/>
              </a:ext>
            </a:extLst>
          </p:cNvPr>
          <p:cNvSpPr txBox="1"/>
          <p:nvPr/>
        </p:nvSpPr>
        <p:spPr>
          <a:xfrm>
            <a:off x="346363" y="311727"/>
            <a:ext cx="3238500" cy="207818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7B147C-C517-E2A8-DB9A-4D82CD2B9F13}"/>
              </a:ext>
            </a:extLst>
          </p:cNvPr>
          <p:cNvSpPr txBox="1"/>
          <p:nvPr/>
        </p:nvSpPr>
        <p:spPr>
          <a:xfrm>
            <a:off x="352246" y="87571"/>
            <a:ext cx="5715324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 b="1" u="sng" dirty="0">
                <a:highlight>
                  <a:srgbClr val="000000"/>
                </a:highlight>
                <a:latin typeface="Poppins"/>
                <a:ea typeface="Poppins"/>
                <a:cs typeface="Poppins"/>
              </a:rPr>
              <a:t>¿</a:t>
            </a:r>
            <a:r>
              <a:rPr lang="en-US" sz="3600" b="1" u="sng" err="1">
                <a:highlight>
                  <a:srgbClr val="000000"/>
                </a:highlight>
                <a:latin typeface="Poppins"/>
                <a:ea typeface="Poppins"/>
                <a:cs typeface="Poppins"/>
              </a:rPr>
              <a:t>Cómo</a:t>
            </a:r>
            <a:r>
              <a:rPr lang="en-US" sz="3600" b="1" u="sng" dirty="0">
                <a:highlight>
                  <a:srgbClr val="000000"/>
                </a:highlight>
                <a:latin typeface="Poppins"/>
                <a:ea typeface="Poppins"/>
                <a:cs typeface="Poppins"/>
              </a:rPr>
              <a:t> se </a:t>
            </a:r>
            <a:r>
              <a:rPr lang="en-US" sz="3600" b="1" u="sng" err="1">
                <a:highlight>
                  <a:srgbClr val="000000"/>
                </a:highlight>
                <a:latin typeface="Poppins"/>
                <a:ea typeface="Poppins"/>
                <a:cs typeface="Poppins"/>
              </a:rPr>
              <a:t>organizan</a:t>
            </a:r>
            <a:r>
              <a:rPr lang="en-US" sz="3600" b="1" u="sng" dirty="0">
                <a:highlight>
                  <a:srgbClr val="000000"/>
                </a:highlight>
                <a:latin typeface="Poppins"/>
                <a:ea typeface="Poppins"/>
                <a:cs typeface="Poppins"/>
              </a:rPr>
              <a:t> </a:t>
            </a:r>
            <a:r>
              <a:rPr lang="en-US" sz="3600" b="1" u="sng" err="1">
                <a:highlight>
                  <a:srgbClr val="000000"/>
                </a:highlight>
                <a:latin typeface="Poppins"/>
                <a:ea typeface="Poppins"/>
                <a:cs typeface="Poppins"/>
              </a:rPr>
              <a:t>los</a:t>
            </a:r>
            <a:r>
              <a:rPr lang="en-US" sz="3600" b="1" u="sng" dirty="0">
                <a:highlight>
                  <a:srgbClr val="000000"/>
                </a:highlight>
                <a:latin typeface="Poppins"/>
                <a:ea typeface="Poppins"/>
                <a:cs typeface="Poppins"/>
              </a:rPr>
              <a:t> </a:t>
            </a:r>
            <a:r>
              <a:rPr lang="en-US" sz="3600" b="1" u="sng" err="1">
                <a:highlight>
                  <a:srgbClr val="000000"/>
                </a:highlight>
                <a:latin typeface="Poppins"/>
                <a:ea typeface="Poppins"/>
                <a:cs typeface="Poppins"/>
              </a:rPr>
              <a:t>Estados</a:t>
            </a:r>
            <a:r>
              <a:rPr lang="en-US" sz="3600" b="1" u="sng" dirty="0">
                <a:highlight>
                  <a:srgbClr val="000000"/>
                </a:highlight>
                <a:latin typeface="Poppins"/>
                <a:ea typeface="Poppins"/>
                <a:cs typeface="Poppins"/>
              </a:rPr>
              <a:t>?</a:t>
            </a:r>
            <a:endParaRPr lang="en-US" sz="3600" b="1" u="sng">
              <a:highlight>
                <a:srgbClr val="000000"/>
              </a:highligh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1E223B-6072-F7D9-51D7-19BD34AB6B3F}"/>
              </a:ext>
            </a:extLst>
          </p:cNvPr>
          <p:cNvSpPr txBox="1"/>
          <p:nvPr/>
        </p:nvSpPr>
        <p:spPr>
          <a:xfrm>
            <a:off x="13637523" y="6229889"/>
            <a:ext cx="4206875" cy="395287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7E4B764-0FAE-13B8-3757-B019D6EEE46E}"/>
              </a:ext>
            </a:extLst>
          </p:cNvPr>
          <p:cNvSpPr txBox="1"/>
          <p:nvPr/>
        </p:nvSpPr>
        <p:spPr>
          <a:xfrm>
            <a:off x="534232" y="2301512"/>
            <a:ext cx="3229988" cy="210928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400" dirty="0"/>
              <a:t>Se </a:t>
            </a:r>
            <a:r>
              <a:rPr lang="en-US" sz="4400" dirty="0" err="1"/>
              <a:t>organiza</a:t>
            </a:r>
            <a:r>
              <a:rPr lang="en-US" sz="4400" dirty="0"/>
              <a:t> </a:t>
            </a:r>
            <a:r>
              <a:rPr lang="en-US" sz="4400" dirty="0" err="1"/>
              <a:t>en</a:t>
            </a:r>
            <a:r>
              <a:rPr lang="en-US" sz="4400" dirty="0"/>
              <a:t> </a:t>
            </a:r>
            <a:r>
              <a:rPr lang="en-US" sz="4400" dirty="0" err="1"/>
              <a:t>tres</a:t>
            </a:r>
            <a:r>
              <a:rPr lang="en-US" sz="4400" dirty="0"/>
              <a:t> </a:t>
            </a:r>
            <a:r>
              <a:rPr lang="en-US" sz="4400" dirty="0" err="1"/>
              <a:t>poderes</a:t>
            </a:r>
            <a:r>
              <a:rPr lang="en-US" sz="4400" dirty="0"/>
              <a:t>: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A8FD669E-5658-2A33-B301-99696CE505B8}"/>
              </a:ext>
            </a:extLst>
          </p:cNvPr>
          <p:cNvCxnSpPr/>
          <p:nvPr/>
        </p:nvCxnSpPr>
        <p:spPr>
          <a:xfrm flipV="1">
            <a:off x="3236883" y="2634470"/>
            <a:ext cx="1935193" cy="9690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2E40161-4C7F-FA0F-2430-4CDDC20EA0D6}"/>
              </a:ext>
            </a:extLst>
          </p:cNvPr>
          <p:cNvCxnSpPr>
            <a:cxnSpLocks/>
          </p:cNvCxnSpPr>
          <p:nvPr/>
        </p:nvCxnSpPr>
        <p:spPr>
          <a:xfrm>
            <a:off x="3208129" y="3603503"/>
            <a:ext cx="1992700" cy="1092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CD901C4-4090-1DDF-0272-573578852CB4}"/>
              </a:ext>
            </a:extLst>
          </p:cNvPr>
          <p:cNvCxnSpPr>
            <a:cxnSpLocks/>
          </p:cNvCxnSpPr>
          <p:nvPr/>
        </p:nvCxnSpPr>
        <p:spPr>
          <a:xfrm>
            <a:off x="3251260" y="3589128"/>
            <a:ext cx="1748288" cy="10869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8E4D1EA4-822A-9154-DC15-79FA1BC063E6}"/>
              </a:ext>
            </a:extLst>
          </p:cNvPr>
          <p:cNvSpPr txBox="1"/>
          <p:nvPr/>
        </p:nvSpPr>
        <p:spPr>
          <a:xfrm>
            <a:off x="5044561" y="2369614"/>
            <a:ext cx="2285621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200" dirty="0" err="1"/>
              <a:t>Legislativo</a:t>
            </a:r>
            <a:endParaRPr lang="en-US" sz="32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6CC5969-7ED8-BE66-4F94-B3003672E66D}"/>
              </a:ext>
            </a:extLst>
          </p:cNvPr>
          <p:cNvSpPr txBox="1"/>
          <p:nvPr/>
        </p:nvSpPr>
        <p:spPr>
          <a:xfrm>
            <a:off x="5156552" y="3428621"/>
            <a:ext cx="2163412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200" dirty="0" err="1"/>
              <a:t>Ejecutivo</a:t>
            </a:r>
            <a:endParaRPr lang="en-US" sz="320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F9CBBB0-CD8C-4CBD-20DC-3C566315F2CA}"/>
              </a:ext>
            </a:extLst>
          </p:cNvPr>
          <p:cNvSpPr txBox="1"/>
          <p:nvPr/>
        </p:nvSpPr>
        <p:spPr>
          <a:xfrm>
            <a:off x="4965485" y="4501248"/>
            <a:ext cx="200791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 dirty="0"/>
              <a:t>Judicial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B4E0BF9-8E43-9830-B54F-5DE70A48E05B}"/>
              </a:ext>
            </a:extLst>
          </p:cNvPr>
          <p:cNvSpPr txBox="1"/>
          <p:nvPr/>
        </p:nvSpPr>
        <p:spPr>
          <a:xfrm>
            <a:off x="6685471" y="1176295"/>
            <a:ext cx="2993138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 err="1"/>
              <a:t>Encargado</a:t>
            </a:r>
            <a:r>
              <a:rPr lang="en-US" sz="2400" dirty="0"/>
              <a:t> de </a:t>
            </a:r>
            <a:r>
              <a:rPr lang="en-US" sz="2400" dirty="0" err="1"/>
              <a:t>hacer</a:t>
            </a:r>
            <a:r>
              <a:rPr lang="en-US" sz="2400" dirty="0"/>
              <a:t> </a:t>
            </a:r>
            <a:r>
              <a:rPr lang="en-US" sz="2400" dirty="0" err="1"/>
              <a:t>leyes</a:t>
            </a:r>
            <a:r>
              <a:rPr lang="en-US" sz="2400" dirty="0"/>
              <a:t> para </a:t>
            </a:r>
            <a:r>
              <a:rPr lang="en-US" sz="2400" dirty="0" err="1"/>
              <a:t>regir</a:t>
            </a:r>
            <a:r>
              <a:rPr lang="en-US" sz="2400" dirty="0"/>
              <a:t> al </a:t>
            </a:r>
            <a:r>
              <a:rPr lang="en-US" sz="2400" dirty="0" err="1"/>
              <a:t>estado</a:t>
            </a:r>
            <a:endParaRPr lang="en-US" sz="2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53A145D-13C8-B237-7B3E-66B47AA84207}"/>
              </a:ext>
            </a:extLst>
          </p:cNvPr>
          <p:cNvSpPr txBox="1"/>
          <p:nvPr/>
        </p:nvSpPr>
        <p:spPr>
          <a:xfrm>
            <a:off x="7131548" y="3227338"/>
            <a:ext cx="2983301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 err="1"/>
              <a:t>Encargado</a:t>
            </a:r>
            <a:r>
              <a:rPr lang="en-US" sz="2400" dirty="0"/>
              <a:t> de </a:t>
            </a:r>
            <a:r>
              <a:rPr lang="en-US" sz="2400" dirty="0" err="1"/>
              <a:t>administrar</a:t>
            </a:r>
            <a:r>
              <a:rPr lang="en-US" sz="2400" dirty="0"/>
              <a:t> </a:t>
            </a:r>
            <a:r>
              <a:rPr lang="en-US" sz="2400" dirty="0" err="1"/>
              <a:t>el</a:t>
            </a:r>
            <a:r>
              <a:rPr lang="en-US" sz="2400" dirty="0"/>
              <a:t> </a:t>
            </a:r>
            <a:r>
              <a:rPr lang="en-US" sz="2400" dirty="0" err="1"/>
              <a:t>estado</a:t>
            </a:r>
            <a:endParaRPr lang="en-US" sz="200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4B36990-61E2-A6C3-7C64-47800CF545AC}"/>
              </a:ext>
            </a:extLst>
          </p:cNvPr>
          <p:cNvSpPr txBox="1"/>
          <p:nvPr/>
        </p:nvSpPr>
        <p:spPr>
          <a:xfrm>
            <a:off x="5039263" y="5152391"/>
            <a:ext cx="3433917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 err="1"/>
              <a:t>Encargado</a:t>
            </a:r>
            <a:r>
              <a:rPr lang="en-US" sz="2400" dirty="0"/>
              <a:t> de </a:t>
            </a:r>
            <a:r>
              <a:rPr lang="en-US" sz="2400" dirty="0" err="1"/>
              <a:t>administrar</a:t>
            </a:r>
            <a:r>
              <a:rPr lang="en-US" sz="2400" dirty="0"/>
              <a:t> la </a:t>
            </a:r>
            <a:r>
              <a:rPr lang="en-US" sz="2400" dirty="0" err="1"/>
              <a:t>justicia</a:t>
            </a:r>
            <a:r>
              <a:rPr lang="en-US" sz="2400" dirty="0"/>
              <a:t> y </a:t>
            </a:r>
            <a:r>
              <a:rPr lang="en-US" sz="2400" dirty="0" err="1"/>
              <a:t>hacer</a:t>
            </a:r>
            <a:r>
              <a:rPr lang="en-US" sz="2400" dirty="0"/>
              <a:t> </a:t>
            </a:r>
            <a:r>
              <a:rPr lang="en-US" sz="2400" dirty="0" err="1"/>
              <a:t>cumplir</a:t>
            </a:r>
            <a:r>
              <a:rPr lang="en-US" sz="2400" dirty="0"/>
              <a:t> la ley</a:t>
            </a:r>
          </a:p>
        </p:txBody>
      </p:sp>
      <p:pic>
        <p:nvPicPr>
          <p:cNvPr id="16" name="Picture 16">
            <a:extLst>
              <a:ext uri="{FF2B5EF4-FFF2-40B4-BE49-F238E27FC236}">
                <a16:creationId xmlns:a16="http://schemas.microsoft.com/office/drawing/2014/main" id="{C9FB8D01-6D31-F819-C1F8-CE0D5527A7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1858" y="4498316"/>
            <a:ext cx="3515264" cy="2246462"/>
          </a:xfrm>
          <a:prstGeom prst="rect">
            <a:avLst/>
          </a:prstGeom>
        </p:spPr>
      </p:pic>
      <p:pic>
        <p:nvPicPr>
          <p:cNvPr id="17" name="Picture 17">
            <a:extLst>
              <a:ext uri="{FF2B5EF4-FFF2-40B4-BE49-F238E27FC236}">
                <a16:creationId xmlns:a16="http://schemas.microsoft.com/office/drawing/2014/main" id="{6122E9AD-D287-F894-FBD9-DE11624ABE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82342" y="86174"/>
            <a:ext cx="2215731" cy="2775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24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BFE6016-8AC5-7D2C-6AF5-6088B1D18081}"/>
              </a:ext>
            </a:extLst>
          </p:cNvPr>
          <p:cNvSpPr txBox="1"/>
          <p:nvPr/>
        </p:nvSpPr>
        <p:spPr>
          <a:xfrm>
            <a:off x="-5751" y="-5751"/>
            <a:ext cx="5000445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000" b="1" u="sng" dirty="0">
                <a:latin typeface="Poppins"/>
                <a:cs typeface="Poppins"/>
              </a:rPr>
              <a:t>¿</a:t>
            </a:r>
            <a:r>
              <a:rPr lang="en-US" sz="4000" b="1" u="sng" dirty="0" err="1">
                <a:latin typeface="Poppins"/>
                <a:cs typeface="Poppins"/>
              </a:rPr>
              <a:t>Cuáles</a:t>
            </a:r>
            <a:r>
              <a:rPr lang="en-US" sz="4000" b="1" u="sng" dirty="0">
                <a:latin typeface="Poppins"/>
                <a:cs typeface="Poppins"/>
              </a:rPr>
              <a:t> son las </a:t>
            </a:r>
            <a:r>
              <a:rPr lang="en-US" sz="4000" b="1" u="sng" dirty="0" err="1">
                <a:latin typeface="Poppins"/>
                <a:cs typeface="Poppins"/>
              </a:rPr>
              <a:t>clases</a:t>
            </a:r>
            <a:r>
              <a:rPr lang="en-US" sz="4000" b="1" u="sng" dirty="0">
                <a:latin typeface="Poppins"/>
                <a:cs typeface="Poppins"/>
              </a:rPr>
              <a:t> de Estado?</a:t>
            </a:r>
            <a:endParaRPr lang="en-US" sz="4000" b="1" u="sng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E6E58E-D789-1F00-B21F-C7A30EDF739B}"/>
              </a:ext>
            </a:extLst>
          </p:cNvPr>
          <p:cNvSpPr txBox="1"/>
          <p:nvPr/>
        </p:nvSpPr>
        <p:spPr>
          <a:xfrm>
            <a:off x="-3595" y="2956045"/>
            <a:ext cx="3867209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dirty="0"/>
              <a:t>Se </a:t>
            </a:r>
            <a:r>
              <a:rPr lang="en-US" sz="3200" dirty="0" err="1"/>
              <a:t>clasifican</a:t>
            </a:r>
            <a:r>
              <a:rPr lang="en-US" sz="3200" dirty="0"/>
              <a:t> </a:t>
            </a:r>
            <a:r>
              <a:rPr lang="en-US" sz="3200" dirty="0" err="1"/>
              <a:t>en</a:t>
            </a:r>
            <a:r>
              <a:rPr lang="en-US" sz="3200" dirty="0"/>
              <a:t>:</a:t>
            </a:r>
          </a:p>
        </p:txBody>
      </p:sp>
      <p:sp>
        <p:nvSpPr>
          <p:cNvPr id="6" name="Arrow: Bent 5">
            <a:extLst>
              <a:ext uri="{FF2B5EF4-FFF2-40B4-BE49-F238E27FC236}">
                <a16:creationId xmlns:a16="http://schemas.microsoft.com/office/drawing/2014/main" id="{F6C836A0-C678-F019-60DF-8F353264CE33}"/>
              </a:ext>
            </a:extLst>
          </p:cNvPr>
          <p:cNvSpPr/>
          <p:nvPr/>
        </p:nvSpPr>
        <p:spPr>
          <a:xfrm>
            <a:off x="3828271" y="2094600"/>
            <a:ext cx="1150188" cy="1394603"/>
          </a:xfrm>
          <a:prstGeom prst="bentArrow">
            <a:avLst/>
          </a:prstGeom>
          <a:ln>
            <a:solidFill>
              <a:srgbClr val="71AB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Arrow: Bent-Up 7">
            <a:extLst>
              <a:ext uri="{FF2B5EF4-FFF2-40B4-BE49-F238E27FC236}">
                <a16:creationId xmlns:a16="http://schemas.microsoft.com/office/drawing/2014/main" id="{DEBBD5A1-62A1-EE5F-570B-263A4D6C0B32}"/>
              </a:ext>
            </a:extLst>
          </p:cNvPr>
          <p:cNvSpPr/>
          <p:nvPr/>
        </p:nvSpPr>
        <p:spPr>
          <a:xfrm rot="5400000">
            <a:off x="3653273" y="3655422"/>
            <a:ext cx="1495246" cy="1150188"/>
          </a:xfrm>
          <a:prstGeom prst="bentUpArrow">
            <a:avLst/>
          </a:prstGeom>
          <a:ln>
            <a:solidFill>
              <a:srgbClr val="71AB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6612BA0-5256-AC2C-183D-8134C1492E62}"/>
              </a:ext>
            </a:extLst>
          </p:cNvPr>
          <p:cNvSpPr txBox="1"/>
          <p:nvPr/>
        </p:nvSpPr>
        <p:spPr>
          <a:xfrm>
            <a:off x="4987147" y="1952924"/>
            <a:ext cx="2000250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Estado </a:t>
            </a:r>
            <a:r>
              <a:rPr lang="en-US" sz="2800" dirty="0" err="1"/>
              <a:t>unitario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D7CB106-A075-4E9F-9D4B-469A7FDC48C5}"/>
              </a:ext>
            </a:extLst>
          </p:cNvPr>
          <p:cNvSpPr txBox="1"/>
          <p:nvPr/>
        </p:nvSpPr>
        <p:spPr>
          <a:xfrm>
            <a:off x="4965280" y="4226344"/>
            <a:ext cx="2047875" cy="13849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Estado </a:t>
            </a:r>
            <a:r>
              <a:rPr lang="en-US" sz="2800" dirty="0" err="1"/>
              <a:t>compuesto</a:t>
            </a:r>
          </a:p>
          <a:p>
            <a:endParaRPr lang="en-US" sz="2800" dirty="0"/>
          </a:p>
        </p:txBody>
      </p:sp>
      <p:sp>
        <p:nvSpPr>
          <p:cNvPr id="11" name="Arrow: Chevron 10">
            <a:extLst>
              <a:ext uri="{FF2B5EF4-FFF2-40B4-BE49-F238E27FC236}">
                <a16:creationId xmlns:a16="http://schemas.microsoft.com/office/drawing/2014/main" id="{38718A89-1302-A4D2-3C6A-9C1101A8E9E4}"/>
              </a:ext>
            </a:extLst>
          </p:cNvPr>
          <p:cNvSpPr/>
          <p:nvPr/>
        </p:nvSpPr>
        <p:spPr>
          <a:xfrm>
            <a:off x="6730699" y="2127249"/>
            <a:ext cx="503207" cy="503207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Arrow: Chevron 13">
            <a:extLst>
              <a:ext uri="{FF2B5EF4-FFF2-40B4-BE49-F238E27FC236}">
                <a16:creationId xmlns:a16="http://schemas.microsoft.com/office/drawing/2014/main" id="{34355437-AF49-389A-C130-670D74C17D92}"/>
              </a:ext>
            </a:extLst>
          </p:cNvPr>
          <p:cNvSpPr/>
          <p:nvPr/>
        </p:nvSpPr>
        <p:spPr>
          <a:xfrm>
            <a:off x="6730699" y="4470758"/>
            <a:ext cx="503207" cy="503207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68B0C15-6C6E-3B5B-0681-01F22974154E}"/>
              </a:ext>
            </a:extLst>
          </p:cNvPr>
          <p:cNvSpPr txBox="1"/>
          <p:nvPr/>
        </p:nvSpPr>
        <p:spPr>
          <a:xfrm>
            <a:off x="7357314" y="1957718"/>
            <a:ext cx="3957366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ea typeface="+mn-lt"/>
                <a:cs typeface="+mn-lt"/>
              </a:rPr>
              <a:t> Aqui, </a:t>
            </a:r>
            <a:r>
              <a:rPr lang="en-US" sz="2400" dirty="0" err="1">
                <a:ea typeface="+mn-lt"/>
                <a:cs typeface="+mn-lt"/>
              </a:rPr>
              <a:t>existe</a:t>
            </a:r>
            <a:r>
              <a:rPr lang="en-US" sz="2400" dirty="0">
                <a:ea typeface="+mn-lt"/>
                <a:cs typeface="+mn-lt"/>
              </a:rPr>
              <a:t> un </a:t>
            </a:r>
            <a:r>
              <a:rPr lang="en-US" sz="2400" dirty="0" err="1">
                <a:ea typeface="+mn-lt"/>
                <a:cs typeface="+mn-lt"/>
              </a:rPr>
              <a:t>poder</a:t>
            </a:r>
            <a:r>
              <a:rPr lang="en-US" sz="2400" dirty="0">
                <a:ea typeface="+mn-lt"/>
                <a:cs typeface="+mn-lt"/>
              </a:rPr>
              <a:t> central que se </a:t>
            </a:r>
            <a:r>
              <a:rPr lang="en-US" sz="2400" dirty="0" err="1">
                <a:ea typeface="+mn-lt"/>
                <a:cs typeface="+mn-lt"/>
              </a:rPr>
              <a:t>irradia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en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todo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el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territorio</a:t>
            </a:r>
            <a:endParaRPr lang="en-US" sz="2400" dirty="0" err="1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03B9FF7-EB76-1C1A-8892-A901D061D4F8}"/>
              </a:ext>
            </a:extLst>
          </p:cNvPr>
          <p:cNvSpPr txBox="1"/>
          <p:nvPr/>
        </p:nvSpPr>
        <p:spPr>
          <a:xfrm>
            <a:off x="7228372" y="4169746"/>
            <a:ext cx="4125050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/>
              <a:t>Son </a:t>
            </a:r>
            <a:r>
              <a:rPr lang="en-US" sz="2400" dirty="0" err="1"/>
              <a:t>aquellos</a:t>
            </a:r>
            <a:r>
              <a:rPr lang="en-US" sz="2400" dirty="0"/>
              <a:t> que </a:t>
            </a:r>
            <a:r>
              <a:rPr lang="en-US" sz="2400" dirty="0" err="1"/>
              <a:t>están</a:t>
            </a:r>
            <a:r>
              <a:rPr lang="en-US" sz="2400" dirty="0"/>
              <a:t> </a:t>
            </a:r>
            <a:r>
              <a:rPr lang="en-US" sz="2400" dirty="0" err="1"/>
              <a:t>subdivididos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colectividades</a:t>
            </a:r>
            <a:r>
              <a:rPr lang="en-US" sz="2400" dirty="0"/>
              <a:t> con </a:t>
            </a:r>
            <a:r>
              <a:rPr lang="en-US" sz="2400" dirty="0" err="1"/>
              <a:t>soberanía</a:t>
            </a:r>
            <a:r>
              <a:rPr lang="en-US" sz="2400" dirty="0"/>
              <a:t> </a:t>
            </a:r>
            <a:r>
              <a:rPr lang="en-US" sz="2400" dirty="0" err="1"/>
              <a:t>política</a:t>
            </a:r>
            <a:r>
              <a:rPr lang="en-US" sz="2400" dirty="0"/>
              <a:t> y </a:t>
            </a:r>
            <a:r>
              <a:rPr lang="en-US" sz="2400" dirty="0" err="1"/>
              <a:t>jurídica</a:t>
            </a:r>
            <a:endParaRPr lang="en-US" dirty="0" err="1"/>
          </a:p>
        </p:txBody>
      </p:sp>
      <p:pic>
        <p:nvPicPr>
          <p:cNvPr id="17" name="Picture 17">
            <a:extLst>
              <a:ext uri="{FF2B5EF4-FFF2-40B4-BE49-F238E27FC236}">
                <a16:creationId xmlns:a16="http://schemas.microsoft.com/office/drawing/2014/main" id="{A89F1C55-0118-B1FC-F0CC-76876C4801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9103" y="-1168"/>
            <a:ext cx="2563303" cy="1957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320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263A595-9019-D86F-E63A-44A1786372A5}"/>
              </a:ext>
            </a:extLst>
          </p:cNvPr>
          <p:cNvSpPr txBox="1"/>
          <p:nvPr/>
        </p:nvSpPr>
        <p:spPr>
          <a:xfrm>
            <a:off x="-5751" y="-5751"/>
            <a:ext cx="5259237" cy="144655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400" b="1" u="sng" dirty="0">
                <a:latin typeface="Poppins"/>
                <a:cs typeface="Poppins"/>
              </a:rPr>
              <a:t>¿</a:t>
            </a:r>
            <a:r>
              <a:rPr lang="en-US" sz="4400" b="1" u="sng" dirty="0" err="1">
                <a:latin typeface="Poppins"/>
                <a:cs typeface="Poppins"/>
              </a:rPr>
              <a:t>Cuál</a:t>
            </a:r>
            <a:r>
              <a:rPr lang="en-US" sz="4400" b="1" u="sng" dirty="0">
                <a:latin typeface="Poppins"/>
                <a:cs typeface="Poppins"/>
              </a:rPr>
              <a:t> </a:t>
            </a:r>
            <a:r>
              <a:rPr lang="en-US" sz="4400" b="1" u="sng" dirty="0" err="1">
                <a:latin typeface="Poppins"/>
                <a:cs typeface="Poppins"/>
              </a:rPr>
              <a:t>debe</a:t>
            </a:r>
            <a:r>
              <a:rPr lang="en-US" sz="4400" b="1" u="sng" dirty="0">
                <a:latin typeface="Poppins"/>
                <a:cs typeface="Poppins"/>
              </a:rPr>
              <a:t> ser </a:t>
            </a:r>
            <a:r>
              <a:rPr lang="en-US" sz="4400" b="1" u="sng" dirty="0" err="1">
                <a:latin typeface="Poppins"/>
                <a:cs typeface="Poppins"/>
              </a:rPr>
              <a:t>el</a:t>
            </a:r>
            <a:r>
              <a:rPr lang="en-US" sz="4400" b="1" u="sng" dirty="0">
                <a:latin typeface="Poppins"/>
                <a:cs typeface="Poppins"/>
              </a:rPr>
              <a:t> </a:t>
            </a:r>
            <a:r>
              <a:rPr lang="en-US" sz="4400" b="1" u="sng" dirty="0" err="1">
                <a:latin typeface="Poppins"/>
                <a:cs typeface="Poppins"/>
              </a:rPr>
              <a:t>rol</a:t>
            </a:r>
            <a:r>
              <a:rPr lang="en-US" sz="4400" b="1" u="sng" dirty="0">
                <a:latin typeface="Poppins"/>
                <a:cs typeface="Poppins"/>
              </a:rPr>
              <a:t> del Estado?</a:t>
            </a:r>
            <a:endParaRPr lang="en-US" sz="4400" b="1" u="sng" dirty="0"/>
          </a:p>
        </p:txBody>
      </p:sp>
      <p:pic>
        <p:nvPicPr>
          <p:cNvPr id="3" name="Picture 3">
            <a:extLst>
              <a:ext uri="{FF2B5EF4-FFF2-40B4-BE49-F238E27FC236}">
                <a16:creationId xmlns:a16="http://schemas.microsoft.com/office/drawing/2014/main" id="{D44EE477-EBBD-5711-482A-79166DB32A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1948" y="-2337"/>
            <a:ext cx="7185802" cy="489297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F0D09C2-273C-4813-3842-30CF9A484C47}"/>
              </a:ext>
            </a:extLst>
          </p:cNvPr>
          <p:cNvSpPr txBox="1"/>
          <p:nvPr/>
        </p:nvSpPr>
        <p:spPr>
          <a:xfrm>
            <a:off x="741872" y="2136475"/>
            <a:ext cx="409467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b="1" dirty="0">
              <a:solidFill>
                <a:srgbClr val="BDC1C6"/>
              </a:solidFill>
              <a:latin typeface="arial"/>
              <a:cs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A7ECB10-346A-83A1-FBD1-12E8E6974404}"/>
              </a:ext>
            </a:extLst>
          </p:cNvPr>
          <p:cNvSpPr txBox="1"/>
          <p:nvPr/>
        </p:nvSpPr>
        <p:spPr>
          <a:xfrm>
            <a:off x="-184093" y="2141601"/>
            <a:ext cx="5181160" cy="39703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800" i="1" dirty="0" err="1">
                <a:solidFill>
                  <a:srgbClr val="BDC1C6"/>
                </a:solidFill>
                <a:latin typeface="arial"/>
                <a:ea typeface="arial"/>
                <a:cs typeface="arial"/>
              </a:rPr>
              <a:t>Asegura</a:t>
            </a:r>
            <a:r>
              <a:rPr lang="en-US" sz="2800" i="1" dirty="0">
                <a:solidFill>
                  <a:srgbClr val="BDC1C6"/>
                </a:solidFill>
                <a:latin typeface="arial"/>
                <a:ea typeface="arial"/>
                <a:cs typeface="arial"/>
              </a:rPr>
              <a:t> las </a:t>
            </a:r>
            <a:r>
              <a:rPr lang="en-US" sz="2800" i="1" dirty="0" err="1">
                <a:solidFill>
                  <a:srgbClr val="BDC1C6"/>
                </a:solidFill>
                <a:latin typeface="arial"/>
                <a:ea typeface="arial"/>
                <a:cs typeface="arial"/>
              </a:rPr>
              <a:t>condiciones</a:t>
            </a:r>
            <a:r>
              <a:rPr lang="en-US" sz="2800" i="1" dirty="0">
                <a:solidFill>
                  <a:srgbClr val="BDC1C6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sz="2800" i="1" dirty="0" err="1">
                <a:solidFill>
                  <a:srgbClr val="BDC1C6"/>
                </a:solidFill>
                <a:latin typeface="arial"/>
                <a:ea typeface="arial"/>
                <a:cs typeface="arial"/>
              </a:rPr>
              <a:t>internas</a:t>
            </a:r>
            <a:r>
              <a:rPr lang="en-US" sz="2800" i="1" dirty="0">
                <a:solidFill>
                  <a:srgbClr val="BDC1C6"/>
                </a:solidFill>
                <a:latin typeface="arial"/>
                <a:ea typeface="arial"/>
                <a:cs typeface="arial"/>
              </a:rPr>
              <a:t> para un </a:t>
            </a:r>
            <a:r>
              <a:rPr lang="en-US" sz="2800" i="1" dirty="0" err="1">
                <a:solidFill>
                  <a:srgbClr val="BDC1C6"/>
                </a:solidFill>
                <a:latin typeface="arial"/>
                <a:ea typeface="arial"/>
                <a:cs typeface="arial"/>
              </a:rPr>
              <a:t>buen</a:t>
            </a:r>
            <a:r>
              <a:rPr lang="en-US" sz="2800" i="1" dirty="0">
                <a:solidFill>
                  <a:srgbClr val="BDC1C6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sz="2800" i="1" dirty="0" err="1">
                <a:solidFill>
                  <a:srgbClr val="BDC1C6"/>
                </a:solidFill>
                <a:latin typeface="arial"/>
                <a:ea typeface="arial"/>
                <a:cs typeface="arial"/>
              </a:rPr>
              <a:t>desarrollo</a:t>
            </a:r>
            <a:r>
              <a:rPr lang="en-US" sz="2800" i="1" dirty="0">
                <a:solidFill>
                  <a:srgbClr val="BDC1C6"/>
                </a:solidFill>
                <a:latin typeface="arial"/>
                <a:ea typeface="arial"/>
                <a:cs typeface="arial"/>
              </a:rPr>
              <a:t> de la </a:t>
            </a:r>
            <a:r>
              <a:rPr lang="en-US" sz="2800" i="1" dirty="0" err="1">
                <a:solidFill>
                  <a:srgbClr val="BDC1C6"/>
                </a:solidFill>
                <a:latin typeface="arial"/>
                <a:ea typeface="arial"/>
                <a:cs typeface="arial"/>
              </a:rPr>
              <a:t>economía</a:t>
            </a:r>
            <a:r>
              <a:rPr lang="en-US" sz="2800" i="1" dirty="0">
                <a:solidFill>
                  <a:srgbClr val="BDC1C6"/>
                </a:solidFill>
                <a:latin typeface="arial"/>
                <a:ea typeface="arial"/>
                <a:cs typeface="arial"/>
              </a:rPr>
              <a:t> </a:t>
            </a:r>
            <a:endParaRPr lang="en-US" sz="2800"/>
          </a:p>
          <a:p>
            <a:pPr marL="342900" indent="-342900">
              <a:buFont typeface="Arial"/>
              <a:buChar char="•"/>
            </a:pPr>
            <a:endParaRPr lang="en-US" sz="2800" i="1" dirty="0">
              <a:solidFill>
                <a:srgbClr val="BDC1C6"/>
              </a:solidFill>
              <a:latin typeface="arial"/>
              <a:cs typeface="arial"/>
            </a:endParaRPr>
          </a:p>
          <a:p>
            <a:pPr marL="342900" indent="-342900">
              <a:buFont typeface="Arial"/>
              <a:buChar char="•"/>
            </a:pPr>
            <a:r>
              <a:rPr lang="en-US" sz="2800" i="1" dirty="0" err="1">
                <a:solidFill>
                  <a:srgbClr val="BDC1C6"/>
                </a:solidFill>
                <a:latin typeface="arial"/>
                <a:cs typeface="arial"/>
              </a:rPr>
              <a:t>Orientar</a:t>
            </a:r>
            <a:r>
              <a:rPr lang="en-US" sz="2800" i="1" dirty="0">
                <a:solidFill>
                  <a:srgbClr val="BDC1C6"/>
                </a:solidFill>
                <a:latin typeface="arial"/>
                <a:cs typeface="arial"/>
              </a:rPr>
              <a:t> al </a:t>
            </a:r>
            <a:r>
              <a:rPr lang="en-US" sz="2800" i="1" dirty="0" err="1">
                <a:solidFill>
                  <a:srgbClr val="BDC1C6"/>
                </a:solidFill>
                <a:latin typeface="arial"/>
                <a:cs typeface="arial"/>
              </a:rPr>
              <a:t>pais</a:t>
            </a:r>
            <a:r>
              <a:rPr lang="en-US" sz="2800" i="1" dirty="0">
                <a:solidFill>
                  <a:srgbClr val="BDC1C6"/>
                </a:solidFill>
                <a:latin typeface="arial"/>
                <a:cs typeface="arial"/>
              </a:rPr>
              <a:t> a un </a:t>
            </a:r>
            <a:r>
              <a:rPr lang="en-US" sz="2800" i="1" dirty="0" err="1">
                <a:solidFill>
                  <a:srgbClr val="BDC1C6"/>
                </a:solidFill>
                <a:latin typeface="arial"/>
                <a:cs typeface="arial"/>
              </a:rPr>
              <a:t>buen</a:t>
            </a:r>
            <a:r>
              <a:rPr lang="en-US" sz="2800" i="1" dirty="0">
                <a:solidFill>
                  <a:srgbClr val="BDC1C6"/>
                </a:solidFill>
                <a:latin typeface="arial"/>
                <a:cs typeface="arial"/>
              </a:rPr>
              <a:t> </a:t>
            </a:r>
            <a:r>
              <a:rPr lang="en-US" sz="2800" i="1" dirty="0" err="1">
                <a:solidFill>
                  <a:srgbClr val="BDC1C6"/>
                </a:solidFill>
                <a:latin typeface="arial"/>
                <a:cs typeface="arial"/>
              </a:rPr>
              <a:t>desarrollo</a:t>
            </a:r>
            <a:endParaRPr lang="en-US" sz="2800" i="1" dirty="0">
              <a:solidFill>
                <a:srgbClr val="BDC1C6"/>
              </a:solidFill>
              <a:latin typeface="arial"/>
              <a:cs typeface="arial"/>
            </a:endParaRPr>
          </a:p>
          <a:p>
            <a:pPr marL="342900" indent="-342900">
              <a:buFont typeface="Arial"/>
              <a:buChar char="•"/>
            </a:pPr>
            <a:endParaRPr lang="en-US" sz="2800" i="1" dirty="0">
              <a:solidFill>
                <a:srgbClr val="BDC1C6"/>
              </a:solidFill>
              <a:latin typeface="arial"/>
              <a:cs typeface="arial"/>
            </a:endParaRPr>
          </a:p>
          <a:p>
            <a:pPr marL="342900" indent="-342900">
              <a:buFont typeface="Arial"/>
              <a:buChar char="•"/>
            </a:pPr>
            <a:r>
              <a:rPr lang="en-US" sz="2800" i="1" err="1">
                <a:solidFill>
                  <a:srgbClr val="BDC1C6"/>
                </a:solidFill>
                <a:latin typeface="arial"/>
                <a:cs typeface="arial"/>
              </a:rPr>
              <a:t>Atender</a:t>
            </a:r>
            <a:r>
              <a:rPr lang="en-US" sz="2800" i="1" dirty="0">
                <a:solidFill>
                  <a:srgbClr val="BDC1C6"/>
                </a:solidFill>
                <a:latin typeface="arial"/>
                <a:cs typeface="arial"/>
              </a:rPr>
              <a:t> </a:t>
            </a:r>
            <a:r>
              <a:rPr lang="en-US" sz="2800" i="1" err="1">
                <a:solidFill>
                  <a:srgbClr val="BDC1C6"/>
                </a:solidFill>
                <a:latin typeface="arial"/>
                <a:cs typeface="arial"/>
              </a:rPr>
              <a:t>primeras</a:t>
            </a:r>
            <a:r>
              <a:rPr lang="en-US" sz="2800" i="1" dirty="0">
                <a:solidFill>
                  <a:srgbClr val="BDC1C6"/>
                </a:solidFill>
                <a:latin typeface="arial"/>
                <a:cs typeface="arial"/>
              </a:rPr>
              <a:t> </a:t>
            </a:r>
            <a:r>
              <a:rPr lang="en-US" sz="2800" i="1" err="1">
                <a:solidFill>
                  <a:srgbClr val="BDC1C6"/>
                </a:solidFill>
                <a:latin typeface="arial"/>
                <a:cs typeface="arial"/>
              </a:rPr>
              <a:t>necesidades</a:t>
            </a:r>
            <a:r>
              <a:rPr lang="en-US" sz="2800" i="1" dirty="0">
                <a:solidFill>
                  <a:srgbClr val="BDC1C6"/>
                </a:solidFill>
                <a:latin typeface="arial"/>
                <a:cs typeface="arial"/>
              </a:rPr>
              <a:t> de la </a:t>
            </a:r>
            <a:r>
              <a:rPr lang="en-US" sz="2800" i="1" err="1">
                <a:solidFill>
                  <a:srgbClr val="BDC1C6"/>
                </a:solidFill>
                <a:latin typeface="arial"/>
                <a:cs typeface="arial"/>
              </a:rPr>
              <a:t>poblacion</a:t>
            </a:r>
            <a:endParaRPr lang="en-US" sz="2800" i="1" dirty="0">
              <a:solidFill>
                <a:srgbClr val="BDC1C6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8649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CC5CC88-D452-405A-A68E-CB09DB9099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F620D8-764B-BA7F-C596-A971769E4C24}"/>
              </a:ext>
            </a:extLst>
          </p:cNvPr>
          <p:cNvSpPr txBox="1"/>
          <p:nvPr/>
        </p:nvSpPr>
        <p:spPr>
          <a:xfrm>
            <a:off x="473603" y="641063"/>
            <a:ext cx="4224282" cy="5572924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u="sng" spc="-50">
                <a:latin typeface="+mj-lt"/>
                <a:ea typeface="+mj-ea"/>
                <a:cs typeface="+mj-cs"/>
              </a:rPr>
              <a:t>¿Cuál es el fin de un Estado?​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08ECD39-DF00-ED53-6415-F2E02AED93DD}"/>
              </a:ext>
            </a:extLst>
          </p:cNvPr>
          <p:cNvSpPr txBox="1"/>
          <p:nvPr/>
        </p:nvSpPr>
        <p:spPr>
          <a:xfrm>
            <a:off x="4993441" y="871102"/>
            <a:ext cx="6286571" cy="3714626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Ctr="0" forceAA="0" compatLnSpc="1">
            <a:prstTxWarp prst="textNoShape">
              <a:avLst/>
            </a:prstTxWarp>
            <a:normAutofit/>
          </a:bodyPr>
          <a:lstStyle/>
          <a:p>
            <a:pPr indent="-182880">
              <a:spcAft>
                <a:spcPts val="600"/>
              </a:spcAft>
              <a:buClr>
                <a:schemeClr val="accent1"/>
              </a:buClr>
            </a:pPr>
            <a:r>
              <a:rPr lang="en-US" sz="2400" dirty="0"/>
              <a:t>Tiene un Fin Supremo del </a:t>
            </a:r>
            <a:r>
              <a:rPr lang="en-US" sz="2400" err="1"/>
              <a:t>cual</a:t>
            </a:r>
            <a:r>
              <a:rPr lang="en-US" sz="2400" dirty="0"/>
              <a:t> para mayor </a:t>
            </a:r>
            <a:r>
              <a:rPr lang="en-US" sz="2400" err="1"/>
              <a:t>comprensión</a:t>
            </a:r>
            <a:r>
              <a:rPr lang="en-US" sz="2400" dirty="0"/>
              <a:t> de </a:t>
            </a:r>
            <a:r>
              <a:rPr lang="en-US" sz="2400" err="1"/>
              <a:t>éste</a:t>
            </a:r>
            <a:r>
              <a:rPr lang="en-US" sz="2400" dirty="0"/>
              <a:t> se </a:t>
            </a:r>
            <a:r>
              <a:rPr lang="en-US" sz="2400" err="1"/>
              <a:t>distinguen</a:t>
            </a:r>
            <a:r>
              <a:rPr lang="en-US" sz="2400" dirty="0"/>
              <a:t> dos fines </a:t>
            </a:r>
            <a:r>
              <a:rPr lang="en-US" sz="2400" err="1"/>
              <a:t>esenciales</a:t>
            </a:r>
            <a:r>
              <a:rPr lang="en-US" sz="2400" dirty="0"/>
              <a:t>: El </a:t>
            </a:r>
            <a:r>
              <a:rPr lang="en-US" sz="2400" err="1"/>
              <a:t>Bienestar</a:t>
            </a:r>
            <a:r>
              <a:rPr lang="en-US" sz="2400" dirty="0"/>
              <a:t> General y la Seguridad y </a:t>
            </a:r>
            <a:r>
              <a:rPr lang="en-US" sz="2400" err="1"/>
              <a:t>constituyen</a:t>
            </a:r>
            <a:r>
              <a:rPr lang="en-US" sz="2400" dirty="0"/>
              <a:t> </a:t>
            </a:r>
            <a:r>
              <a:rPr lang="en-US" sz="2400" err="1"/>
              <a:t>direcciones</a:t>
            </a:r>
            <a:r>
              <a:rPr lang="en-US" sz="2400" dirty="0"/>
              <a:t>, </a:t>
            </a:r>
            <a:r>
              <a:rPr lang="en-US" sz="2400" err="1"/>
              <a:t>metas</a:t>
            </a:r>
            <a:r>
              <a:rPr lang="en-US" sz="2400" dirty="0"/>
              <a:t>, </a:t>
            </a:r>
            <a:r>
              <a:rPr lang="en-US" sz="2400" err="1"/>
              <a:t>propósitos</a:t>
            </a:r>
            <a:r>
              <a:rPr lang="en-US" sz="2400" dirty="0"/>
              <a:t> o </a:t>
            </a:r>
            <a:r>
              <a:rPr lang="en-US" sz="2400" err="1"/>
              <a:t>tendencias</a:t>
            </a:r>
            <a:r>
              <a:rPr lang="en-US" sz="2400" dirty="0"/>
              <a:t> de </a:t>
            </a:r>
            <a:r>
              <a:rPr lang="en-US" sz="2400" err="1"/>
              <a:t>carácter</a:t>
            </a:r>
            <a:r>
              <a:rPr lang="en-US" sz="2400" dirty="0"/>
              <a:t> general que se </a:t>
            </a:r>
            <a:r>
              <a:rPr lang="en-US" sz="2400" err="1"/>
              <a:t>reconocen</a:t>
            </a:r>
            <a:r>
              <a:rPr lang="en-US" sz="2400" dirty="0"/>
              <a:t> al </a:t>
            </a:r>
            <a:r>
              <a:rPr lang="en-US" sz="2400" b="1" dirty="0"/>
              <a:t>Estado</a:t>
            </a:r>
            <a:r>
              <a:rPr lang="en-US" sz="2400" dirty="0"/>
              <a:t> para </a:t>
            </a:r>
            <a:r>
              <a:rPr lang="en-US" sz="2400" err="1"/>
              <a:t>su</a:t>
            </a:r>
            <a:r>
              <a:rPr lang="en-US" sz="2400" dirty="0"/>
              <a:t> </a:t>
            </a:r>
            <a:r>
              <a:rPr lang="en-US" sz="2400" err="1"/>
              <a:t>justificación</a:t>
            </a:r>
            <a:endParaRPr lang="en-US" sz="2400"/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693DA09B-26DA-D731-3FE7-74D448DC94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432" y="2861094"/>
            <a:ext cx="4042552" cy="318584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DDCFDCD-DCD1-3451-9001-0400CBF56CE8}"/>
              </a:ext>
            </a:extLst>
          </p:cNvPr>
          <p:cNvSpPr txBox="1"/>
          <p:nvPr/>
        </p:nvSpPr>
        <p:spPr>
          <a:xfrm>
            <a:off x="66260" y="82826"/>
            <a:ext cx="3561521" cy="96078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7D561EB-4BF1-5284-1D08-17C3D8038C83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dirty="0">
              <a:latin typeface="Comic Sans MS"/>
            </a:endParaRPr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18D3C7DD-DE7D-1265-1198-7B08BA2E8D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6401" y="3952195"/>
            <a:ext cx="4885425" cy="2648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259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View">
  <a:themeElements>
    <a:clrScheme name="View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B4B30"/>
      </a:accent2>
      <a:accent3>
        <a:srgbClr val="B5AE53"/>
      </a:accent3>
      <a:accent4>
        <a:srgbClr val="6F6A7A"/>
      </a:accent4>
      <a:accent5>
        <a:srgbClr val="E8B54D"/>
      </a:accent5>
      <a:accent6>
        <a:srgbClr val="8A7952"/>
      </a:accent6>
      <a:hlink>
        <a:srgbClr val="9F9F0B"/>
      </a:hlink>
      <a:folHlink>
        <a:srgbClr val="B2B2B2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3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866257B-E5CE-4C43-9210-F2DE76BE10B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520</cp:revision>
  <dcterms:created xsi:type="dcterms:W3CDTF">2022-11-24T21:49:42Z</dcterms:created>
  <dcterms:modified xsi:type="dcterms:W3CDTF">2022-11-27T19:59:26Z</dcterms:modified>
</cp:coreProperties>
</file>