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74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5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9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7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1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7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3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9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2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9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1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4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11" Type="http://schemas.openxmlformats.org/officeDocument/2006/relationships/image" Target="../media/image1.wmf"/><Relationship Id="rId5" Type="http://schemas.openxmlformats.org/officeDocument/2006/relationships/image" Target="../media/image4.emf"/><Relationship Id="rId10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2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2424113" y="260351"/>
            <a:ext cx="5759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1. Definición de fracciones</a:t>
            </a:r>
            <a:endParaRPr lang="es-ES" altLang="es-PE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1" name="17 Rectángulo"/>
          <p:cNvSpPr>
            <a:spLocks noChangeArrowheads="1"/>
          </p:cNvSpPr>
          <p:nvPr/>
        </p:nvSpPr>
        <p:spPr bwMode="auto">
          <a:xfrm>
            <a:off x="2351088" y="692150"/>
            <a:ext cx="756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000"/>
              <a:t>División indicada de dos números enteros 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2351088" y="1052513"/>
            <a:ext cx="575945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s-ES" altLang="es-P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2. Clases:</a:t>
            </a:r>
          </a:p>
          <a:p>
            <a:pPr>
              <a:spcBef>
                <a:spcPct val="50000"/>
              </a:spcBef>
              <a:buFontTx/>
              <a:buAutoNum type="alphaLcParenR"/>
              <a:defRPr/>
            </a:pPr>
            <a:r>
              <a:rPr lang="es-ES" altLang="es-P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Propias e  Impropias</a:t>
            </a:r>
          </a:p>
          <a:p>
            <a:pPr marL="0" indent="0">
              <a:spcBef>
                <a:spcPct val="50000"/>
              </a:spcBef>
              <a:buNone/>
              <a:defRPr/>
            </a:pPr>
            <a:endParaRPr lang="es-ES" altLang="es-PE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s-ES" altLang="es-P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b) Reducibles y irreducibles</a:t>
            </a:r>
          </a:p>
          <a:p>
            <a:pPr marL="0" indent="0">
              <a:spcBef>
                <a:spcPct val="50000"/>
              </a:spcBef>
              <a:buNone/>
              <a:defRPr/>
            </a:pPr>
            <a:endParaRPr lang="es-ES" altLang="es-PE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s-ES" altLang="es-P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c) Homogéneas y heterogéneas</a:t>
            </a:r>
            <a:endParaRPr lang="es-ES" altLang="es-PE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" name="Text Box 40"/>
          <p:cNvSpPr txBox="1">
            <a:spLocks noChangeArrowheads="1"/>
          </p:cNvSpPr>
          <p:nvPr/>
        </p:nvSpPr>
        <p:spPr bwMode="auto">
          <a:xfrm>
            <a:off x="2279650" y="5013326"/>
            <a:ext cx="5759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3. Fracciones equivalentes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9" y="5589589"/>
            <a:ext cx="41941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060576"/>
            <a:ext cx="990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Imagen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4" y="2133600"/>
            <a:ext cx="10302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Imagen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41664"/>
            <a:ext cx="6731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Imagen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8" y="3141663"/>
            <a:ext cx="10144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Imagen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292601"/>
            <a:ext cx="1073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Imagen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4292600"/>
            <a:ext cx="71913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1 Objeto"/>
          <p:cNvGraphicFramePr>
            <a:graphicFrameLocks noChangeAspect="1"/>
          </p:cNvGraphicFramePr>
          <p:nvPr/>
        </p:nvGraphicFramePr>
        <p:xfrm>
          <a:off x="2640014" y="5516563"/>
          <a:ext cx="16541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cuación" r:id="rId10" imgW="837836" imgH="393529" progId="Equation.3">
                  <p:embed/>
                </p:oleObj>
              </mc:Choice>
              <mc:Fallback>
                <p:oleObj name="Ecuación" r:id="rId10" imgW="837836" imgH="393529" progId="Equation.3">
                  <p:embed/>
                  <p:pic>
                    <p:nvPicPr>
                      <p:cNvPr id="14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4" y="5516563"/>
                        <a:ext cx="1654175" cy="69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808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4101" grpId="0"/>
      <p:bldP spid="21" grpId="0" autoUpdateAnimBg="0"/>
      <p:bldP spid="2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2424113" y="260351"/>
            <a:ext cx="5759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4. Relación de la parte con el todo</a:t>
            </a:r>
            <a:endParaRPr lang="es-ES" altLang="es-PE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" name="1 Objeto"/>
          <p:cNvGraphicFramePr>
            <a:graphicFrameLocks noChangeAspect="1"/>
          </p:cNvGraphicFramePr>
          <p:nvPr/>
        </p:nvGraphicFramePr>
        <p:xfrm>
          <a:off x="8183563" y="255588"/>
          <a:ext cx="12192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cuación" r:id="rId3" imgW="457002" imgH="393529" progId="Equation.3">
                  <p:embed/>
                </p:oleObj>
              </mc:Choice>
              <mc:Fallback>
                <p:oleObj name="Ecuación" r:id="rId3" imgW="457002" imgH="393529" progId="Equation.3">
                  <p:embed/>
                  <p:pic>
                    <p:nvPicPr>
                      <p:cNvPr id="12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3563" y="255588"/>
                        <a:ext cx="12192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2424113" y="1535113"/>
            <a:ext cx="5759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5. Fracción generatriz</a:t>
            </a:r>
            <a:endParaRPr lang="es-ES" altLang="es-PE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2997200"/>
            <a:ext cx="7434263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2032001"/>
            <a:ext cx="38893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53498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32"/>
          <p:cNvSpPr>
            <a:spLocks noChangeShapeType="1"/>
          </p:cNvSpPr>
          <p:nvPr/>
        </p:nvSpPr>
        <p:spPr bwMode="auto">
          <a:xfrm flipH="1">
            <a:off x="3071813" y="1268414"/>
            <a:ext cx="0" cy="154622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Text Box 31"/>
          <p:cNvSpPr txBox="1">
            <a:spLocks noChangeArrowheads="1"/>
          </p:cNvSpPr>
          <p:nvPr/>
        </p:nvSpPr>
        <p:spPr bwMode="auto">
          <a:xfrm>
            <a:off x="6684964" y="6165850"/>
            <a:ext cx="2052637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100">
                <a:latin typeface="Arial" panose="020B0604020202020204" pitchFamily="34" charset="0"/>
                <a:cs typeface="Times New Roman" panose="02020603050405020304" pitchFamily="18" charset="0"/>
              </a:rPr>
              <a:t>Rpta:  150 soles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PE" sz="11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68" name="Line 30"/>
          <p:cNvSpPr>
            <a:spLocks noChangeShapeType="1"/>
          </p:cNvSpPr>
          <p:nvPr/>
        </p:nvSpPr>
        <p:spPr bwMode="auto">
          <a:xfrm flipH="1">
            <a:off x="3071813" y="4437064"/>
            <a:ext cx="0" cy="158432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28"/>
          <p:cNvSpPr>
            <a:spLocks noChangeShapeType="1"/>
          </p:cNvSpPr>
          <p:nvPr/>
        </p:nvSpPr>
        <p:spPr bwMode="auto">
          <a:xfrm flipH="1">
            <a:off x="7751763" y="4365625"/>
            <a:ext cx="0" cy="16637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33"/>
          <p:cNvSpPr>
            <a:spLocks noChangeArrowheads="1"/>
          </p:cNvSpPr>
          <p:nvPr/>
        </p:nvSpPr>
        <p:spPr bwMode="auto">
          <a:xfrm>
            <a:off x="2135189" y="2825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PE" sz="1800">
              <a:latin typeface="Arial" panose="020B0604020202020204" pitchFamily="34" charset="0"/>
            </a:endParaRPr>
          </a:p>
        </p:txBody>
      </p:sp>
      <p:sp>
        <p:nvSpPr>
          <p:cNvPr id="11271" name="Rectangle 34"/>
          <p:cNvSpPr>
            <a:spLocks noChangeArrowheads="1"/>
          </p:cNvSpPr>
          <p:nvPr/>
        </p:nvSpPr>
        <p:spPr bwMode="auto">
          <a:xfrm>
            <a:off x="1847850" y="404813"/>
            <a:ext cx="3816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 b="1">
                <a:latin typeface="Arial" panose="020B0604020202020204" pitchFamily="34" charset="0"/>
                <a:ea typeface="Times New Roman" panose="02020603050405020304" pitchFamily="18" charset="0"/>
              </a:rPr>
              <a:t>1. Los 4/5 de un número son 40 ¿Cuánto serán los 3/10 del número?  </a:t>
            </a:r>
            <a:endParaRPr lang="es-PE" altLang="es-PE" sz="1800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272" name="Rectangle 36"/>
          <p:cNvSpPr>
            <a:spLocks noChangeArrowheads="1"/>
          </p:cNvSpPr>
          <p:nvPr/>
        </p:nvSpPr>
        <p:spPr bwMode="auto">
          <a:xfrm>
            <a:off x="1524001" y="64785"/>
            <a:ext cx="184731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900">
                <a:latin typeface="Arial" panose="020B0604020202020204" pitchFamily="34" charset="0"/>
              </a:rPr>
              <a:t/>
            </a:r>
            <a:br>
              <a:rPr lang="es-PE" altLang="es-PE" sz="900">
                <a:latin typeface="Arial" panose="020B0604020202020204" pitchFamily="34" charset="0"/>
              </a:rPr>
            </a:br>
            <a:endParaRPr lang="es-PE" altLang="es-PE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1273" name="Rectangle 39"/>
          <p:cNvSpPr>
            <a:spLocks noChangeArrowheads="1"/>
          </p:cNvSpPr>
          <p:nvPr/>
        </p:nvSpPr>
        <p:spPr bwMode="auto">
          <a:xfrm>
            <a:off x="1524001" y="64785"/>
            <a:ext cx="184731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900">
                <a:latin typeface="Arial" panose="020B0604020202020204" pitchFamily="34" charset="0"/>
              </a:rPr>
              <a:t/>
            </a:r>
            <a:br>
              <a:rPr lang="es-PE" altLang="es-PE" sz="900">
                <a:latin typeface="Arial" panose="020B0604020202020204" pitchFamily="34" charset="0"/>
              </a:rPr>
            </a:br>
            <a:endParaRPr lang="es-PE" altLang="es-PE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1274" name="Rectangle 4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PE" sz="1800">
              <a:latin typeface="Arial" panose="020B0604020202020204" pitchFamily="34" charset="0"/>
            </a:endParaRPr>
          </a:p>
        </p:txBody>
      </p:sp>
      <p:sp>
        <p:nvSpPr>
          <p:cNvPr id="4111" name="Text Box 31"/>
          <p:cNvSpPr txBox="1">
            <a:spLocks noChangeArrowheads="1"/>
          </p:cNvSpPr>
          <p:nvPr/>
        </p:nvSpPr>
        <p:spPr bwMode="auto">
          <a:xfrm>
            <a:off x="1847851" y="2924175"/>
            <a:ext cx="1871663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100">
                <a:latin typeface="Arial" panose="020B0604020202020204" pitchFamily="34" charset="0"/>
                <a:cs typeface="Times New Roman" panose="02020603050405020304" pitchFamily="18" charset="0"/>
              </a:rPr>
              <a:t>Rpta:  15</a:t>
            </a:r>
            <a:endParaRPr lang="es-ES" altLang="es-PE" sz="1800">
              <a:latin typeface="Arial" panose="020B0604020202020204" pitchFamily="34" charset="0"/>
            </a:endParaRPr>
          </a:p>
        </p:txBody>
      </p:sp>
      <p:sp>
        <p:nvSpPr>
          <p:cNvPr id="4112" name="Text Box 31"/>
          <p:cNvSpPr txBox="1">
            <a:spLocks noChangeArrowheads="1"/>
          </p:cNvSpPr>
          <p:nvPr/>
        </p:nvSpPr>
        <p:spPr bwMode="auto">
          <a:xfrm>
            <a:off x="6456363" y="2924175"/>
            <a:ext cx="1871662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100">
                <a:latin typeface="Arial" panose="020B0604020202020204" pitchFamily="34" charset="0"/>
                <a:cs typeface="Times New Roman" panose="02020603050405020304" pitchFamily="18" charset="0"/>
              </a:rPr>
              <a:t>Rpta: 90</a:t>
            </a:r>
            <a:endParaRPr lang="es-ES" altLang="es-PE" sz="1100">
              <a:latin typeface="Arial" panose="020B0604020202020204" pitchFamily="34" charset="0"/>
            </a:endParaRPr>
          </a:p>
        </p:txBody>
      </p:sp>
      <p:sp>
        <p:nvSpPr>
          <p:cNvPr id="11277" name="Line 32"/>
          <p:cNvSpPr>
            <a:spLocks noChangeShapeType="1"/>
          </p:cNvSpPr>
          <p:nvPr/>
        </p:nvSpPr>
        <p:spPr bwMode="auto">
          <a:xfrm flipH="1">
            <a:off x="7391400" y="1196975"/>
            <a:ext cx="0" cy="154463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3216276" y="1268414"/>
            <a:ext cx="1139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4x/5 = 40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1279" name="Rectangle 43"/>
          <p:cNvSpPr>
            <a:spLocks noChangeArrowheads="1"/>
          </p:cNvSpPr>
          <p:nvPr/>
        </p:nvSpPr>
        <p:spPr bwMode="auto">
          <a:xfrm>
            <a:off x="5951538" y="188913"/>
            <a:ext cx="43926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 b="1">
                <a:latin typeface="Arial" panose="020B0604020202020204" pitchFamily="34" charset="0"/>
                <a:ea typeface="Times New Roman" panose="02020603050405020304" pitchFamily="18" charset="0"/>
              </a:rPr>
              <a:t>2.  1/5 de los alumnos de un colegio está en clase, 2/9 de lo anterior en recreo y los 68 restantes en el comedor ¿Cuántos alumnos había?  </a:t>
            </a:r>
          </a:p>
        </p:txBody>
      </p:sp>
      <p:sp>
        <p:nvSpPr>
          <p:cNvPr id="11280" name="Rectangle 37"/>
          <p:cNvSpPr>
            <a:spLocks noChangeArrowheads="1"/>
          </p:cNvSpPr>
          <p:nvPr/>
        </p:nvSpPr>
        <p:spPr bwMode="auto">
          <a:xfrm>
            <a:off x="6491288" y="3429000"/>
            <a:ext cx="41767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 b="1">
                <a:latin typeface="Arial" panose="020B0604020202020204" pitchFamily="34" charset="0"/>
                <a:ea typeface="Times New Roman" panose="02020603050405020304" pitchFamily="18" charset="0"/>
              </a:rPr>
              <a:t>4. Gasté 30 soles en libros y los 3/4 de lo que me quedaba después de este gasto, en ropa. Si todavía me quedan 30 soles. ¿Cuánto tenía? </a:t>
            </a:r>
            <a:endParaRPr lang="es-PE" altLang="es-PE" sz="1800" b="1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6" name="25 Rectángulo"/>
          <p:cNvSpPr>
            <a:spLocks noChangeArrowheads="1"/>
          </p:cNvSpPr>
          <p:nvPr/>
        </p:nvSpPr>
        <p:spPr bwMode="auto">
          <a:xfrm>
            <a:off x="7824789" y="1268414"/>
            <a:ext cx="2243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x/5+ 2/9(x/5)+68=x 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27" name="26 Rectángulo"/>
          <p:cNvSpPr>
            <a:spLocks noChangeArrowheads="1"/>
          </p:cNvSpPr>
          <p:nvPr/>
        </p:nvSpPr>
        <p:spPr bwMode="auto">
          <a:xfrm>
            <a:off x="7739063" y="4786314"/>
            <a:ext cx="2576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X – 30 –(3/4)(x-30) =30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1283" name="Rectangle 40"/>
          <p:cNvSpPr>
            <a:spLocks noChangeArrowheads="1"/>
          </p:cNvSpPr>
          <p:nvPr/>
        </p:nvSpPr>
        <p:spPr bwMode="auto">
          <a:xfrm>
            <a:off x="1703389" y="3429001"/>
            <a:ext cx="4535487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 b="1">
                <a:latin typeface="Arial" panose="020B0604020202020204" pitchFamily="34" charset="0"/>
                <a:ea typeface="Times New Roman" panose="02020603050405020304" pitchFamily="18" charset="0"/>
              </a:rPr>
              <a:t>3. Hallar dos números sabiendo que uno excede en 8 unidades al otro y que el menor aumentado en sus 3/5 es 5 unidades menos que el mayor</a:t>
            </a:r>
            <a:endParaRPr lang="es-PE" altLang="es-PE" sz="1800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PE" altLang="es-PE" sz="160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1847851" y="6165850"/>
            <a:ext cx="223202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100">
                <a:latin typeface="Arial" panose="020B0604020202020204" pitchFamily="34" charset="0"/>
                <a:cs typeface="Times New Roman" panose="02020603050405020304" pitchFamily="18" charset="0"/>
              </a:rPr>
              <a:t>Rpta  13 y 5</a:t>
            </a:r>
            <a:endParaRPr lang="es-ES" altLang="es-PE" sz="1800">
              <a:latin typeface="Arial" panose="020B0604020202020204" pitchFamily="34" charset="0"/>
            </a:endParaRPr>
          </a:p>
        </p:txBody>
      </p:sp>
      <p:sp>
        <p:nvSpPr>
          <p:cNvPr id="35" name="34 Rectángulo"/>
          <p:cNvSpPr>
            <a:spLocks noChangeArrowheads="1"/>
          </p:cNvSpPr>
          <p:nvPr/>
        </p:nvSpPr>
        <p:spPr bwMode="auto">
          <a:xfrm>
            <a:off x="3238501" y="4643438"/>
            <a:ext cx="22145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x+ 3x/5 = (x+8) - 5  </a:t>
            </a:r>
            <a:endParaRPr lang="es-PE" altLang="es-PE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 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6524626" y="4786313"/>
            <a:ext cx="1357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x= el dinero que tenía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23" name="22 Rectángulo"/>
          <p:cNvSpPr>
            <a:spLocks noChangeArrowheads="1"/>
          </p:cNvSpPr>
          <p:nvPr/>
        </p:nvSpPr>
        <p:spPr bwMode="auto">
          <a:xfrm>
            <a:off x="1738313" y="1357314"/>
            <a:ext cx="13779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x= el número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24" name="23 Rectángulo"/>
          <p:cNvSpPr>
            <a:spLocks noChangeArrowheads="1"/>
          </p:cNvSpPr>
          <p:nvPr/>
        </p:nvSpPr>
        <p:spPr bwMode="auto">
          <a:xfrm>
            <a:off x="6024564" y="1500188"/>
            <a:ext cx="1500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x= el número de alumnos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25" name="24 Rectángulo"/>
          <p:cNvSpPr>
            <a:spLocks noChangeArrowheads="1"/>
          </p:cNvSpPr>
          <p:nvPr/>
        </p:nvSpPr>
        <p:spPr bwMode="auto">
          <a:xfrm>
            <a:off x="1738314" y="4572000"/>
            <a:ext cx="1500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x= múmero menor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28" name="27 Rectángulo"/>
          <p:cNvSpPr>
            <a:spLocks noChangeArrowheads="1"/>
          </p:cNvSpPr>
          <p:nvPr/>
        </p:nvSpPr>
        <p:spPr bwMode="auto">
          <a:xfrm>
            <a:off x="1738314" y="5214938"/>
            <a:ext cx="1500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X+8= el número mayor</a:t>
            </a:r>
            <a:endParaRPr lang="es-PE" altLang="es-PE" sz="16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5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11" grpId="0" animBg="1"/>
      <p:bldP spid="4112" grpId="0" animBg="1"/>
      <p:bldP spid="18" grpId="0"/>
      <p:bldP spid="26" grpId="0"/>
      <p:bldP spid="27" grpId="0"/>
      <p:bldP spid="34" grpId="0" animBg="1"/>
      <p:bldP spid="35" grpId="0"/>
      <p:bldP spid="22" grpId="0"/>
      <p:bldP spid="23" grpId="0"/>
      <p:bldP spid="24" grpId="0"/>
      <p:bldP spid="25" grpId="0"/>
      <p:bldP spid="2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223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</cp:revision>
  <dcterms:created xsi:type="dcterms:W3CDTF">2022-06-10T00:01:01Z</dcterms:created>
  <dcterms:modified xsi:type="dcterms:W3CDTF">2022-06-10T00:09:39Z</dcterms:modified>
</cp:coreProperties>
</file>