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2" r:id="rId5"/>
    <p:sldId id="310" r:id="rId6"/>
    <p:sldId id="311" r:id="rId7"/>
    <p:sldId id="312" r:id="rId8"/>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0A0F8E-AFAD-4D82-ABA4-99D92654B445}" type="datetime1">
              <a:rPr lang="es-ES" smtClean="0"/>
              <a:t>06/12/2023</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51E231-5B1F-4DA1-B2F6-15CEF3C52F24}" type="slidenum">
              <a:rPr lang="es-ES" smtClean="0"/>
              <a:t>‹#›</a:t>
            </a:fld>
            <a:endParaRPr lang="es-ES" dirty="0"/>
          </a:p>
        </p:txBody>
      </p:sp>
    </p:spTree>
    <p:extLst>
      <p:ext uri="{BB962C8B-B14F-4D97-AF65-F5344CB8AC3E}">
        <p14:creationId xmlns:p14="http://schemas.microsoft.com/office/powerpoint/2010/main" val="3302731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30C635-22CD-4687-8C86-092D09B235D0}" type="datetime1">
              <a:rPr lang="es-ES" noProof="0" smtClean="0"/>
              <a:t>06/12/2023</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Haga clic para modificar los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A7762-33EF-4755-A500-13115E46C1E5}" type="slidenum">
              <a:rPr lang="es-ES" noProof="0" smtClean="0"/>
              <a:t>‹#›</a:t>
            </a:fld>
            <a:endParaRPr lang="es-ES" noProof="0" dirty="0"/>
          </a:p>
        </p:txBody>
      </p:sp>
    </p:spTree>
    <p:extLst>
      <p:ext uri="{BB962C8B-B14F-4D97-AF65-F5344CB8AC3E}">
        <p14:creationId xmlns:p14="http://schemas.microsoft.com/office/powerpoint/2010/main" val="16945464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11A7762-33EF-4755-A500-13115E46C1E5}" type="slidenum">
              <a:rPr lang="es-ES" smtClean="0"/>
              <a:t>1</a:t>
            </a:fld>
            <a:endParaRPr lang="es-ES" dirty="0"/>
          </a:p>
        </p:txBody>
      </p:sp>
    </p:spTree>
    <p:extLst>
      <p:ext uri="{BB962C8B-B14F-4D97-AF65-F5344CB8AC3E}">
        <p14:creationId xmlns:p14="http://schemas.microsoft.com/office/powerpoint/2010/main" val="375739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useBgFill="1">
        <p:nvSpPr>
          <p:cNvPr id="10" name="Rectá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á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á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c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0"/>
            <a:r>
              <a:rPr lang="en-US" noProof="0"/>
              <a:t>Click to edit Master title style</a:t>
            </a:r>
            <a:endParaRPr lang="es-ES" noProof="0"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s-ES" noProof="0" dirty="0"/>
          </a:p>
        </p:txBody>
      </p:sp>
      <p:sp>
        <p:nvSpPr>
          <p:cNvPr id="20" name="Marcador de fech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imes New Roman" panose="02020603050405020304" pitchFamily="18" charset="0"/>
              </a:defRPr>
            </a:lvl1pPr>
          </a:lstStyle>
          <a:p>
            <a:fld id="{AC7F34B9-73DD-4D85-BB37-D7D8FBCC096A}" type="datetime1">
              <a:rPr lang="es-ES" noProof="0" smtClean="0"/>
              <a:t>06/12/2023</a:t>
            </a:fld>
            <a:endParaRPr lang="es-ES" noProof="0" dirty="0"/>
          </a:p>
        </p:txBody>
      </p:sp>
      <p:sp>
        <p:nvSpPr>
          <p:cNvPr id="21" name="Marcador de posición de pie de página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s-ES" noProof="0" dirty="0"/>
          </a:p>
        </p:txBody>
      </p:sp>
      <p:sp>
        <p:nvSpPr>
          <p:cNvPr id="22" name="Marcador de posición de número de diapositiva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contenido 2"/>
          <p:cNvSpPr>
            <a:spLocks noGrp="1"/>
          </p:cNvSpPr>
          <p:nvPr>
            <p:ph idx="1"/>
          </p:nvPr>
        </p:nvSpPr>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fecha 3"/>
          <p:cNvSpPr>
            <a:spLocks noGrp="1"/>
          </p:cNvSpPr>
          <p:nvPr>
            <p:ph type="dt" sz="half" idx="10"/>
          </p:nvPr>
        </p:nvSpPr>
        <p:spPr/>
        <p:txBody>
          <a:bodyPr rtlCol="0"/>
          <a:lstStyle/>
          <a:p>
            <a:pPr rtl="0"/>
            <a:fld id="{DB127A4F-5D5F-41CF-967D-AEC3A4E33B43}" type="datetime1">
              <a:rPr lang="es-ES" noProof="0" smtClean="0"/>
              <a:t>06/12/2023</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useBgFill="1">
        <p:nvSpPr>
          <p:cNvPr id="23" name="Rectá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á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á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0"/>
            <a:r>
              <a:rPr lang="en-US" noProof="0"/>
              <a:t>Click to edit Master title style</a:t>
            </a:r>
            <a:endParaRPr lang="es-ES" noProof="0"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c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Marcador de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noProof="0"/>
              <a:t>Click to edit Master text styles</a:t>
            </a:r>
          </a:p>
        </p:txBody>
      </p:sp>
      <p:sp>
        <p:nvSpPr>
          <p:cNvPr id="4" name="Marcador de fech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imes New Roman" panose="02020603050405020304" pitchFamily="18" charset="0"/>
                <a:ea typeface="+mn-ea"/>
                <a:cs typeface="+mn-cs"/>
              </a:defRPr>
            </a:lvl1pPr>
          </a:lstStyle>
          <a:p>
            <a:fld id="{04FA5CE4-703F-43C6-B066-6C9562FD9571}" type="datetime1">
              <a:rPr lang="es-ES" noProof="0" smtClean="0"/>
              <a:t>06/12/2023</a:t>
            </a:fld>
            <a:endParaRPr lang="es-ES" noProof="0" dirty="0"/>
          </a:p>
        </p:txBody>
      </p:sp>
      <p:sp>
        <p:nvSpPr>
          <p:cNvPr id="5" name="Marcador de pie de página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s-ES" noProof="0" dirty="0"/>
          </a:p>
        </p:txBody>
      </p:sp>
      <p:sp>
        <p:nvSpPr>
          <p:cNvPr id="6" name="Marcador de posición de número de diapositiva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conteni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posición de conteni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5" name="Marcador de fecha 4"/>
          <p:cNvSpPr>
            <a:spLocks noGrp="1"/>
          </p:cNvSpPr>
          <p:nvPr>
            <p:ph type="dt" sz="half" idx="10"/>
          </p:nvPr>
        </p:nvSpPr>
        <p:spPr/>
        <p:txBody>
          <a:bodyPr rtlCol="0"/>
          <a:lstStyle/>
          <a:p>
            <a:pPr rtl="0"/>
            <a:fld id="{A4605B1B-4AA1-4D8B-B897-5F43939F87BB}" type="datetime1">
              <a:rPr lang="es-ES" noProof="0" smtClean="0"/>
              <a:t>06/12/2023</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imes New Roman" panose="02020603050405020304" pitchFamily="18"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4" name="Marcador de posición de conteni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5" name="Marcador de posición de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6" name="Marcador de posición de conteni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7" name="Marcador de fecha 6"/>
          <p:cNvSpPr>
            <a:spLocks noGrp="1"/>
          </p:cNvSpPr>
          <p:nvPr>
            <p:ph type="dt" sz="half" idx="10"/>
          </p:nvPr>
        </p:nvSpPr>
        <p:spPr/>
        <p:txBody>
          <a:bodyPr rtlCol="0"/>
          <a:lstStyle/>
          <a:p>
            <a:pPr rtl="0"/>
            <a:fld id="{BFBC8295-D4B6-4D36-9FE1-9ECF38714B93}" type="datetime1">
              <a:rPr lang="es-ES" noProof="0" smtClean="0"/>
              <a:t>06/12/2023</a:t>
            </a:fld>
            <a:endParaRPr lang="es-ES" noProof="0" dirty="0"/>
          </a:p>
        </p:txBody>
      </p:sp>
      <p:sp>
        <p:nvSpPr>
          <p:cNvPr id="8" name="Marcador de pie de página 7"/>
          <p:cNvSpPr>
            <a:spLocks noGrp="1"/>
          </p:cNvSpPr>
          <p:nvPr>
            <p:ph type="ftr" sz="quarter" idx="11"/>
          </p:nvPr>
        </p:nvSpPr>
        <p:spPr/>
        <p:txBody>
          <a:bodyPr rtlCol="0"/>
          <a:lstStyle/>
          <a:p>
            <a:pPr rtl="0"/>
            <a:endParaRPr lang="es-ES" noProof="0" dirty="0"/>
          </a:p>
        </p:txBody>
      </p:sp>
      <p:sp>
        <p:nvSpPr>
          <p:cNvPr id="9" name="Marcador de número de diapositiva 8"/>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fecha 2"/>
          <p:cNvSpPr>
            <a:spLocks noGrp="1"/>
          </p:cNvSpPr>
          <p:nvPr>
            <p:ph type="dt" sz="half" idx="10"/>
          </p:nvPr>
        </p:nvSpPr>
        <p:spPr/>
        <p:txBody>
          <a:bodyPr rtlCol="0"/>
          <a:lstStyle/>
          <a:p>
            <a:pPr rtl="0"/>
            <a:fld id="{77D87E37-6123-4165-AE4C-33DC231CE07E}" type="datetime1">
              <a:rPr lang="es-ES" noProof="0" smtClean="0"/>
              <a:t>06/12/2023</a:t>
            </a:fld>
            <a:endParaRPr lang="es-ES" noProof="0" dirty="0"/>
          </a:p>
        </p:txBody>
      </p:sp>
      <p:sp>
        <p:nvSpPr>
          <p:cNvPr id="4" name="Marcador de pie de página 3"/>
          <p:cNvSpPr>
            <a:spLocks noGrp="1"/>
          </p:cNvSpPr>
          <p:nvPr>
            <p:ph type="ftr" sz="quarter" idx="11"/>
          </p:nvPr>
        </p:nvSpPr>
        <p:spPr/>
        <p:txBody>
          <a:bodyPr rtlCol="0"/>
          <a:lstStyle/>
          <a:p>
            <a:pPr rtl="0"/>
            <a:endParaRPr lang="es-ES" noProof="0" dirty="0"/>
          </a:p>
        </p:txBody>
      </p:sp>
      <p:sp>
        <p:nvSpPr>
          <p:cNvPr id="5" name="Marcador de posición de número de diapositiva 4"/>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63385F42-B8C2-4526-9CF3-2CD6597B7DD4}" type="datetime1">
              <a:rPr lang="es-ES" noProof="0" smtClean="0"/>
              <a:t>06/12/2023</a:t>
            </a:fld>
            <a:endParaRPr lang="es-ES" noProof="0" dirty="0"/>
          </a:p>
        </p:txBody>
      </p:sp>
      <p:sp>
        <p:nvSpPr>
          <p:cNvPr id="3" name="Marcador de pie de página 2"/>
          <p:cNvSpPr>
            <a:spLocks noGrp="1"/>
          </p:cNvSpPr>
          <p:nvPr>
            <p:ph type="ftr" sz="quarter" idx="11"/>
          </p:nvPr>
        </p:nvSpPr>
        <p:spPr/>
        <p:txBody>
          <a:bodyPr rtlCol="0"/>
          <a:lstStyle/>
          <a:p>
            <a:pPr rtl="0"/>
            <a:endParaRPr lang="es-ES" noProof="0" dirty="0"/>
          </a:p>
        </p:txBody>
      </p:sp>
      <p:sp>
        <p:nvSpPr>
          <p:cNvPr id="4" name="Marcador de número de diapositiva 3"/>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en-US" noProof="0"/>
              <a:t>Click to edit Master title style</a:t>
            </a:r>
            <a:endParaRPr lang="es-ES" noProof="0" dirty="0"/>
          </a:p>
        </p:txBody>
      </p:sp>
      <p:sp>
        <p:nvSpPr>
          <p:cNvPr id="3" name="Marcador de posición de conteni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posición de texto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noProof="0"/>
              <a:t>Click to edit Master text styles</a:t>
            </a:r>
          </a:p>
        </p:txBody>
      </p:sp>
      <p:sp>
        <p:nvSpPr>
          <p:cNvPr id="8" name="Marcador de fech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E55F307F-8DCA-49E1-AAB8-7A48043F0488}" type="datetime1">
              <a:rPr lang="es-ES" noProof="0" smtClean="0"/>
              <a:t>06/12/2023</a:t>
            </a:fld>
            <a:endParaRPr lang="es-ES" noProof="0" dirty="0"/>
          </a:p>
        </p:txBody>
      </p:sp>
      <p:sp>
        <p:nvSpPr>
          <p:cNvPr id="9" name="Marcador de pie de página 8"/>
          <p:cNvSpPr>
            <a:spLocks noGrp="1"/>
          </p:cNvSpPr>
          <p:nvPr>
            <p:ph type="ftr" sz="quarter" idx="11"/>
          </p:nvPr>
        </p:nvSpPr>
        <p:spPr>
          <a:xfrm>
            <a:off x="685801" y="6035040"/>
            <a:ext cx="4584700" cy="365760"/>
          </a:xfrm>
        </p:spPr>
        <p:txBody>
          <a:bodyPr rtlCol="0"/>
          <a:lstStyle>
            <a:lvl1pPr algn="l">
              <a:defRPr/>
            </a:lvl1pPr>
          </a:lstStyle>
          <a:p>
            <a:pPr rtl="0"/>
            <a:endParaRPr lang="es-ES" noProof="0" dirty="0"/>
          </a:p>
        </p:txBody>
      </p:sp>
      <p:sp>
        <p:nvSpPr>
          <p:cNvPr id="11" name="Marcador de número de diapositiva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posición de imagen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a:t>Click icon to add picture</a:t>
            </a:r>
            <a:endParaRPr lang="es-ES" noProof="0" dirty="0"/>
          </a:p>
        </p:txBody>
      </p:sp>
      <p:sp>
        <p:nvSpPr>
          <p:cNvPr id="5" name="Marcador de fech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601D0CB0-8E92-40D3-AE65-5F6C8CC9EEB8}" type="datetime1">
              <a:rPr lang="es-ES" noProof="0" smtClean="0"/>
              <a:t>06/12/2023</a:t>
            </a:fld>
            <a:endParaRPr lang="es-ES" noProof="0" dirty="0"/>
          </a:p>
        </p:txBody>
      </p:sp>
      <p:sp>
        <p:nvSpPr>
          <p:cNvPr id="6" name="Marcador de pie de página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imes New Roman" panose="02020603050405020304" pitchFamily="18" charset="0"/>
                <a:ea typeface="+mn-ea"/>
                <a:cs typeface="+mn-cs"/>
              </a:defRPr>
            </a:lvl1pPr>
          </a:lstStyle>
          <a:p>
            <a:pPr algn="l"/>
            <a:endParaRPr lang="es-ES" noProof="0" dirty="0"/>
          </a:p>
        </p:txBody>
      </p:sp>
      <p:sp>
        <p:nvSpPr>
          <p:cNvPr id="7" name="Marcador de número de diapositiva 6"/>
          <p:cNvSpPr>
            <a:spLocks noGrp="1"/>
          </p:cNvSpPr>
          <p:nvPr>
            <p:ph type="sldNum" sz="quarter" idx="12"/>
          </p:nvPr>
        </p:nvSpPr>
        <p:spPr>
          <a:xfrm>
            <a:off x="10396728" y="6035040"/>
            <a:ext cx="1225296" cy="365760"/>
          </a:xfrm>
        </p:spPr>
        <p:txBody>
          <a:bodyPr rtlCol="0"/>
          <a:lstStyle/>
          <a:p>
            <a:pPr rtl="0"/>
            <a:fld id="{34B7E4EF-A1BD-40F4-AB7B-04F084DD991D}" type="slidenum">
              <a:rPr lang="es-ES" noProof="0" smtClean="0"/>
              <a:t>‹#›</a:t>
            </a:fld>
            <a:endParaRPr lang="es-ES" noProof="0" dirty="0"/>
          </a:p>
        </p:txBody>
      </p:sp>
      <p:sp>
        <p:nvSpPr>
          <p:cNvPr id="12" name="Rectá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en-US" noProof="0"/>
              <a:t>Click to edit Master title style</a:t>
            </a:r>
            <a:endParaRPr lang="es-ES" noProof="0" dirty="0"/>
          </a:p>
        </p:txBody>
      </p:sp>
      <p:sp>
        <p:nvSpPr>
          <p:cNvPr id="4" name="Marcador de posición de tex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noProof="0"/>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á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p:nvSpPr>
          <p:cNvPr id="7" name="Rectá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á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Marcador de posición de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imes New Roman" panose="02020603050405020304" pitchFamily="18" charset="0"/>
              </a:defRPr>
            </a:lvl1pPr>
          </a:lstStyle>
          <a:p>
            <a:fld id="{866AC802-5133-4B8C-9A13-707AEB2FE535}" type="datetime1">
              <a:rPr lang="es-ES" noProof="0" smtClean="0"/>
              <a:t>06/12/2023</a:t>
            </a:fld>
            <a:endParaRPr lang="es-ES" noProof="0" dirty="0"/>
          </a:p>
        </p:txBody>
      </p:sp>
      <p:sp>
        <p:nvSpPr>
          <p:cNvPr id="5" name="Marcador de posición de pie de página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imes New Roman" panose="02020603050405020304" pitchFamily="18" charset="0"/>
              </a:defRPr>
            </a:lvl1pPr>
          </a:lstStyle>
          <a:p>
            <a:endParaRPr lang="es-ES" noProof="0" dirty="0"/>
          </a:p>
        </p:txBody>
      </p:sp>
      <p:sp>
        <p:nvSpPr>
          <p:cNvPr id="6" name="Marcador de número de diapositiva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imes New Roman" panose="02020603050405020304" pitchFamily="18" charset="0"/>
              </a:defRPr>
            </a:lvl1pPr>
          </a:lstStyle>
          <a:p>
            <a:fld id="{34B7E4EF-A1BD-40F4-AB7B-04F084DD991D}" type="slidenum">
              <a:rPr lang="es-ES" noProof="0" smtClean="0"/>
              <a:pPr/>
              <a:t>‹#›</a:t>
            </a:fld>
            <a:endParaRPr lang="es-ES" noProof="0"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Times New Roman" panose="02020603050405020304" pitchFamily="18" charset="0"/>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imes New Roman" panose="02020603050405020304" pitchFamily="18" charset="0"/>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4"/>
          <a:srcRect t="3846"/>
          <a:stretch/>
        </p:blipFill>
        <p:spPr>
          <a:xfrm>
            <a:off x="20" y="10"/>
            <a:ext cx="12191979" cy="6857990"/>
          </a:xfrm>
          <a:prstGeom prst="rect">
            <a:avLst/>
          </a:prstGeom>
        </p:spPr>
      </p:pic>
      <p:sp>
        <p:nvSpPr>
          <p:cNvPr id="19" name="Rectángulo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txBody>
          <a:bodyPr/>
          <a:lstStyle/>
          <a:p>
            <a:endParaRPr lang="es-PE"/>
          </a:p>
        </p:txBody>
      </p:sp>
      <p:sp>
        <p:nvSpPr>
          <p:cNvPr id="21" name="Rectángulo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txBody>
          <a:bodyPr/>
          <a:lstStyle/>
          <a:p>
            <a:endParaRPr lang="es-PE"/>
          </a:p>
        </p:txBody>
      </p:sp>
      <p:sp>
        <p:nvSpPr>
          <p:cNvPr id="2" name="Título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rtlCol="0">
            <a:normAutofit/>
          </a:bodyPr>
          <a:lstStyle/>
          <a:p>
            <a:r>
              <a:rPr lang="es-ES" sz="4400" dirty="0">
                <a:solidFill>
                  <a:schemeClr val="tx1"/>
                </a:solidFill>
              </a:rPr>
              <a:t>Metamorfosis</a:t>
            </a:r>
          </a:p>
        </p:txBody>
      </p:sp>
      <p:sp>
        <p:nvSpPr>
          <p:cNvPr id="3" name="Subtítulo 2">
            <a:extLst>
              <a:ext uri="{FF2B5EF4-FFF2-40B4-BE49-F238E27FC236}">
                <a16:creationId xmlns:a16="http://schemas.microsoft.com/office/drawing/2014/main" id="{5C5BFB45-FC34-495C-9C68-F9641246C2EE}"/>
              </a:ext>
            </a:extLst>
          </p:cNvPr>
          <p:cNvSpPr>
            <a:spLocks noGrp="1"/>
          </p:cNvSpPr>
          <p:nvPr>
            <p:ph type="subTitle" idx="1"/>
          </p:nvPr>
        </p:nvSpPr>
        <p:spPr>
          <a:xfrm>
            <a:off x="1276055" y="3990546"/>
            <a:ext cx="4775075" cy="892350"/>
          </a:xfrm>
        </p:spPr>
        <p:txBody>
          <a:bodyPr rtlCol="0">
            <a:normAutofit fontScale="92500" lnSpcReduction="20000"/>
          </a:bodyPr>
          <a:lstStyle/>
          <a:p>
            <a:pPr algn="l" rtl="0"/>
            <a:r>
              <a:rPr lang="es-ES" dirty="0">
                <a:solidFill>
                  <a:schemeClr val="tx1"/>
                </a:solidFill>
              </a:rPr>
              <a:t>Estudiante: Fabián Arribasplata</a:t>
            </a:r>
          </a:p>
          <a:p>
            <a:pPr algn="l" rtl="0"/>
            <a:r>
              <a:rPr lang="es-ES" dirty="0">
                <a:solidFill>
                  <a:schemeClr val="tx1"/>
                </a:solidFill>
              </a:rPr>
              <a:t>Área: Comunicación</a:t>
            </a:r>
          </a:p>
          <a:p>
            <a:pPr algn="l" rtl="0"/>
            <a:r>
              <a:rPr lang="es-ES" dirty="0">
                <a:solidFill>
                  <a:schemeClr val="tx1"/>
                </a:solidFill>
              </a:rPr>
              <a:t>Institución: Algarrobos</a:t>
            </a:r>
          </a:p>
        </p:txBody>
      </p:sp>
      <p:pic>
        <p:nvPicPr>
          <p:cNvPr id="1026" name="Picture 2" descr="Calaméo - La Metamorfosis Franz Kafka">
            <a:extLst>
              <a:ext uri="{FF2B5EF4-FFF2-40B4-BE49-F238E27FC236}">
                <a16:creationId xmlns:a16="http://schemas.microsoft.com/office/drawing/2014/main" id="{4B62A025-F003-9556-41C7-99B3D98794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9352" y="363893"/>
            <a:ext cx="4195982" cy="5952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3E027C8-BE0B-665C-A59B-7CE8A962F0FC}"/>
              </a:ext>
            </a:extLst>
          </p:cNvPr>
          <p:cNvSpPr/>
          <p:nvPr/>
        </p:nvSpPr>
        <p:spPr>
          <a:xfrm>
            <a:off x="8458200" y="607392"/>
            <a:ext cx="3161963" cy="16459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p>
            <a:pPr>
              <a:spcBef>
                <a:spcPct val="0"/>
              </a:spcBef>
              <a:spcAft>
                <a:spcPts val="600"/>
              </a:spcAft>
            </a:pPr>
            <a:r>
              <a:rPr lang="es-PE" sz="3200" dirty="0">
                <a:solidFill>
                  <a:schemeClr val="tx1"/>
                </a:solidFill>
                <a:latin typeface="+mj-lt"/>
              </a:rPr>
              <a:t>INICIO </a:t>
            </a:r>
          </a:p>
        </p:txBody>
      </p:sp>
      <p:pic>
        <p:nvPicPr>
          <p:cNvPr id="2050" name="Picture 2" descr="Red Magisterial | La metamorfosis de Franz Kafka: Resumen y análisis">
            <a:extLst>
              <a:ext uri="{FF2B5EF4-FFF2-40B4-BE49-F238E27FC236}">
                <a16:creationId xmlns:a16="http://schemas.microsoft.com/office/drawing/2014/main" id="{28B2D1FB-41D5-6CBA-9BE9-07794B08A7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719" r="1" b="541"/>
          <a:stretch/>
        </p:blipFill>
        <p:spPr bwMode="auto">
          <a:xfrm>
            <a:off x="685800" y="609600"/>
            <a:ext cx="6858000" cy="5334000"/>
          </a:xfrm>
          <a:prstGeom prst="rect">
            <a:avLst/>
          </a:prstGeom>
          <a:solidFill>
            <a:srgbClr val="FFFFFF"/>
          </a:solidFill>
        </p:spPr>
      </p:pic>
      <p:sp>
        <p:nvSpPr>
          <p:cNvPr id="3" name="TextBox 2">
            <a:extLst>
              <a:ext uri="{FF2B5EF4-FFF2-40B4-BE49-F238E27FC236}">
                <a16:creationId xmlns:a16="http://schemas.microsoft.com/office/drawing/2014/main" id="{D1E1EF62-2F28-773B-D7A0-91C7EDCD27EC}"/>
              </a:ext>
            </a:extLst>
          </p:cNvPr>
          <p:cNvSpPr txBox="1"/>
          <p:nvPr/>
        </p:nvSpPr>
        <p:spPr>
          <a:xfrm>
            <a:off x="8458200" y="2336800"/>
            <a:ext cx="3161963" cy="3606800"/>
          </a:xfrm>
          <a:prstGeom prst="rect">
            <a:avLst/>
          </a:prstGeom>
        </p:spPr>
        <p:txBody>
          <a:bodyPr vert="horz" lIns="91440" tIns="45720" rIns="91440" bIns="45720" rtlCol="0">
            <a:normAutofit/>
          </a:bodyPr>
          <a:lstStyle/>
          <a:p>
            <a:pPr>
              <a:spcBef>
                <a:spcPts val="800"/>
              </a:spcBef>
              <a:buClr>
                <a:schemeClr val="tx1">
                  <a:lumMod val="85000"/>
                  <a:lumOff val="15000"/>
                </a:schemeClr>
              </a:buClr>
            </a:pPr>
            <a:r>
              <a:rPr lang="en-US" sz="1300" kern="1200">
                <a:latin typeface="Times New Roman" panose="02020603050405020304" pitchFamily="18" charset="0"/>
                <a:ea typeface="+mn-ea"/>
                <a:cs typeface="+mn-cs"/>
              </a:rPr>
              <a:t>En la primera parte de "La Metamorfosis" de Franz Kafka, nos introducimos en la vida de Gregor Samsa, un vendedor que despierta una mañana para descubrir que se ha transformado en un insecto monstruoso. A medida que lucha por adaptarse a su nueva forma, enfrenta dificultades físicas y emocionales. La narrativa explora la reacción de su familia ante este cambio inesperado, destacando la transformación de las dinámicas familiares y la percepción social de Gregor. A través de un lenguaje descriptivo y simbólico, Kafka plantea cuestionamientos existenciales y reflexiona sobre la alienación y la incomunicación en la sociedad.</a:t>
            </a:r>
          </a:p>
        </p:txBody>
      </p:sp>
    </p:spTree>
    <p:extLst>
      <p:ext uri="{BB962C8B-B14F-4D97-AF65-F5344CB8AC3E}">
        <p14:creationId xmlns:p14="http://schemas.microsoft.com/office/powerpoint/2010/main" val="2234631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BC3079A-B9E3-2366-E9D2-1AA981B200BD}"/>
              </a:ext>
            </a:extLst>
          </p:cNvPr>
          <p:cNvSpPr/>
          <p:nvPr/>
        </p:nvSpPr>
        <p:spPr>
          <a:xfrm>
            <a:off x="1066800" y="642594"/>
            <a:ext cx="10058400" cy="13716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nSpc>
                <a:spcPct val="90000"/>
              </a:lnSpc>
              <a:spcBef>
                <a:spcPct val="0"/>
              </a:spcBef>
              <a:spcAft>
                <a:spcPts val="600"/>
              </a:spcAft>
            </a:pPr>
            <a:r>
              <a:rPr lang="en-US" sz="3600" dirty="0">
                <a:solidFill>
                  <a:schemeClr val="tx1">
                    <a:lumMod val="85000"/>
                    <a:lumOff val="15000"/>
                  </a:schemeClr>
                </a:solidFill>
                <a:latin typeface="+mj-lt"/>
              </a:rPr>
              <a:t>NUDO</a:t>
            </a:r>
          </a:p>
        </p:txBody>
      </p:sp>
      <p:sp>
        <p:nvSpPr>
          <p:cNvPr id="4" name="TextBox 3">
            <a:extLst>
              <a:ext uri="{FF2B5EF4-FFF2-40B4-BE49-F238E27FC236}">
                <a16:creationId xmlns:a16="http://schemas.microsoft.com/office/drawing/2014/main" id="{733BFEA4-6AAC-A0C5-6791-4528B9B822B7}"/>
              </a:ext>
            </a:extLst>
          </p:cNvPr>
          <p:cNvSpPr txBox="1"/>
          <p:nvPr/>
        </p:nvSpPr>
        <p:spPr>
          <a:xfrm>
            <a:off x="1066800" y="2103120"/>
            <a:ext cx="4663440" cy="3749040"/>
          </a:xfrm>
          <a:prstGeom prst="rect">
            <a:avLst/>
          </a:prstGeom>
        </p:spPr>
        <p:txBody>
          <a:bodyPr vert="horz" lIns="91440" tIns="45720" rIns="91440" bIns="45720" rtlCol="0">
            <a:normAutofit/>
          </a:bodyPr>
          <a:lstStyle/>
          <a:p>
            <a:pPr marL="182880" indent="-182880">
              <a:lnSpc>
                <a:spcPct val="90000"/>
              </a:lnSpc>
              <a:spcBef>
                <a:spcPts val="900"/>
              </a:spcBef>
              <a:buClr>
                <a:schemeClr val="tx1">
                  <a:lumMod val="85000"/>
                  <a:lumOff val="15000"/>
                </a:schemeClr>
              </a:buClr>
              <a:buFont typeface="Garamond" pitchFamily="18" charset="0"/>
              <a:buChar char="◦"/>
            </a:pPr>
            <a:r>
              <a:rPr lang="en-US" sz="1700">
                <a:latin typeface="Times New Roman" panose="02020603050405020304" pitchFamily="18" charset="0"/>
              </a:rPr>
              <a:t>En la segunda parte de "La Metamorfosis", vemos cómo la familia de Gregor se adapta a su nueva condición. La preocupación financiera se convierte en una prioridad, ya que Gregor no puede trabajar y la familia busca maneras de mantenerse. La hermana de Gregor, Grete, se convierte en su principal cuidadora, aunque con el tiempo se desvanece la compasión. La parte 2 explora las tensiones familiares y la evolución de las relaciones, mostrando la transformación no solo de Gregor sino también de sus lazos familiares. A medida que la familia intenta lidiar con la presencia de Gregor en su hogar, surgen conflictos emocionales y una creciente sensación de alienación.</a:t>
            </a:r>
          </a:p>
        </p:txBody>
      </p:sp>
      <p:pic>
        <p:nvPicPr>
          <p:cNvPr id="3074" name="Picture 2" descr="literaturauniversaltirsodemolina: GUÍA DE LECTURA DE LA METAMORFOSIS DE  KAFKA">
            <a:extLst>
              <a:ext uri="{FF2B5EF4-FFF2-40B4-BE49-F238E27FC236}">
                <a16:creationId xmlns:a16="http://schemas.microsoft.com/office/drawing/2014/main" id="{60AA1C9E-65F1-BFDE-DF96-3F54BB64EB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6" r="4" b="4"/>
          <a:stretch/>
        </p:blipFill>
        <p:spPr bwMode="auto">
          <a:xfrm>
            <a:off x="6461760" y="2103120"/>
            <a:ext cx="4663440" cy="3749040"/>
          </a:xfrm>
          <a:prstGeom prst="rect">
            <a:avLst/>
          </a:prstGeom>
          <a:solidFill>
            <a:srgbClr val="FFFFFF"/>
          </a:solidFill>
        </p:spPr>
      </p:pic>
    </p:spTree>
    <p:extLst>
      <p:ext uri="{BB962C8B-B14F-4D97-AF65-F5344CB8AC3E}">
        <p14:creationId xmlns:p14="http://schemas.microsoft.com/office/powerpoint/2010/main" val="657849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Gregor Samsa, un extraño en la familia y entre los animales (2 y última  parte)">
            <a:extLst>
              <a:ext uri="{FF2B5EF4-FFF2-40B4-BE49-F238E27FC236}">
                <a16:creationId xmlns:a16="http://schemas.microsoft.com/office/drawing/2014/main" id="{404706C2-0012-9005-D02D-A5AF264D915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98667" y="237744"/>
            <a:ext cx="4356064" cy="6382512"/>
          </a:xfrm>
          <a:prstGeom prst="rect">
            <a:avLst/>
          </a:prstGeom>
          <a:solidFill>
            <a:srgbClr val="FFFFFF"/>
          </a:solidFill>
          <a:ln>
            <a:noFill/>
          </a:ln>
        </p:spPr>
      </p:pic>
      <p:sp>
        <p:nvSpPr>
          <p:cNvPr id="2" name="Rectangle: Rounded Corners 1">
            <a:extLst>
              <a:ext uri="{FF2B5EF4-FFF2-40B4-BE49-F238E27FC236}">
                <a16:creationId xmlns:a16="http://schemas.microsoft.com/office/drawing/2014/main" id="{F0DF1B75-7D99-5B52-1DE5-ED19A0289557}"/>
              </a:ext>
            </a:extLst>
          </p:cNvPr>
          <p:cNvSpPr/>
          <p:nvPr/>
        </p:nvSpPr>
        <p:spPr>
          <a:xfrm>
            <a:off x="8477250" y="603504"/>
            <a:ext cx="3144774" cy="16459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p>
            <a:pPr>
              <a:spcBef>
                <a:spcPct val="0"/>
              </a:spcBef>
              <a:spcAft>
                <a:spcPts val="600"/>
              </a:spcAft>
            </a:pPr>
            <a:r>
              <a:rPr lang="en-US" sz="3200" dirty="0">
                <a:solidFill>
                  <a:schemeClr val="tx1"/>
                </a:solidFill>
                <a:latin typeface="+mj-lt"/>
              </a:rPr>
              <a:t>DESENLACE</a:t>
            </a:r>
          </a:p>
        </p:txBody>
      </p:sp>
      <p:sp>
        <p:nvSpPr>
          <p:cNvPr id="4" name="TextBox 3">
            <a:extLst>
              <a:ext uri="{FF2B5EF4-FFF2-40B4-BE49-F238E27FC236}">
                <a16:creationId xmlns:a16="http://schemas.microsoft.com/office/drawing/2014/main" id="{E997A47B-7AB6-E6AF-0A8F-EB78E97AD65E}"/>
              </a:ext>
            </a:extLst>
          </p:cNvPr>
          <p:cNvSpPr txBox="1"/>
          <p:nvPr/>
        </p:nvSpPr>
        <p:spPr>
          <a:xfrm>
            <a:off x="8477250" y="2386584"/>
            <a:ext cx="3144774" cy="3511296"/>
          </a:xfrm>
          <a:prstGeom prst="rect">
            <a:avLst/>
          </a:prstGeom>
        </p:spPr>
        <p:txBody>
          <a:bodyPr vert="horz" lIns="91440" tIns="45720" rIns="91440" bIns="45720" rtlCol="0">
            <a:normAutofit/>
          </a:bodyPr>
          <a:lstStyle/>
          <a:p>
            <a:pPr>
              <a:spcBef>
                <a:spcPts val="800"/>
              </a:spcBef>
              <a:buClr>
                <a:schemeClr val="tx1">
                  <a:lumMod val="85000"/>
                  <a:lumOff val="15000"/>
                </a:schemeClr>
              </a:buClr>
            </a:pPr>
            <a:r>
              <a:rPr lang="en-US" sz="1100" kern="1200">
                <a:latin typeface="Times New Roman" panose="02020603050405020304" pitchFamily="18" charset="0"/>
                <a:ea typeface="+mn-ea"/>
                <a:cs typeface="+mn-cs"/>
              </a:rPr>
              <a:t>En la tercera parte de "La Metamorfosis", la situación de Gregor empeora. A medida que su familia se va distanciando y perdiendo la compasión, Gregor se encuentra cada vez más aislado. El deterioro físico y emocional del protagonista se intensifica, reflejando la deshumanización y la pérdida de identidad. La familia, ahora resentida y repelida por la presencia de Gregor, decide deshacerse de él. La parte 3 culmina en un clímax emocional y simbólico, explorando temas como la crueldad, la pérdida de empatía y la inevitabilidad del cambio. La narrativa llega a su punto culminante con consecuencias impactantes para Gregor y su familia, dejando al lector reflexionando sobre la naturaleza de la humanidad, la alienación y la fragilidad de las relaciones sociales.</a:t>
            </a:r>
          </a:p>
        </p:txBody>
      </p:sp>
    </p:spTree>
    <p:extLst>
      <p:ext uri="{BB962C8B-B14F-4D97-AF65-F5344CB8AC3E}">
        <p14:creationId xmlns:p14="http://schemas.microsoft.com/office/powerpoint/2010/main" val="1462286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4286040_TF78829772.potx" id="{885EEA19-6232-4FAB-AE6E-128921E3D383}" vid="{A7A3065A-484E-47A3-B155-47A3F643A41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3.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{CE46C665-08D5-4428-9F25-9C3D2EA7B358}tf78829772_win32</Template>
  <TotalTime>57</TotalTime>
  <Words>382</Words>
  <Application>Microsoft Office PowerPoint</Application>
  <PresentationFormat>Widescreen</PresentationFormat>
  <Paragraphs>11</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Garamond</vt:lpstr>
      <vt:lpstr>Sagona Book</vt:lpstr>
      <vt:lpstr>Sagona ExtraLight</vt:lpstr>
      <vt:lpstr>Times New Roman</vt:lpstr>
      <vt:lpstr>SavonVTI</vt:lpstr>
      <vt:lpstr>Metamorfosis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Metamorfosis</dc:title>
  <dc:creator>Carlos Gabriel Tuesta Arribasplata</dc:creator>
  <cp:lastModifiedBy>Carlos Gabriel Tuesta Arribasplata</cp:lastModifiedBy>
  <cp:revision>2</cp:revision>
  <dcterms:created xsi:type="dcterms:W3CDTF">2023-12-03T12:59:23Z</dcterms:created>
  <dcterms:modified xsi:type="dcterms:W3CDTF">2023-12-06T22:56:07Z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