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6A8CF-1C5B-4BA6-87B3-55C8345971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EA2871A5-0391-4F42-AE8A-91C48528A1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4EEBD8B8-FA16-4578-951F-5815335C69F6}"/>
              </a:ext>
            </a:extLst>
          </p:cNvPr>
          <p:cNvSpPr>
            <a:spLocks noGrp="1"/>
          </p:cNvSpPr>
          <p:nvPr>
            <p:ph type="dt" sz="half" idx="10"/>
          </p:nvPr>
        </p:nvSpPr>
        <p:spPr/>
        <p:txBody>
          <a:bodyPr/>
          <a:lstStyle/>
          <a:p>
            <a:fld id="{A9C85A73-19E8-48DF-B0AB-33E943D9322F}" type="datetimeFigureOut">
              <a:rPr lang="es-PE" smtClean="0"/>
              <a:t>23/11/2021</a:t>
            </a:fld>
            <a:endParaRPr lang="es-PE"/>
          </a:p>
        </p:txBody>
      </p:sp>
      <p:sp>
        <p:nvSpPr>
          <p:cNvPr id="5" name="Marcador de pie de página 4">
            <a:extLst>
              <a:ext uri="{FF2B5EF4-FFF2-40B4-BE49-F238E27FC236}">
                <a16:creationId xmlns:a16="http://schemas.microsoft.com/office/drawing/2014/main" id="{558E5D9A-D91D-4BAB-92B0-9ADCE42011A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32902EC-A590-4F3C-9245-AFFC6C8869E5}"/>
              </a:ext>
            </a:extLst>
          </p:cNvPr>
          <p:cNvSpPr>
            <a:spLocks noGrp="1"/>
          </p:cNvSpPr>
          <p:nvPr>
            <p:ph type="sldNum" sz="quarter" idx="12"/>
          </p:nvPr>
        </p:nvSpPr>
        <p:spPr/>
        <p:txBody>
          <a:bodyPr/>
          <a:lstStyle/>
          <a:p>
            <a:fld id="{EA9E31D0-3EF2-4920-852F-EF7ADE71C942}" type="slidenum">
              <a:rPr lang="es-PE" smtClean="0"/>
              <a:t>‹Nº›</a:t>
            </a:fld>
            <a:endParaRPr lang="es-PE"/>
          </a:p>
        </p:txBody>
      </p:sp>
    </p:spTree>
    <p:extLst>
      <p:ext uri="{BB962C8B-B14F-4D97-AF65-F5344CB8AC3E}">
        <p14:creationId xmlns:p14="http://schemas.microsoft.com/office/powerpoint/2010/main" val="248024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2DC4C-C965-4012-BCD1-A51328C10BC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945185F8-5E5C-46AF-B61C-CC2423DFBF6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9B1FBE1-69BA-4275-946B-CACE89E9E799}"/>
              </a:ext>
            </a:extLst>
          </p:cNvPr>
          <p:cNvSpPr>
            <a:spLocks noGrp="1"/>
          </p:cNvSpPr>
          <p:nvPr>
            <p:ph type="dt" sz="half" idx="10"/>
          </p:nvPr>
        </p:nvSpPr>
        <p:spPr/>
        <p:txBody>
          <a:bodyPr/>
          <a:lstStyle/>
          <a:p>
            <a:fld id="{A9C85A73-19E8-48DF-B0AB-33E943D9322F}" type="datetimeFigureOut">
              <a:rPr lang="es-PE" smtClean="0"/>
              <a:t>23/11/2021</a:t>
            </a:fld>
            <a:endParaRPr lang="es-PE"/>
          </a:p>
        </p:txBody>
      </p:sp>
      <p:sp>
        <p:nvSpPr>
          <p:cNvPr id="5" name="Marcador de pie de página 4">
            <a:extLst>
              <a:ext uri="{FF2B5EF4-FFF2-40B4-BE49-F238E27FC236}">
                <a16:creationId xmlns:a16="http://schemas.microsoft.com/office/drawing/2014/main" id="{4650D282-9596-424E-960A-0728C7BC60E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D725E31-21BA-44A8-9050-5F32297102FB}"/>
              </a:ext>
            </a:extLst>
          </p:cNvPr>
          <p:cNvSpPr>
            <a:spLocks noGrp="1"/>
          </p:cNvSpPr>
          <p:nvPr>
            <p:ph type="sldNum" sz="quarter" idx="12"/>
          </p:nvPr>
        </p:nvSpPr>
        <p:spPr/>
        <p:txBody>
          <a:bodyPr/>
          <a:lstStyle/>
          <a:p>
            <a:fld id="{EA9E31D0-3EF2-4920-852F-EF7ADE71C942}" type="slidenum">
              <a:rPr lang="es-PE" smtClean="0"/>
              <a:t>‹Nº›</a:t>
            </a:fld>
            <a:endParaRPr lang="es-PE"/>
          </a:p>
        </p:txBody>
      </p:sp>
    </p:spTree>
    <p:extLst>
      <p:ext uri="{BB962C8B-B14F-4D97-AF65-F5344CB8AC3E}">
        <p14:creationId xmlns:p14="http://schemas.microsoft.com/office/powerpoint/2010/main" val="38858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06A47AA-E607-4E02-9C06-1BE34FDD0D0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9CBBE61B-421B-4D11-8FC0-2BBA4E853E7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04F710C-7138-4C9C-9E36-B207F1E61746}"/>
              </a:ext>
            </a:extLst>
          </p:cNvPr>
          <p:cNvSpPr>
            <a:spLocks noGrp="1"/>
          </p:cNvSpPr>
          <p:nvPr>
            <p:ph type="dt" sz="half" idx="10"/>
          </p:nvPr>
        </p:nvSpPr>
        <p:spPr/>
        <p:txBody>
          <a:bodyPr/>
          <a:lstStyle/>
          <a:p>
            <a:fld id="{A9C85A73-19E8-48DF-B0AB-33E943D9322F}" type="datetimeFigureOut">
              <a:rPr lang="es-PE" smtClean="0"/>
              <a:t>23/11/2021</a:t>
            </a:fld>
            <a:endParaRPr lang="es-PE"/>
          </a:p>
        </p:txBody>
      </p:sp>
      <p:sp>
        <p:nvSpPr>
          <p:cNvPr id="5" name="Marcador de pie de página 4">
            <a:extLst>
              <a:ext uri="{FF2B5EF4-FFF2-40B4-BE49-F238E27FC236}">
                <a16:creationId xmlns:a16="http://schemas.microsoft.com/office/drawing/2014/main" id="{9F92DBCD-EC65-4B7C-B574-E8793C3577F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0048076-5D68-475B-A9C0-373E17E2A91E}"/>
              </a:ext>
            </a:extLst>
          </p:cNvPr>
          <p:cNvSpPr>
            <a:spLocks noGrp="1"/>
          </p:cNvSpPr>
          <p:nvPr>
            <p:ph type="sldNum" sz="quarter" idx="12"/>
          </p:nvPr>
        </p:nvSpPr>
        <p:spPr/>
        <p:txBody>
          <a:bodyPr/>
          <a:lstStyle/>
          <a:p>
            <a:fld id="{EA9E31D0-3EF2-4920-852F-EF7ADE71C942}" type="slidenum">
              <a:rPr lang="es-PE" smtClean="0"/>
              <a:t>‹Nº›</a:t>
            </a:fld>
            <a:endParaRPr lang="es-PE"/>
          </a:p>
        </p:txBody>
      </p:sp>
    </p:spTree>
    <p:extLst>
      <p:ext uri="{BB962C8B-B14F-4D97-AF65-F5344CB8AC3E}">
        <p14:creationId xmlns:p14="http://schemas.microsoft.com/office/powerpoint/2010/main" val="215469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2CFC8-E248-4779-9816-B2DC6B7F342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21DEF3C-5C95-44A4-9D6C-EB02FB21E1D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9537ED7-7D17-49EF-AEA7-7F9580B7E90E}"/>
              </a:ext>
            </a:extLst>
          </p:cNvPr>
          <p:cNvSpPr>
            <a:spLocks noGrp="1"/>
          </p:cNvSpPr>
          <p:nvPr>
            <p:ph type="dt" sz="half" idx="10"/>
          </p:nvPr>
        </p:nvSpPr>
        <p:spPr/>
        <p:txBody>
          <a:bodyPr/>
          <a:lstStyle/>
          <a:p>
            <a:fld id="{A9C85A73-19E8-48DF-B0AB-33E943D9322F}" type="datetimeFigureOut">
              <a:rPr lang="es-PE" smtClean="0"/>
              <a:t>23/11/2021</a:t>
            </a:fld>
            <a:endParaRPr lang="es-PE"/>
          </a:p>
        </p:txBody>
      </p:sp>
      <p:sp>
        <p:nvSpPr>
          <p:cNvPr id="5" name="Marcador de pie de página 4">
            <a:extLst>
              <a:ext uri="{FF2B5EF4-FFF2-40B4-BE49-F238E27FC236}">
                <a16:creationId xmlns:a16="http://schemas.microsoft.com/office/drawing/2014/main" id="{32889CC7-BA01-4143-AB40-57905F3F1ED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8528752-4912-40BB-A8F4-45209868D74F}"/>
              </a:ext>
            </a:extLst>
          </p:cNvPr>
          <p:cNvSpPr>
            <a:spLocks noGrp="1"/>
          </p:cNvSpPr>
          <p:nvPr>
            <p:ph type="sldNum" sz="quarter" idx="12"/>
          </p:nvPr>
        </p:nvSpPr>
        <p:spPr/>
        <p:txBody>
          <a:bodyPr/>
          <a:lstStyle/>
          <a:p>
            <a:fld id="{EA9E31D0-3EF2-4920-852F-EF7ADE71C942}" type="slidenum">
              <a:rPr lang="es-PE" smtClean="0"/>
              <a:t>‹Nº›</a:t>
            </a:fld>
            <a:endParaRPr lang="es-PE"/>
          </a:p>
        </p:txBody>
      </p:sp>
    </p:spTree>
    <p:extLst>
      <p:ext uri="{BB962C8B-B14F-4D97-AF65-F5344CB8AC3E}">
        <p14:creationId xmlns:p14="http://schemas.microsoft.com/office/powerpoint/2010/main" val="271553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F500EA-1FE8-414D-AD6E-2E1752D955A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FF13874-A079-4ECE-A250-5E514D418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70DFD-391E-403A-B480-3962DC510E14}"/>
              </a:ext>
            </a:extLst>
          </p:cNvPr>
          <p:cNvSpPr>
            <a:spLocks noGrp="1"/>
          </p:cNvSpPr>
          <p:nvPr>
            <p:ph type="dt" sz="half" idx="10"/>
          </p:nvPr>
        </p:nvSpPr>
        <p:spPr/>
        <p:txBody>
          <a:bodyPr/>
          <a:lstStyle/>
          <a:p>
            <a:fld id="{A9C85A73-19E8-48DF-B0AB-33E943D9322F}" type="datetimeFigureOut">
              <a:rPr lang="es-PE" smtClean="0"/>
              <a:t>23/11/2021</a:t>
            </a:fld>
            <a:endParaRPr lang="es-PE"/>
          </a:p>
        </p:txBody>
      </p:sp>
      <p:sp>
        <p:nvSpPr>
          <p:cNvPr id="5" name="Marcador de pie de página 4">
            <a:extLst>
              <a:ext uri="{FF2B5EF4-FFF2-40B4-BE49-F238E27FC236}">
                <a16:creationId xmlns:a16="http://schemas.microsoft.com/office/drawing/2014/main" id="{7B28222C-27F8-4913-AEF1-C470680A745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2EE129F-B956-424B-AA64-D48E27EE1FA6}"/>
              </a:ext>
            </a:extLst>
          </p:cNvPr>
          <p:cNvSpPr>
            <a:spLocks noGrp="1"/>
          </p:cNvSpPr>
          <p:nvPr>
            <p:ph type="sldNum" sz="quarter" idx="12"/>
          </p:nvPr>
        </p:nvSpPr>
        <p:spPr/>
        <p:txBody>
          <a:bodyPr/>
          <a:lstStyle/>
          <a:p>
            <a:fld id="{EA9E31D0-3EF2-4920-852F-EF7ADE71C942}" type="slidenum">
              <a:rPr lang="es-PE" smtClean="0"/>
              <a:t>‹Nº›</a:t>
            </a:fld>
            <a:endParaRPr lang="es-PE"/>
          </a:p>
        </p:txBody>
      </p:sp>
    </p:spTree>
    <p:extLst>
      <p:ext uri="{BB962C8B-B14F-4D97-AF65-F5344CB8AC3E}">
        <p14:creationId xmlns:p14="http://schemas.microsoft.com/office/powerpoint/2010/main" val="408745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57CF59-8653-4D3A-B042-06D97568D15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AD797C8-B0B6-4A6B-AF6F-98AA08CF41D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BCA16874-E342-42DD-A0E4-ADF479C049E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A0A5437E-9176-4942-9DD0-D82E6A0FF098}"/>
              </a:ext>
            </a:extLst>
          </p:cNvPr>
          <p:cNvSpPr>
            <a:spLocks noGrp="1"/>
          </p:cNvSpPr>
          <p:nvPr>
            <p:ph type="dt" sz="half" idx="10"/>
          </p:nvPr>
        </p:nvSpPr>
        <p:spPr/>
        <p:txBody>
          <a:bodyPr/>
          <a:lstStyle/>
          <a:p>
            <a:fld id="{A9C85A73-19E8-48DF-B0AB-33E943D9322F}" type="datetimeFigureOut">
              <a:rPr lang="es-PE" smtClean="0"/>
              <a:t>23/11/2021</a:t>
            </a:fld>
            <a:endParaRPr lang="es-PE"/>
          </a:p>
        </p:txBody>
      </p:sp>
      <p:sp>
        <p:nvSpPr>
          <p:cNvPr id="6" name="Marcador de pie de página 5">
            <a:extLst>
              <a:ext uri="{FF2B5EF4-FFF2-40B4-BE49-F238E27FC236}">
                <a16:creationId xmlns:a16="http://schemas.microsoft.com/office/drawing/2014/main" id="{B2036F0A-AB26-4D23-B08B-2317DA65C65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B94D309-F1C6-48A4-A60B-864BF284B159}"/>
              </a:ext>
            </a:extLst>
          </p:cNvPr>
          <p:cNvSpPr>
            <a:spLocks noGrp="1"/>
          </p:cNvSpPr>
          <p:nvPr>
            <p:ph type="sldNum" sz="quarter" idx="12"/>
          </p:nvPr>
        </p:nvSpPr>
        <p:spPr/>
        <p:txBody>
          <a:bodyPr/>
          <a:lstStyle/>
          <a:p>
            <a:fld id="{EA9E31D0-3EF2-4920-852F-EF7ADE71C942}" type="slidenum">
              <a:rPr lang="es-PE" smtClean="0"/>
              <a:t>‹Nº›</a:t>
            </a:fld>
            <a:endParaRPr lang="es-PE"/>
          </a:p>
        </p:txBody>
      </p:sp>
    </p:spTree>
    <p:extLst>
      <p:ext uri="{BB962C8B-B14F-4D97-AF65-F5344CB8AC3E}">
        <p14:creationId xmlns:p14="http://schemas.microsoft.com/office/powerpoint/2010/main" val="78596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192B96-E648-42FD-BA08-EEA86AE34BA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0B5B39D-88E8-4492-8451-B5399F6CC9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436CA6-8536-4CCB-9AA5-1B07BD02EBE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032AC688-968E-4F91-8F55-872CCC0480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770C6B-59CB-4476-A5AD-661EF3DC899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93A3AA34-D14E-4C2A-897D-1C8E99FFB1F3}"/>
              </a:ext>
            </a:extLst>
          </p:cNvPr>
          <p:cNvSpPr>
            <a:spLocks noGrp="1"/>
          </p:cNvSpPr>
          <p:nvPr>
            <p:ph type="dt" sz="half" idx="10"/>
          </p:nvPr>
        </p:nvSpPr>
        <p:spPr/>
        <p:txBody>
          <a:bodyPr/>
          <a:lstStyle/>
          <a:p>
            <a:fld id="{A9C85A73-19E8-48DF-B0AB-33E943D9322F}" type="datetimeFigureOut">
              <a:rPr lang="es-PE" smtClean="0"/>
              <a:t>23/11/2021</a:t>
            </a:fld>
            <a:endParaRPr lang="es-PE"/>
          </a:p>
        </p:txBody>
      </p:sp>
      <p:sp>
        <p:nvSpPr>
          <p:cNvPr id="8" name="Marcador de pie de página 7">
            <a:extLst>
              <a:ext uri="{FF2B5EF4-FFF2-40B4-BE49-F238E27FC236}">
                <a16:creationId xmlns:a16="http://schemas.microsoft.com/office/drawing/2014/main" id="{CC3EB68C-91F5-487E-862B-F4C8529F9743}"/>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3C2AF127-FC6C-4760-9C09-6E36E50B6BAA}"/>
              </a:ext>
            </a:extLst>
          </p:cNvPr>
          <p:cNvSpPr>
            <a:spLocks noGrp="1"/>
          </p:cNvSpPr>
          <p:nvPr>
            <p:ph type="sldNum" sz="quarter" idx="12"/>
          </p:nvPr>
        </p:nvSpPr>
        <p:spPr/>
        <p:txBody>
          <a:bodyPr/>
          <a:lstStyle/>
          <a:p>
            <a:fld id="{EA9E31D0-3EF2-4920-852F-EF7ADE71C942}" type="slidenum">
              <a:rPr lang="es-PE" smtClean="0"/>
              <a:t>‹Nº›</a:t>
            </a:fld>
            <a:endParaRPr lang="es-PE"/>
          </a:p>
        </p:txBody>
      </p:sp>
    </p:spTree>
    <p:extLst>
      <p:ext uri="{BB962C8B-B14F-4D97-AF65-F5344CB8AC3E}">
        <p14:creationId xmlns:p14="http://schemas.microsoft.com/office/powerpoint/2010/main" val="355870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7E6F0B-B36A-4A80-96D7-37B0A75A56E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424502FA-1175-44D4-B593-31E0550A37C0}"/>
              </a:ext>
            </a:extLst>
          </p:cNvPr>
          <p:cNvSpPr>
            <a:spLocks noGrp="1"/>
          </p:cNvSpPr>
          <p:nvPr>
            <p:ph type="dt" sz="half" idx="10"/>
          </p:nvPr>
        </p:nvSpPr>
        <p:spPr/>
        <p:txBody>
          <a:bodyPr/>
          <a:lstStyle/>
          <a:p>
            <a:fld id="{A9C85A73-19E8-48DF-B0AB-33E943D9322F}" type="datetimeFigureOut">
              <a:rPr lang="es-PE" smtClean="0"/>
              <a:t>23/11/2021</a:t>
            </a:fld>
            <a:endParaRPr lang="es-PE"/>
          </a:p>
        </p:txBody>
      </p:sp>
      <p:sp>
        <p:nvSpPr>
          <p:cNvPr id="4" name="Marcador de pie de página 3">
            <a:extLst>
              <a:ext uri="{FF2B5EF4-FFF2-40B4-BE49-F238E27FC236}">
                <a16:creationId xmlns:a16="http://schemas.microsoft.com/office/drawing/2014/main" id="{811E498B-6FFD-44B3-A379-7DEE383AFBB0}"/>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404577EB-A9EB-4AF7-B605-E4F25B47BFCB}"/>
              </a:ext>
            </a:extLst>
          </p:cNvPr>
          <p:cNvSpPr>
            <a:spLocks noGrp="1"/>
          </p:cNvSpPr>
          <p:nvPr>
            <p:ph type="sldNum" sz="quarter" idx="12"/>
          </p:nvPr>
        </p:nvSpPr>
        <p:spPr/>
        <p:txBody>
          <a:bodyPr/>
          <a:lstStyle/>
          <a:p>
            <a:fld id="{EA9E31D0-3EF2-4920-852F-EF7ADE71C942}" type="slidenum">
              <a:rPr lang="es-PE" smtClean="0"/>
              <a:t>‹Nº›</a:t>
            </a:fld>
            <a:endParaRPr lang="es-PE"/>
          </a:p>
        </p:txBody>
      </p:sp>
    </p:spTree>
    <p:extLst>
      <p:ext uri="{BB962C8B-B14F-4D97-AF65-F5344CB8AC3E}">
        <p14:creationId xmlns:p14="http://schemas.microsoft.com/office/powerpoint/2010/main" val="114635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46E3388-2668-4915-A42C-893177B20274}"/>
              </a:ext>
            </a:extLst>
          </p:cNvPr>
          <p:cNvSpPr>
            <a:spLocks noGrp="1"/>
          </p:cNvSpPr>
          <p:nvPr>
            <p:ph type="dt" sz="half" idx="10"/>
          </p:nvPr>
        </p:nvSpPr>
        <p:spPr/>
        <p:txBody>
          <a:bodyPr/>
          <a:lstStyle/>
          <a:p>
            <a:fld id="{A9C85A73-19E8-48DF-B0AB-33E943D9322F}" type="datetimeFigureOut">
              <a:rPr lang="es-PE" smtClean="0"/>
              <a:t>23/11/2021</a:t>
            </a:fld>
            <a:endParaRPr lang="es-PE"/>
          </a:p>
        </p:txBody>
      </p:sp>
      <p:sp>
        <p:nvSpPr>
          <p:cNvPr id="3" name="Marcador de pie de página 2">
            <a:extLst>
              <a:ext uri="{FF2B5EF4-FFF2-40B4-BE49-F238E27FC236}">
                <a16:creationId xmlns:a16="http://schemas.microsoft.com/office/drawing/2014/main" id="{A1B94D81-BD0A-4EC9-9006-7E4E2FA9C705}"/>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A39B2D2A-EF5C-4E4C-8B23-9D2D32E6196B}"/>
              </a:ext>
            </a:extLst>
          </p:cNvPr>
          <p:cNvSpPr>
            <a:spLocks noGrp="1"/>
          </p:cNvSpPr>
          <p:nvPr>
            <p:ph type="sldNum" sz="quarter" idx="12"/>
          </p:nvPr>
        </p:nvSpPr>
        <p:spPr/>
        <p:txBody>
          <a:bodyPr/>
          <a:lstStyle/>
          <a:p>
            <a:fld id="{EA9E31D0-3EF2-4920-852F-EF7ADE71C942}" type="slidenum">
              <a:rPr lang="es-PE" smtClean="0"/>
              <a:t>‹Nº›</a:t>
            </a:fld>
            <a:endParaRPr lang="es-PE"/>
          </a:p>
        </p:txBody>
      </p:sp>
    </p:spTree>
    <p:extLst>
      <p:ext uri="{BB962C8B-B14F-4D97-AF65-F5344CB8AC3E}">
        <p14:creationId xmlns:p14="http://schemas.microsoft.com/office/powerpoint/2010/main" val="251077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4CCD9F-3122-40F4-A006-19E0508A85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98322BE-917A-4347-BD31-B8059F1D4A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B5C26AC2-8155-4878-A733-0028BD1F64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491B210-D84D-4983-B347-E2ABD65CC171}"/>
              </a:ext>
            </a:extLst>
          </p:cNvPr>
          <p:cNvSpPr>
            <a:spLocks noGrp="1"/>
          </p:cNvSpPr>
          <p:nvPr>
            <p:ph type="dt" sz="half" idx="10"/>
          </p:nvPr>
        </p:nvSpPr>
        <p:spPr/>
        <p:txBody>
          <a:bodyPr/>
          <a:lstStyle/>
          <a:p>
            <a:fld id="{A9C85A73-19E8-48DF-B0AB-33E943D9322F}" type="datetimeFigureOut">
              <a:rPr lang="es-PE" smtClean="0"/>
              <a:t>23/11/2021</a:t>
            </a:fld>
            <a:endParaRPr lang="es-PE"/>
          </a:p>
        </p:txBody>
      </p:sp>
      <p:sp>
        <p:nvSpPr>
          <p:cNvPr id="6" name="Marcador de pie de página 5">
            <a:extLst>
              <a:ext uri="{FF2B5EF4-FFF2-40B4-BE49-F238E27FC236}">
                <a16:creationId xmlns:a16="http://schemas.microsoft.com/office/drawing/2014/main" id="{A8EE8D01-BCC0-4259-863F-70C27093575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AA3EB1A-E258-4F94-94BE-28330791DC0A}"/>
              </a:ext>
            </a:extLst>
          </p:cNvPr>
          <p:cNvSpPr>
            <a:spLocks noGrp="1"/>
          </p:cNvSpPr>
          <p:nvPr>
            <p:ph type="sldNum" sz="quarter" idx="12"/>
          </p:nvPr>
        </p:nvSpPr>
        <p:spPr/>
        <p:txBody>
          <a:bodyPr/>
          <a:lstStyle/>
          <a:p>
            <a:fld id="{EA9E31D0-3EF2-4920-852F-EF7ADE71C942}" type="slidenum">
              <a:rPr lang="es-PE" smtClean="0"/>
              <a:t>‹Nº›</a:t>
            </a:fld>
            <a:endParaRPr lang="es-PE"/>
          </a:p>
        </p:txBody>
      </p:sp>
    </p:spTree>
    <p:extLst>
      <p:ext uri="{BB962C8B-B14F-4D97-AF65-F5344CB8AC3E}">
        <p14:creationId xmlns:p14="http://schemas.microsoft.com/office/powerpoint/2010/main" val="40762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1CB10-34A6-4C52-9840-06BBB204F6E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F5EBFD68-C2DC-4E8C-9766-5E22499B9A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F0537D3D-9246-4376-B354-AA146BE5F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5F5C2A1-956A-484F-A964-9CCBA4AB0618}"/>
              </a:ext>
            </a:extLst>
          </p:cNvPr>
          <p:cNvSpPr>
            <a:spLocks noGrp="1"/>
          </p:cNvSpPr>
          <p:nvPr>
            <p:ph type="dt" sz="half" idx="10"/>
          </p:nvPr>
        </p:nvSpPr>
        <p:spPr/>
        <p:txBody>
          <a:bodyPr/>
          <a:lstStyle/>
          <a:p>
            <a:fld id="{A9C85A73-19E8-48DF-B0AB-33E943D9322F}" type="datetimeFigureOut">
              <a:rPr lang="es-PE" smtClean="0"/>
              <a:t>23/11/2021</a:t>
            </a:fld>
            <a:endParaRPr lang="es-PE"/>
          </a:p>
        </p:txBody>
      </p:sp>
      <p:sp>
        <p:nvSpPr>
          <p:cNvPr id="6" name="Marcador de pie de página 5">
            <a:extLst>
              <a:ext uri="{FF2B5EF4-FFF2-40B4-BE49-F238E27FC236}">
                <a16:creationId xmlns:a16="http://schemas.microsoft.com/office/drawing/2014/main" id="{BE65CF54-03DC-4779-9BDA-ED8C2DE1CC9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8422733-44A3-4EF3-B591-D402CDAF394D}"/>
              </a:ext>
            </a:extLst>
          </p:cNvPr>
          <p:cNvSpPr>
            <a:spLocks noGrp="1"/>
          </p:cNvSpPr>
          <p:nvPr>
            <p:ph type="sldNum" sz="quarter" idx="12"/>
          </p:nvPr>
        </p:nvSpPr>
        <p:spPr/>
        <p:txBody>
          <a:bodyPr/>
          <a:lstStyle/>
          <a:p>
            <a:fld id="{EA9E31D0-3EF2-4920-852F-EF7ADE71C942}" type="slidenum">
              <a:rPr lang="es-PE" smtClean="0"/>
              <a:t>‹Nº›</a:t>
            </a:fld>
            <a:endParaRPr lang="es-PE"/>
          </a:p>
        </p:txBody>
      </p:sp>
    </p:spTree>
    <p:extLst>
      <p:ext uri="{BB962C8B-B14F-4D97-AF65-F5344CB8AC3E}">
        <p14:creationId xmlns:p14="http://schemas.microsoft.com/office/powerpoint/2010/main" val="204321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8C2E9A-D763-42D3-B710-FCDD75B6AF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796C1CC-BD4A-45C8-A027-6F9A14BDC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17AF5BC-923F-4C9C-98AE-62AE3F7C7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85A73-19E8-48DF-B0AB-33E943D9322F}" type="datetimeFigureOut">
              <a:rPr lang="es-PE" smtClean="0"/>
              <a:t>23/11/2021</a:t>
            </a:fld>
            <a:endParaRPr lang="es-PE"/>
          </a:p>
        </p:txBody>
      </p:sp>
      <p:sp>
        <p:nvSpPr>
          <p:cNvPr id="5" name="Marcador de pie de página 4">
            <a:extLst>
              <a:ext uri="{FF2B5EF4-FFF2-40B4-BE49-F238E27FC236}">
                <a16:creationId xmlns:a16="http://schemas.microsoft.com/office/drawing/2014/main" id="{3D5014D0-2D71-4BFA-BFDD-A6C4DC2D8D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E484A66C-1818-4ADC-AFFD-EBEAB355D5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E31D0-3EF2-4920-852F-EF7ADE71C942}" type="slidenum">
              <a:rPr lang="es-PE" smtClean="0"/>
              <a:t>‹Nº›</a:t>
            </a:fld>
            <a:endParaRPr lang="es-PE"/>
          </a:p>
        </p:txBody>
      </p:sp>
    </p:spTree>
    <p:extLst>
      <p:ext uri="{BB962C8B-B14F-4D97-AF65-F5344CB8AC3E}">
        <p14:creationId xmlns:p14="http://schemas.microsoft.com/office/powerpoint/2010/main" val="4092958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AD2BDD-FDC9-4945-BF9C-5ACBCB364DB9}"/>
              </a:ext>
            </a:extLst>
          </p:cNvPr>
          <p:cNvSpPr>
            <a:spLocks noGrp="1"/>
          </p:cNvSpPr>
          <p:nvPr>
            <p:ph type="ctrTitle"/>
          </p:nvPr>
        </p:nvSpPr>
        <p:spPr>
          <a:xfrm>
            <a:off x="602274" y="1846643"/>
            <a:ext cx="7235688" cy="3878297"/>
          </a:xfrm>
        </p:spPr>
        <p:txBody>
          <a:bodyPr>
            <a:normAutofit fontScale="90000"/>
          </a:bodyPr>
          <a:lstStyle/>
          <a:p>
            <a:r>
              <a:rPr lang="es-MX" sz="2000" dirty="0"/>
              <a:t>Especie de cuerpo grande, cabeza redondeada frontalmente, ancha y aplanada, y con tímpano oculto. Su principal característica de la Rana gigante del Titicaca es su piel, que es suave y holgada en forma de saco y cuelga en pliegues desprendidos. Dorsalmente es muy glandular provocando, cuando la especie es cogida con la mano, una secreción mucosa muy pegajosa, aunque no irritante. La piel puede ser verrugosa sobre los costados. La coloración del dorso es variable en los diferentes individuos, desde olivo claro uniforme a oscuro con diferentes diseños que pueden variar desde motas blancas o puntos hasta parecer grises, ventralmente el color es más claro y uniforme pudiendo ser blanco, gris claro hasta anaranjado como generalmente se observa en el Lago Menor. Los dedos anteriores son libres, y los posteriores </a:t>
            </a:r>
            <a:r>
              <a:rPr lang="es-MX" sz="2000" dirty="0" err="1"/>
              <a:t>semi-unidos</a:t>
            </a:r>
            <a:r>
              <a:rPr lang="es-MX" sz="2000" dirty="0"/>
              <a:t>. El largo de su cuerpo es mayor a 140 mm y su peso es de alrededor 150 g. Dependiendo del lugar de captura, el tamaño es variable habiéndose encontrado los especímenes más grandes en los alrededores de la Isla del Sol, de más de 380 g de peso </a:t>
            </a:r>
            <a:endParaRPr lang="es-PE" sz="2000" dirty="0"/>
          </a:p>
        </p:txBody>
      </p:sp>
      <p:sp>
        <p:nvSpPr>
          <p:cNvPr id="5" name="Rectángulo 4">
            <a:extLst>
              <a:ext uri="{FF2B5EF4-FFF2-40B4-BE49-F238E27FC236}">
                <a16:creationId xmlns:a16="http://schemas.microsoft.com/office/drawing/2014/main" id="{2653C82F-41D4-445F-AD82-4515D8007CD6}"/>
              </a:ext>
            </a:extLst>
          </p:cNvPr>
          <p:cNvSpPr/>
          <p:nvPr/>
        </p:nvSpPr>
        <p:spPr>
          <a:xfrm>
            <a:off x="1765796" y="543843"/>
            <a:ext cx="4908652" cy="923330"/>
          </a:xfrm>
          <a:prstGeom prst="rect">
            <a:avLst/>
          </a:prstGeom>
          <a:noFill/>
        </p:spPr>
        <p:txBody>
          <a:bodyPr wrap="none" lIns="91440" tIns="45720" rIns="91440" bIns="45720">
            <a:spAutoFit/>
          </a:bodyPr>
          <a:lstStyle/>
          <a:p>
            <a:pPr algn="ctr"/>
            <a:r>
              <a:rPr lang="es-MX"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Rana del </a:t>
            </a:r>
            <a:r>
              <a:rPr lang="es-MX"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titicaca</a:t>
            </a:r>
            <a:endParaRPr lang="es-P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8" name="Imagen 7">
            <a:extLst>
              <a:ext uri="{FF2B5EF4-FFF2-40B4-BE49-F238E27FC236}">
                <a16:creationId xmlns:a16="http://schemas.microsoft.com/office/drawing/2014/main" id="{CCD15F0D-0A45-46DC-8254-53FCE22678CE}"/>
              </a:ext>
            </a:extLst>
          </p:cNvPr>
          <p:cNvPicPr>
            <a:picLocks noChangeAspect="1"/>
          </p:cNvPicPr>
          <p:nvPr/>
        </p:nvPicPr>
        <p:blipFill>
          <a:blip r:embed="rId2"/>
          <a:stretch>
            <a:fillRect/>
          </a:stretch>
        </p:blipFill>
        <p:spPr>
          <a:xfrm>
            <a:off x="7930727" y="2268417"/>
            <a:ext cx="4354038" cy="3034748"/>
          </a:xfrm>
          <a:prstGeom prst="rect">
            <a:avLst/>
          </a:prstGeom>
        </p:spPr>
      </p:pic>
    </p:spTree>
    <p:extLst>
      <p:ext uri="{BB962C8B-B14F-4D97-AF65-F5344CB8AC3E}">
        <p14:creationId xmlns:p14="http://schemas.microsoft.com/office/powerpoint/2010/main" val="785971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67C9433-9938-4AC7-879B-D4118C13B88C}"/>
              </a:ext>
            </a:extLst>
          </p:cNvPr>
          <p:cNvSpPr>
            <a:spLocks noGrp="1"/>
          </p:cNvSpPr>
          <p:nvPr>
            <p:ph idx="1"/>
          </p:nvPr>
        </p:nvSpPr>
        <p:spPr>
          <a:xfrm>
            <a:off x="-195470" y="1693104"/>
            <a:ext cx="9803296" cy="4351338"/>
          </a:xfrm>
        </p:spPr>
        <p:txBody>
          <a:bodyPr>
            <a:noAutofit/>
          </a:bodyPr>
          <a:lstStyle/>
          <a:p>
            <a:r>
              <a:rPr lang="es-MX" sz="1100" dirty="0"/>
              <a:t>Es de color gris oscuro y el pecho blanco, con un área negra en la nuca y plumas auriculares marrón opaco. Tiene los ojos rojizos. El pico es largo, delgado, poco profundo, ligeramente recurvado, con base ancha y aplanamiento distal, el color del pico es gris-rosado claro, más oscuro alrededor de las aberturas nasales. Sus patas son grises y tiene cuatro dedos lobulados. Mide entre 40 y 45 cm de longitud. Machos y hembras sin dimorfismo sexual aparente. Suelen tener plumajes </a:t>
            </a:r>
            <a:r>
              <a:rPr lang="es-MX" sz="1100" dirty="0" err="1"/>
              <a:t>dimórficos</a:t>
            </a:r>
            <a:r>
              <a:rPr lang="es-MX" sz="1100" dirty="0"/>
              <a:t> estacionalmente, si se encuentran en la estación reproductiva.</a:t>
            </a:r>
          </a:p>
          <a:p>
            <a:endParaRPr lang="es-MX" sz="1100" dirty="0"/>
          </a:p>
          <a:p>
            <a:r>
              <a:rPr lang="es-MX" sz="1100" dirty="0"/>
              <a:t>Hábitat</a:t>
            </a:r>
          </a:p>
          <a:p>
            <a:r>
              <a:rPr lang="es-MX" sz="1100" dirty="0"/>
              <a:t>Habita en condiciones de buena iluminación o un fondo claro del lago en el cual se puedan distinguir los peces, esta es la característica por la cual no se encuentran grandes poblaciones en la zona norte del lago donde las aguas son turbias.</a:t>
            </a:r>
          </a:p>
          <a:p>
            <a:endParaRPr lang="es-MX" sz="1100" dirty="0"/>
          </a:p>
          <a:p>
            <a:r>
              <a:rPr lang="es-MX" sz="1100" dirty="0"/>
              <a:t>Nidificación</a:t>
            </a:r>
          </a:p>
          <a:p>
            <a:r>
              <a:rPr lang="es-MX" sz="1100" dirty="0"/>
              <a:t>Comienzan su temporada reproductiva con la ceremonia de cortejo entre los meses de octubre a diciembre y nidifican entre febrero y mayo. El nido es construido de totora a 5 cm sobre el nivel del agua. Ponen dos huevos generalmente blancos, de los cuales solo se logra un polluelo debido a la contaminación y los embalses del lago. Viven en pareja para luego agruparse en número de ocho a doce individuos. Los adultos suelen estar siempre en lago abierto, mientras que a los jóvenes les gusta retozar en las orillas del lago y en los totorales.</a:t>
            </a:r>
          </a:p>
          <a:p>
            <a:endParaRPr lang="es-MX" sz="1100" dirty="0"/>
          </a:p>
          <a:p>
            <a:r>
              <a:rPr lang="es-MX" sz="1100" dirty="0"/>
              <a:t>Alimentación</a:t>
            </a:r>
          </a:p>
          <a:p>
            <a:r>
              <a:rPr lang="es-MX" sz="1100" dirty="0"/>
              <a:t>Su principal alimento son los peces que captura zambulléndose en el agua pero también basa su dieta en crustáceos, insectos y vegetación acuática.</a:t>
            </a:r>
          </a:p>
          <a:p>
            <a:endParaRPr lang="es-MX" sz="1100" dirty="0"/>
          </a:p>
          <a:p>
            <a:r>
              <a:rPr lang="es-MX" sz="1100" dirty="0"/>
              <a:t>Distribución</a:t>
            </a:r>
          </a:p>
          <a:p>
            <a:r>
              <a:rPr lang="es-MX" sz="1100" dirty="0"/>
              <a:t>El somormujo peruano es natural </a:t>
            </a:r>
            <a:r>
              <a:rPr lang="es-MX" sz="1100" dirty="0" err="1"/>
              <a:t>dellago</a:t>
            </a:r>
            <a:r>
              <a:rPr lang="es-MX" sz="1100" dirty="0"/>
              <a:t> Junín ubicado en la sierra central del Perú, dentro del ámbito geográfico del lago se ha restringido con mayor retiro hacia la zona sur del lago.</a:t>
            </a:r>
          </a:p>
          <a:p>
            <a:endParaRPr lang="es-MX" sz="1100" dirty="0"/>
          </a:p>
          <a:p>
            <a:r>
              <a:rPr lang="es-MX" sz="1100" dirty="0"/>
              <a:t>Amenazas</a:t>
            </a:r>
          </a:p>
          <a:p>
            <a:r>
              <a:rPr lang="es-MX" sz="1100" dirty="0"/>
              <a:t>Esta ave se encuentra en peligro de extinción debido a que es muy susceptible a los cambios climáticos, con poca capacidad de adaptación a periodos de sequía y modificaciones en su hábitat, lo que provoca su desaparición. Otros motivos que han potenciado su merma son la caza indiscriminada</a:t>
            </a:r>
            <a:endParaRPr lang="es-PE" sz="1100" dirty="0"/>
          </a:p>
        </p:txBody>
      </p:sp>
      <p:sp>
        <p:nvSpPr>
          <p:cNvPr id="4" name="Rectángulo 3">
            <a:extLst>
              <a:ext uri="{FF2B5EF4-FFF2-40B4-BE49-F238E27FC236}">
                <a16:creationId xmlns:a16="http://schemas.microsoft.com/office/drawing/2014/main" id="{ADDBCE31-EEB7-4CED-BFEC-DBDCC4E23DBF}"/>
              </a:ext>
            </a:extLst>
          </p:cNvPr>
          <p:cNvSpPr/>
          <p:nvPr/>
        </p:nvSpPr>
        <p:spPr>
          <a:xfrm>
            <a:off x="390870" y="542187"/>
            <a:ext cx="6003375" cy="923330"/>
          </a:xfrm>
          <a:prstGeom prst="rect">
            <a:avLst/>
          </a:prstGeom>
          <a:noFill/>
        </p:spPr>
        <p:txBody>
          <a:bodyPr wrap="none" lIns="91440" tIns="45720" rIns="91440" bIns="45720">
            <a:spAutoFit/>
          </a:bodyPr>
          <a:lstStyle/>
          <a:p>
            <a:pPr algn="ctr"/>
            <a:r>
              <a:rPr lang="es-MX" sz="5400" b="0" cap="none" spc="0" dirty="0">
                <a:ln w="0"/>
                <a:gradFill>
                  <a:gsLst>
                    <a:gs pos="21000">
                      <a:srgbClr val="53575C"/>
                    </a:gs>
                    <a:gs pos="88000">
                      <a:srgbClr val="C5C7CA"/>
                    </a:gs>
                  </a:gsLst>
                  <a:lin ang="5400000"/>
                </a:gradFill>
                <a:effectLst/>
              </a:rPr>
              <a:t>Zambullidor de </a:t>
            </a:r>
            <a:r>
              <a:rPr lang="es-MX" sz="5400" dirty="0" err="1">
                <a:ln w="0"/>
                <a:gradFill>
                  <a:gsLst>
                    <a:gs pos="21000">
                      <a:srgbClr val="53575C"/>
                    </a:gs>
                    <a:gs pos="88000">
                      <a:srgbClr val="C5C7CA"/>
                    </a:gs>
                  </a:gsLst>
                  <a:lin ang="5400000"/>
                </a:gradFill>
              </a:rPr>
              <a:t>J</a:t>
            </a:r>
            <a:r>
              <a:rPr lang="es-MX" sz="5400" b="0" cap="none" spc="0" dirty="0" err="1">
                <a:ln w="0"/>
                <a:gradFill>
                  <a:gsLst>
                    <a:gs pos="21000">
                      <a:srgbClr val="53575C"/>
                    </a:gs>
                    <a:gs pos="88000">
                      <a:srgbClr val="C5C7CA"/>
                    </a:gs>
                  </a:gsLst>
                  <a:lin ang="5400000"/>
                </a:gradFill>
                <a:effectLst/>
              </a:rPr>
              <a:t>unin</a:t>
            </a:r>
            <a:endParaRPr lang="es-PE" sz="5400" b="0" cap="none" spc="0" dirty="0">
              <a:ln w="0"/>
              <a:gradFill>
                <a:gsLst>
                  <a:gs pos="21000">
                    <a:srgbClr val="53575C"/>
                  </a:gs>
                  <a:gs pos="88000">
                    <a:srgbClr val="C5C7CA"/>
                  </a:gs>
                </a:gsLst>
                <a:lin ang="5400000"/>
              </a:gradFill>
              <a:effectLst/>
            </a:endParaRPr>
          </a:p>
        </p:txBody>
      </p:sp>
      <p:pic>
        <p:nvPicPr>
          <p:cNvPr id="5" name="Imagen 4">
            <a:extLst>
              <a:ext uri="{FF2B5EF4-FFF2-40B4-BE49-F238E27FC236}">
                <a16:creationId xmlns:a16="http://schemas.microsoft.com/office/drawing/2014/main" id="{F37CD798-22DC-473E-BFB0-8660CD34D666}"/>
              </a:ext>
            </a:extLst>
          </p:cNvPr>
          <p:cNvPicPr>
            <a:picLocks noChangeAspect="1"/>
          </p:cNvPicPr>
          <p:nvPr/>
        </p:nvPicPr>
        <p:blipFill>
          <a:blip r:embed="rId2"/>
          <a:stretch>
            <a:fillRect/>
          </a:stretch>
        </p:blipFill>
        <p:spPr>
          <a:xfrm>
            <a:off x="9753600" y="1465517"/>
            <a:ext cx="2239617" cy="3539504"/>
          </a:xfrm>
          <a:prstGeom prst="rect">
            <a:avLst/>
          </a:prstGeom>
        </p:spPr>
      </p:pic>
    </p:spTree>
    <p:extLst>
      <p:ext uri="{BB962C8B-B14F-4D97-AF65-F5344CB8AC3E}">
        <p14:creationId xmlns:p14="http://schemas.microsoft.com/office/powerpoint/2010/main" val="322621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07F16E-F7E7-48CA-98D9-6F6C73F100C1}"/>
              </a:ext>
            </a:extLst>
          </p:cNvPr>
          <p:cNvSpPr>
            <a:spLocks noGrp="1"/>
          </p:cNvSpPr>
          <p:nvPr>
            <p:ph idx="1"/>
          </p:nvPr>
        </p:nvSpPr>
        <p:spPr>
          <a:xfrm>
            <a:off x="838200" y="1825625"/>
            <a:ext cx="6901070" cy="4351338"/>
          </a:xfrm>
        </p:spPr>
        <p:txBody>
          <a:bodyPr>
            <a:normAutofit fontScale="55000" lnSpcReduction="20000"/>
          </a:bodyPr>
          <a:lstStyle/>
          <a:p>
            <a:r>
              <a:rPr lang="es-MX" sz="4000" dirty="0"/>
              <a:t>son tortugas acuáticas de agua dulce, también conocidas como tortugas de cuello lateral, debido a su incapacidad para meter completamente sus cabezas dentro de sus caparazones</a:t>
            </a:r>
          </a:p>
          <a:p>
            <a:r>
              <a:rPr lang="es-MX" sz="4000" dirty="0"/>
              <a:t>¿Cuál es el hábitat de la tortuga charapa?</a:t>
            </a:r>
          </a:p>
          <a:p>
            <a:r>
              <a:rPr lang="es-MX" sz="4000" dirty="0"/>
              <a:t>La tortuga charapa es esencialmente acuática y vive en aguas tanto blancas como negras del Amazonas y el Orinoco, siendo estas últimas más escasas</a:t>
            </a:r>
          </a:p>
          <a:p>
            <a:r>
              <a:rPr lang="es-MX" sz="4000" dirty="0"/>
              <a:t>¿Qué comen las tortugas charapa?</a:t>
            </a:r>
          </a:p>
          <a:p>
            <a:r>
              <a:rPr lang="es-MX" sz="4000" dirty="0"/>
              <a:t>“A las tortugas, por ejemplo, las </a:t>
            </a:r>
            <a:r>
              <a:rPr lang="es-MX" sz="4000" dirty="0" err="1"/>
              <a:t>charapitas</a:t>
            </a:r>
            <a:r>
              <a:rPr lang="es-MX" sz="4000" dirty="0"/>
              <a:t>, les dan pan y eso no comen, estas tortugas son estrictamente carnívoras, pueden comer una lechuga pero no necesariamente es su alimento básico”, indicó</a:t>
            </a:r>
          </a:p>
          <a:p>
            <a:endParaRPr lang="es-MX" sz="4000" dirty="0"/>
          </a:p>
          <a:p>
            <a:endParaRPr lang="es-MX" sz="4000" dirty="0"/>
          </a:p>
          <a:p>
            <a:endParaRPr lang="es-MX" sz="4000" dirty="0"/>
          </a:p>
          <a:p>
            <a:endParaRPr lang="es-MX" sz="4000" dirty="0"/>
          </a:p>
          <a:p>
            <a:endParaRPr lang="es-PE" sz="800" dirty="0"/>
          </a:p>
        </p:txBody>
      </p:sp>
      <p:sp>
        <p:nvSpPr>
          <p:cNvPr id="4" name="Rectángulo 3">
            <a:extLst>
              <a:ext uri="{FF2B5EF4-FFF2-40B4-BE49-F238E27FC236}">
                <a16:creationId xmlns:a16="http://schemas.microsoft.com/office/drawing/2014/main" id="{DFD42E40-8D68-464B-B5CA-13A7415DFACA}"/>
              </a:ext>
            </a:extLst>
          </p:cNvPr>
          <p:cNvSpPr/>
          <p:nvPr/>
        </p:nvSpPr>
        <p:spPr>
          <a:xfrm>
            <a:off x="1515443" y="681037"/>
            <a:ext cx="5546583"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La tortuga charapa</a:t>
            </a:r>
          </a:p>
        </p:txBody>
      </p:sp>
      <p:pic>
        <p:nvPicPr>
          <p:cNvPr id="5" name="Imagen 4">
            <a:extLst>
              <a:ext uri="{FF2B5EF4-FFF2-40B4-BE49-F238E27FC236}">
                <a16:creationId xmlns:a16="http://schemas.microsoft.com/office/drawing/2014/main" id="{E43E9C4E-847C-4374-810F-31D95AFB3FA8}"/>
              </a:ext>
            </a:extLst>
          </p:cNvPr>
          <p:cNvPicPr>
            <a:picLocks noChangeAspect="1"/>
          </p:cNvPicPr>
          <p:nvPr/>
        </p:nvPicPr>
        <p:blipFill>
          <a:blip r:embed="rId2"/>
          <a:stretch>
            <a:fillRect/>
          </a:stretch>
        </p:blipFill>
        <p:spPr>
          <a:xfrm>
            <a:off x="8578909" y="1351721"/>
            <a:ext cx="3321543" cy="4154557"/>
          </a:xfrm>
          <a:prstGeom prst="rect">
            <a:avLst/>
          </a:prstGeom>
        </p:spPr>
      </p:pic>
    </p:spTree>
    <p:extLst>
      <p:ext uri="{BB962C8B-B14F-4D97-AF65-F5344CB8AC3E}">
        <p14:creationId xmlns:p14="http://schemas.microsoft.com/office/powerpoint/2010/main" val="146364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3A156-D37F-454E-8D24-832BF3862506}"/>
              </a:ext>
            </a:extLst>
          </p:cNvPr>
          <p:cNvSpPr>
            <a:spLocks noGrp="1"/>
          </p:cNvSpPr>
          <p:nvPr>
            <p:ph type="title"/>
          </p:nvPr>
        </p:nvSpPr>
        <p:spPr>
          <a:xfrm>
            <a:off x="838200" y="596002"/>
            <a:ext cx="10515600" cy="1325563"/>
          </a:xfrm>
        </p:spPr>
        <p:txBody>
          <a:bodyPr/>
          <a:lstStyle/>
          <a:p>
            <a:r>
              <a:rPr lang="es-MX"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la pava aliblanca</a:t>
            </a:r>
            <a:endParaRPr lang="es-PE"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Marcador de contenido 2">
            <a:extLst>
              <a:ext uri="{FF2B5EF4-FFF2-40B4-BE49-F238E27FC236}">
                <a16:creationId xmlns:a16="http://schemas.microsoft.com/office/drawing/2014/main" id="{43305DA8-A6FC-434D-9D66-D615CA8162B5}"/>
              </a:ext>
            </a:extLst>
          </p:cNvPr>
          <p:cNvSpPr>
            <a:spLocks noGrp="1"/>
          </p:cNvSpPr>
          <p:nvPr>
            <p:ph idx="1"/>
          </p:nvPr>
        </p:nvSpPr>
        <p:spPr>
          <a:xfrm>
            <a:off x="838200" y="1921565"/>
            <a:ext cx="8213035" cy="4255398"/>
          </a:xfrm>
        </p:spPr>
        <p:txBody>
          <a:bodyPr>
            <a:normAutofit fontScale="47500" lnSpcReduction="20000"/>
          </a:bodyPr>
          <a:lstStyle/>
          <a:p>
            <a:r>
              <a:rPr lang="es-MX" dirty="0"/>
              <a:t>2. La pava aliblanca </a:t>
            </a:r>
          </a:p>
          <a:p>
            <a:r>
              <a:rPr lang="es-MX" dirty="0"/>
              <a:t>¿Cuáles son las características de la pava aliblanca?</a:t>
            </a:r>
          </a:p>
          <a:p>
            <a:r>
              <a:rPr lang="es-MX" dirty="0"/>
              <a:t>La Pava Aliblanca es un ave esbelta que posee plumaje negro a lo largo de casi todo el cuerpo con solo 8 a 9 plumas de color blanco en los extremos de las alas, característica que da origen a su nombre. ¿Cuáles son los peligros que enfrentan la pava aliblanca?</a:t>
            </a:r>
          </a:p>
          <a:p>
            <a:r>
              <a:rPr lang="es-MX" dirty="0"/>
              <a:t>¿Cuáles son los peligros que enfrentan la pava aliblanca?</a:t>
            </a:r>
          </a:p>
          <a:p>
            <a:endParaRPr lang="es-MX" dirty="0"/>
          </a:p>
          <a:p>
            <a:r>
              <a:rPr lang="es-MX" dirty="0"/>
              <a:t>La pava aliblanca (</a:t>
            </a:r>
            <a:r>
              <a:rPr lang="es-MX" dirty="0" err="1"/>
              <a:t>Penelope</a:t>
            </a:r>
            <a:r>
              <a:rPr lang="es-MX" dirty="0"/>
              <a:t> </a:t>
            </a:r>
            <a:r>
              <a:rPr lang="es-MX" dirty="0" err="1"/>
              <a:t>albipennis</a:t>
            </a:r>
            <a:r>
              <a:rPr lang="es-MX" dirty="0"/>
              <a:t>) es un </a:t>
            </a:r>
            <a:r>
              <a:rPr lang="es-MX" dirty="0" err="1"/>
              <a:t>crácido</a:t>
            </a:r>
            <a:r>
              <a:rPr lang="es-MX" dirty="0"/>
              <a:t> endémico de los bosques secos del noroeste del Perú y se encuentra críticamente amenazado de extinción debido a la cacería y destrucción del hábitat. ¿Cuáles son las </a:t>
            </a:r>
          </a:p>
          <a:p>
            <a:r>
              <a:rPr lang="es-MX" dirty="0"/>
              <a:t>causas de la extinción de esta especie? </a:t>
            </a:r>
          </a:p>
          <a:p>
            <a:r>
              <a:rPr lang="es-MX" dirty="0"/>
              <a:t>CAUSAS DE LA EXTINCIÓN DE ANIMALES</a:t>
            </a:r>
          </a:p>
          <a:p>
            <a:r>
              <a:rPr lang="es-MX" dirty="0"/>
              <a:t>•	Fenómenos demográficos y genéticos.</a:t>
            </a:r>
          </a:p>
          <a:p>
            <a:r>
              <a:rPr lang="es-MX" dirty="0"/>
              <a:t>•	Destrucción de hábitats silvestres.</a:t>
            </a:r>
          </a:p>
          <a:p>
            <a:r>
              <a:rPr lang="es-MX" dirty="0"/>
              <a:t>•	Introducción de especies invasoras.</a:t>
            </a:r>
          </a:p>
          <a:p>
            <a:r>
              <a:rPr lang="es-MX" dirty="0"/>
              <a:t>•	Cambio climático.</a:t>
            </a:r>
          </a:p>
          <a:p>
            <a:r>
              <a:rPr lang="es-MX" dirty="0"/>
              <a:t>•	Caza y tráfico ilegal.</a:t>
            </a:r>
          </a:p>
          <a:p>
            <a:endParaRPr lang="es-PE" dirty="0"/>
          </a:p>
        </p:txBody>
      </p:sp>
      <p:pic>
        <p:nvPicPr>
          <p:cNvPr id="5" name="Imagen 4">
            <a:extLst>
              <a:ext uri="{FF2B5EF4-FFF2-40B4-BE49-F238E27FC236}">
                <a16:creationId xmlns:a16="http://schemas.microsoft.com/office/drawing/2014/main" id="{DBC262AB-D9FE-495A-9BD1-FB5B48F8578B}"/>
              </a:ext>
            </a:extLst>
          </p:cNvPr>
          <p:cNvPicPr>
            <a:picLocks noChangeAspect="1"/>
          </p:cNvPicPr>
          <p:nvPr/>
        </p:nvPicPr>
        <p:blipFill>
          <a:blip r:embed="rId2"/>
          <a:stretch>
            <a:fillRect/>
          </a:stretch>
        </p:blipFill>
        <p:spPr>
          <a:xfrm>
            <a:off x="8918713" y="993326"/>
            <a:ext cx="3273287" cy="4255398"/>
          </a:xfrm>
          <a:prstGeom prst="rect">
            <a:avLst/>
          </a:prstGeom>
        </p:spPr>
      </p:pic>
    </p:spTree>
    <p:extLst>
      <p:ext uri="{BB962C8B-B14F-4D97-AF65-F5344CB8AC3E}">
        <p14:creationId xmlns:p14="http://schemas.microsoft.com/office/powerpoint/2010/main" val="322761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62E82E3-0F70-4FBF-9688-AD91B062274F}"/>
              </a:ext>
            </a:extLst>
          </p:cNvPr>
          <p:cNvSpPr>
            <a:spLocks noGrp="1"/>
          </p:cNvSpPr>
          <p:nvPr>
            <p:ph idx="1"/>
          </p:nvPr>
        </p:nvSpPr>
        <p:spPr/>
        <p:txBody>
          <a:bodyPr/>
          <a:lstStyle/>
          <a:p>
            <a:r>
              <a:rPr lang="es-MX" dirty="0"/>
              <a:t>El </a:t>
            </a:r>
            <a:r>
              <a:rPr lang="es-MX" dirty="0" err="1"/>
              <a:t>huapo</a:t>
            </a:r>
            <a:r>
              <a:rPr lang="es-MX" dirty="0"/>
              <a:t> colorido también conocido como </a:t>
            </a:r>
            <a:r>
              <a:rPr lang="es-MX" dirty="0" err="1"/>
              <a:t>uácari</a:t>
            </a:r>
            <a:r>
              <a:rPr lang="es-MX" dirty="0"/>
              <a:t> rojo o </a:t>
            </a:r>
            <a:r>
              <a:rPr lang="es-MX" dirty="0" err="1"/>
              <a:t>uácari</a:t>
            </a:r>
            <a:r>
              <a:rPr lang="es-MX" dirty="0"/>
              <a:t> calvo</a:t>
            </a:r>
          </a:p>
          <a:p>
            <a:r>
              <a:rPr lang="es-MX" dirty="0"/>
              <a:t>es un primate amazónico de aspecto muy peculiar: tiene cara roja y</a:t>
            </a:r>
          </a:p>
          <a:p>
            <a:r>
              <a:rPr lang="es-MX" dirty="0" err="1"/>
              <a:t>lampiña,la</a:t>
            </a:r>
            <a:r>
              <a:rPr lang="es-MX" dirty="0"/>
              <a:t> cola corta y el pelaje rojizo.</a:t>
            </a:r>
          </a:p>
          <a:p>
            <a:endParaRPr lang="es-PE" dirty="0"/>
          </a:p>
        </p:txBody>
      </p:sp>
      <p:sp>
        <p:nvSpPr>
          <p:cNvPr id="4" name="Rectángulo 3">
            <a:extLst>
              <a:ext uri="{FF2B5EF4-FFF2-40B4-BE49-F238E27FC236}">
                <a16:creationId xmlns:a16="http://schemas.microsoft.com/office/drawing/2014/main" id="{029CAA21-DB75-4801-8E45-2254BC8D1841}"/>
              </a:ext>
            </a:extLst>
          </p:cNvPr>
          <p:cNvSpPr/>
          <p:nvPr/>
        </p:nvSpPr>
        <p:spPr>
          <a:xfrm>
            <a:off x="1603513" y="539736"/>
            <a:ext cx="5528849" cy="923330"/>
          </a:xfrm>
          <a:prstGeom prst="rect">
            <a:avLst/>
          </a:prstGeom>
          <a:noFill/>
        </p:spPr>
        <p:txBody>
          <a:bodyPr wrap="square" lIns="91440" tIns="45720" rIns="91440" bIns="45720">
            <a:spAutoFit/>
          </a:bodyPr>
          <a:lstStyle/>
          <a:p>
            <a:pPr algn="ctr"/>
            <a:r>
              <a:rPr lang="es-MX"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El guapo colorado</a:t>
            </a:r>
            <a:endParaRPr lang="es-PE"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Imagen 4">
            <a:extLst>
              <a:ext uri="{FF2B5EF4-FFF2-40B4-BE49-F238E27FC236}">
                <a16:creationId xmlns:a16="http://schemas.microsoft.com/office/drawing/2014/main" id="{EE3AAFA4-170F-40A0-8B06-E06C6644F0F6}"/>
              </a:ext>
            </a:extLst>
          </p:cNvPr>
          <p:cNvPicPr>
            <a:picLocks noChangeAspect="1"/>
          </p:cNvPicPr>
          <p:nvPr/>
        </p:nvPicPr>
        <p:blipFill>
          <a:blip r:embed="rId2"/>
          <a:stretch>
            <a:fillRect/>
          </a:stretch>
        </p:blipFill>
        <p:spPr>
          <a:xfrm>
            <a:off x="7132362" y="2896015"/>
            <a:ext cx="4021584" cy="3280948"/>
          </a:xfrm>
          <a:prstGeom prst="rect">
            <a:avLst/>
          </a:prstGeom>
        </p:spPr>
      </p:pic>
    </p:spTree>
    <p:extLst>
      <p:ext uri="{BB962C8B-B14F-4D97-AF65-F5344CB8AC3E}">
        <p14:creationId xmlns:p14="http://schemas.microsoft.com/office/powerpoint/2010/main" val="300810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C998CA-641C-44A9-97D9-DBA88A40228C}"/>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3163C4E3-2587-4B24-AA1C-2EC18CDB002F}"/>
              </a:ext>
            </a:extLst>
          </p:cNvPr>
          <p:cNvSpPr>
            <a:spLocks noGrp="1"/>
          </p:cNvSpPr>
          <p:nvPr>
            <p:ph idx="1"/>
          </p:nvPr>
        </p:nvSpPr>
        <p:spPr/>
        <p:txBody>
          <a:bodyPr/>
          <a:lstStyle/>
          <a:p>
            <a:endParaRPr lang="es-PE"/>
          </a:p>
        </p:txBody>
      </p:sp>
    </p:spTree>
    <p:extLst>
      <p:ext uri="{BB962C8B-B14F-4D97-AF65-F5344CB8AC3E}">
        <p14:creationId xmlns:p14="http://schemas.microsoft.com/office/powerpoint/2010/main" val="12694072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890</Words>
  <Application>Microsoft Office PowerPoint</Application>
  <PresentationFormat>Panorámica</PresentationFormat>
  <Paragraphs>46</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Especie de cuerpo grande, cabeza redondeada frontalmente, ancha y aplanada, y con tímpano oculto. Su principal característica de la Rana gigante del Titicaca es su piel, que es suave y holgada en forma de saco y cuelga en pliegues desprendidos. Dorsalmente es muy glandular provocando, cuando la especie es cogida con la mano, una secreción mucosa muy pegajosa, aunque no irritante. La piel puede ser verrugosa sobre los costados. La coloración del dorso es variable en los diferentes individuos, desde olivo claro uniforme a oscuro con diferentes diseños que pueden variar desde motas blancas o puntos hasta parecer grises, ventralmente el color es más claro y uniforme pudiendo ser blanco, gris claro hasta anaranjado como generalmente se observa en el Lago Menor. Los dedos anteriores son libres, y los posteriores semi-unidos. El largo de su cuerpo es mayor a 140 mm y su peso es de alrededor 150 g. Dependiendo del lugar de captura, el tamaño es variable habiéndose encontrado los especímenes más grandes en los alrededores de la Isla del Sol, de más de 380 g de peso </vt:lpstr>
      <vt:lpstr>Presentación de PowerPoint</vt:lpstr>
      <vt:lpstr>Presentación de PowerPoint</vt:lpstr>
      <vt:lpstr>la pava aliblanca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Especie de cuerpo grande, cabeza redondeada frontalmente, ancha y aplanada, y con tímpano oculto. Su principal característica de la Rana gigante del Titicaca es su piel, que es suave y holgada en forma de saco y cuelga en pliegues desprendidos. Dorsalmente es muy glandular provocando, cuando la especie es cogida con la mano, una secreción mucosa muy pegajosa, aunque no irritante. La piel puede ser verrugosa sobre los costados. La coloración del dorso es variable en los diferentes individuos, desde olivo claro uniforme a oscuro con diferentes diseños que pueden variar desde motas blancas o puntos hasta parecer grises, ventralmente el color es más claro y uniforme pudiendo ser blanco, gris claro hasta anaranjado como generalmente se observa en el Lago Menor. Los dedos anteriores son libres, y los posteriores semi-unidos. El largo de su cuerpo es mayor a 140 mm y su peso es de alrededor 150 g. Dependiendo del lugar de captura, el tamaño es variable habiéndose encontrado los especímenes más grandes en los alrededores de la Isla del Sol, de más de 380 g de peso</dc:title>
  <dc:creator>carmen Monsalve</dc:creator>
  <cp:lastModifiedBy>carmen Monsalve</cp:lastModifiedBy>
  <cp:revision>2</cp:revision>
  <dcterms:created xsi:type="dcterms:W3CDTF">2021-10-26T15:34:35Z</dcterms:created>
  <dcterms:modified xsi:type="dcterms:W3CDTF">2021-11-23T15:07:09Z</dcterms:modified>
</cp:coreProperties>
</file>