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581892"/>
            <a:ext cx="8689976" cy="983673"/>
          </a:xfrm>
        </p:spPr>
        <p:txBody>
          <a:bodyPr/>
          <a:lstStyle/>
          <a:p>
            <a:r>
              <a:rPr lang="es-PE" dirty="0" smtClean="0">
                <a:solidFill>
                  <a:srgbClr val="FF0000"/>
                </a:solidFill>
              </a:rPr>
              <a:t>L</a:t>
            </a:r>
            <a:r>
              <a:rPr lang="es-PE" sz="3600" dirty="0" smtClean="0">
                <a:solidFill>
                  <a:schemeClr val="accent1"/>
                </a:solidFill>
              </a:rPr>
              <a:t>a</a:t>
            </a:r>
            <a:r>
              <a:rPr lang="es-PE" dirty="0" smtClean="0">
                <a:solidFill>
                  <a:srgbClr val="FF0000"/>
                </a:solidFill>
              </a:rPr>
              <a:t> B</a:t>
            </a:r>
            <a:r>
              <a:rPr lang="es-PE" sz="3600" dirty="0" smtClean="0">
                <a:solidFill>
                  <a:schemeClr val="accent1"/>
                </a:solidFill>
              </a:rPr>
              <a:t>allena</a:t>
            </a:r>
            <a:r>
              <a:rPr lang="es-PE" dirty="0" smtClean="0">
                <a:solidFill>
                  <a:srgbClr val="FF0000"/>
                </a:solidFill>
              </a:rPr>
              <a:t> A</a:t>
            </a:r>
            <a:r>
              <a:rPr lang="es-PE" sz="3600" dirty="0" smtClean="0">
                <a:solidFill>
                  <a:schemeClr val="accent1"/>
                </a:solidFill>
              </a:rPr>
              <a:t>zul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359728"/>
            <a:ext cx="5112327" cy="3110345"/>
          </a:xfrm>
        </p:spPr>
        <p:txBody>
          <a:bodyPr/>
          <a:lstStyle/>
          <a:p>
            <a:r>
              <a:rPr lang="es-PE" sz="3200" dirty="0" smtClean="0">
                <a:solidFill>
                  <a:srgbClr val="FF0000"/>
                </a:solidFill>
              </a:rPr>
              <a:t>P</a:t>
            </a:r>
            <a:r>
              <a:rPr lang="es-PE" sz="1600" dirty="0" smtClean="0">
                <a:solidFill>
                  <a:schemeClr val="accent1"/>
                </a:solidFill>
              </a:rPr>
              <a:t>rofesor</a:t>
            </a:r>
            <a:r>
              <a:rPr lang="es-PE" dirty="0"/>
              <a:t> </a:t>
            </a:r>
            <a:r>
              <a:rPr lang="es-PE" dirty="0">
                <a:solidFill>
                  <a:srgbClr val="FF0000"/>
                </a:solidFill>
              </a:rPr>
              <a:t>:</a:t>
            </a:r>
            <a:r>
              <a:rPr lang="es-PE" sz="2800" dirty="0">
                <a:solidFill>
                  <a:srgbClr val="FF0000"/>
                </a:solidFill>
              </a:rPr>
              <a:t>M</a:t>
            </a:r>
            <a:r>
              <a:rPr lang="es-PE" sz="2000" dirty="0">
                <a:solidFill>
                  <a:schemeClr val="accent1"/>
                </a:solidFill>
              </a:rPr>
              <a:t>ejía</a:t>
            </a:r>
            <a:r>
              <a:rPr lang="es-PE" dirty="0"/>
              <a:t> </a:t>
            </a:r>
            <a:r>
              <a:rPr lang="es-PE" sz="2800" dirty="0">
                <a:solidFill>
                  <a:srgbClr val="FF0000"/>
                </a:solidFill>
              </a:rPr>
              <a:t>P</a:t>
            </a:r>
            <a:r>
              <a:rPr lang="es-PE" dirty="0">
                <a:solidFill>
                  <a:schemeClr val="accent1"/>
                </a:solidFill>
              </a:rPr>
              <a:t>érez</a:t>
            </a:r>
            <a:r>
              <a:rPr lang="es-PE" dirty="0">
                <a:solidFill>
                  <a:srgbClr val="FF0000"/>
                </a:solidFill>
              </a:rPr>
              <a:t>,</a:t>
            </a:r>
            <a:r>
              <a:rPr lang="es-PE" dirty="0"/>
              <a:t> </a:t>
            </a:r>
            <a:r>
              <a:rPr lang="es-PE" sz="2800" dirty="0">
                <a:solidFill>
                  <a:srgbClr val="FF0000"/>
                </a:solidFill>
              </a:rPr>
              <a:t>F</a:t>
            </a:r>
            <a:r>
              <a:rPr lang="es-PE" dirty="0">
                <a:solidFill>
                  <a:schemeClr val="accent1"/>
                </a:solidFill>
              </a:rPr>
              <a:t>ranco </a:t>
            </a:r>
            <a:r>
              <a:rPr lang="es-PE" dirty="0" smtClean="0">
                <a:solidFill>
                  <a:schemeClr val="accent1"/>
                </a:solidFill>
              </a:rPr>
              <a:t>Sergio</a:t>
            </a:r>
          </a:p>
          <a:p>
            <a:r>
              <a:rPr lang="es-PE" sz="2800" dirty="0" smtClean="0">
                <a:solidFill>
                  <a:srgbClr val="FF0000"/>
                </a:solidFill>
              </a:rPr>
              <a:t>C</a:t>
            </a:r>
            <a:r>
              <a:rPr lang="es-PE" sz="2000" dirty="0" smtClean="0">
                <a:solidFill>
                  <a:schemeClr val="accent1"/>
                </a:solidFill>
              </a:rPr>
              <a:t>urso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FF0000"/>
                </a:solidFill>
              </a:rPr>
              <a:t>:</a:t>
            </a:r>
            <a:r>
              <a:rPr lang="es-PE" sz="2800" dirty="0" smtClean="0">
                <a:solidFill>
                  <a:srgbClr val="FF0000"/>
                </a:solidFill>
              </a:rPr>
              <a:t>c</a:t>
            </a:r>
            <a:r>
              <a:rPr lang="es-PE" sz="2000" dirty="0" smtClean="0">
                <a:solidFill>
                  <a:schemeClr val="accent1"/>
                </a:solidFill>
              </a:rPr>
              <a:t>omunicación</a:t>
            </a:r>
          </a:p>
          <a:p>
            <a:r>
              <a:rPr lang="es-PE" sz="2800" dirty="0" smtClean="0">
                <a:solidFill>
                  <a:srgbClr val="FF0000"/>
                </a:solidFill>
              </a:rPr>
              <a:t>A</a:t>
            </a:r>
            <a:r>
              <a:rPr lang="es-PE" sz="2000" dirty="0" smtClean="0">
                <a:solidFill>
                  <a:schemeClr val="accent1"/>
                </a:solidFill>
              </a:rPr>
              <a:t>lumno :</a:t>
            </a:r>
            <a:r>
              <a:rPr lang="es-PE" sz="2800" dirty="0" smtClean="0">
                <a:solidFill>
                  <a:srgbClr val="FF0000"/>
                </a:solidFill>
              </a:rPr>
              <a:t>F</a:t>
            </a:r>
            <a:r>
              <a:rPr lang="es-PE" sz="2000" dirty="0" smtClean="0">
                <a:solidFill>
                  <a:schemeClr val="accent1"/>
                </a:solidFill>
              </a:rPr>
              <a:t>abiano </a:t>
            </a:r>
            <a:r>
              <a:rPr lang="es-PE" sz="2800" dirty="0" smtClean="0">
                <a:solidFill>
                  <a:srgbClr val="FF0000"/>
                </a:solidFill>
              </a:rPr>
              <a:t>G</a:t>
            </a:r>
            <a:r>
              <a:rPr lang="es-PE" sz="2000" dirty="0" smtClean="0">
                <a:solidFill>
                  <a:schemeClr val="accent1"/>
                </a:solidFill>
              </a:rPr>
              <a:t>ael </a:t>
            </a:r>
            <a:r>
              <a:rPr lang="es-PE" sz="2800" dirty="0" err="1" smtClean="0">
                <a:solidFill>
                  <a:srgbClr val="FF0000"/>
                </a:solidFill>
              </a:rPr>
              <a:t>V</a:t>
            </a:r>
            <a:r>
              <a:rPr lang="es-PE" sz="2000" dirty="0" err="1" smtClean="0">
                <a:solidFill>
                  <a:schemeClr val="accent1"/>
                </a:solidFill>
              </a:rPr>
              <a:t>asquez</a:t>
            </a:r>
            <a:r>
              <a:rPr lang="es-PE" sz="2000" dirty="0" smtClean="0">
                <a:solidFill>
                  <a:schemeClr val="accent1"/>
                </a:solidFill>
              </a:rPr>
              <a:t> </a:t>
            </a:r>
            <a:r>
              <a:rPr lang="es-PE" sz="2800" dirty="0" err="1" smtClean="0">
                <a:solidFill>
                  <a:srgbClr val="FF0000"/>
                </a:solidFill>
              </a:rPr>
              <a:t>G</a:t>
            </a:r>
            <a:r>
              <a:rPr lang="es-PE" sz="2000" dirty="0" err="1" smtClean="0">
                <a:solidFill>
                  <a:schemeClr val="accent1"/>
                </a:solidFill>
              </a:rPr>
              <a:t>omez</a:t>
            </a:r>
            <a:endParaRPr lang="es-PE" sz="2000" dirty="0" smtClean="0">
              <a:solidFill>
                <a:schemeClr val="accent1"/>
              </a:solidFill>
            </a:endParaRPr>
          </a:p>
          <a:p>
            <a:r>
              <a:rPr lang="es-PE" sz="2800" dirty="0" smtClean="0">
                <a:solidFill>
                  <a:srgbClr val="FF0000"/>
                </a:solidFill>
              </a:rPr>
              <a:t>F</a:t>
            </a:r>
            <a:r>
              <a:rPr lang="es-PE" sz="2000" dirty="0" smtClean="0">
                <a:solidFill>
                  <a:schemeClr val="accent1"/>
                </a:solidFill>
              </a:rPr>
              <a:t>echa :06</a:t>
            </a:r>
            <a:r>
              <a:rPr lang="es-PE" sz="2000" dirty="0" smtClean="0">
                <a:solidFill>
                  <a:srgbClr val="FF0000"/>
                </a:solidFill>
              </a:rPr>
              <a:t>/</a:t>
            </a:r>
            <a:r>
              <a:rPr lang="es-PE" sz="2000" dirty="0" smtClean="0">
                <a:solidFill>
                  <a:schemeClr val="accent1"/>
                </a:solidFill>
              </a:rPr>
              <a:t>12</a:t>
            </a:r>
            <a:r>
              <a:rPr lang="es-PE" sz="2000" dirty="0" smtClean="0">
                <a:solidFill>
                  <a:srgbClr val="FF0000"/>
                </a:solidFill>
              </a:rPr>
              <a:t>/</a:t>
            </a:r>
            <a:r>
              <a:rPr lang="es-PE" sz="2000" dirty="0" smtClean="0">
                <a:solidFill>
                  <a:schemeClr val="accent1"/>
                </a:solidFill>
              </a:rPr>
              <a:t>2023</a:t>
            </a:r>
            <a:endParaRPr lang="es-PE" sz="2000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3103419"/>
            <a:ext cx="4973781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53028" y="2776553"/>
            <a:ext cx="3685935" cy="4084316"/>
          </a:xfrm>
        </p:spPr>
        <p:txBody>
          <a:bodyPr>
            <a:normAutofit fontScale="40000" lnSpcReduction="20000"/>
          </a:bodyPr>
          <a:lstStyle/>
          <a:p>
            <a:r>
              <a:rPr lang="es-PE" sz="7000" dirty="0">
                <a:solidFill>
                  <a:srgbClr val="FF0000"/>
                </a:solidFill>
              </a:rPr>
              <a:t>E</a:t>
            </a:r>
            <a:r>
              <a:rPr lang="es-PE" sz="4000" dirty="0">
                <a:solidFill>
                  <a:schemeClr val="accent1"/>
                </a:solidFill>
              </a:rPr>
              <a:t>s el animal más grande de la </a:t>
            </a:r>
            <a:r>
              <a:rPr lang="es-PE" sz="7000" dirty="0">
                <a:solidFill>
                  <a:srgbClr val="FF0000"/>
                </a:solidFill>
              </a:rPr>
              <a:t>T</a:t>
            </a:r>
            <a:r>
              <a:rPr lang="es-PE" sz="4000" dirty="0">
                <a:solidFill>
                  <a:schemeClr val="accent1"/>
                </a:solidFill>
              </a:rPr>
              <a:t>ierra</a:t>
            </a:r>
            <a:r>
              <a:rPr lang="es-PE" dirty="0">
                <a:solidFill>
                  <a:srgbClr val="FF0000"/>
                </a:solidFill>
              </a:rPr>
              <a:t>,</a:t>
            </a:r>
            <a:r>
              <a:rPr lang="es-PE" dirty="0"/>
              <a:t> </a:t>
            </a:r>
            <a:r>
              <a:rPr lang="es-PE" sz="4000" dirty="0">
                <a:solidFill>
                  <a:schemeClr val="accent1"/>
                </a:solidFill>
              </a:rPr>
              <a:t>puede medir hasta </a:t>
            </a:r>
            <a:r>
              <a:rPr lang="es-PE" sz="5900" dirty="0">
                <a:solidFill>
                  <a:srgbClr val="FF0000"/>
                </a:solidFill>
              </a:rPr>
              <a:t>30</a:t>
            </a:r>
            <a:r>
              <a:rPr lang="es-PE" sz="3600" dirty="0"/>
              <a:t> </a:t>
            </a:r>
            <a:r>
              <a:rPr lang="es-PE" sz="4000" dirty="0">
                <a:solidFill>
                  <a:schemeClr val="accent1"/>
                </a:solidFill>
              </a:rPr>
              <a:t>metros de largo y pesar hasta </a:t>
            </a:r>
            <a:r>
              <a:rPr lang="es-PE" sz="5900" dirty="0">
                <a:solidFill>
                  <a:srgbClr val="FF0000"/>
                </a:solidFill>
              </a:rPr>
              <a:t>180</a:t>
            </a:r>
            <a:r>
              <a:rPr lang="es-PE" sz="5900" dirty="0"/>
              <a:t> </a:t>
            </a:r>
            <a:r>
              <a:rPr lang="es-PE" sz="4000" dirty="0" err="1" smtClean="0">
                <a:solidFill>
                  <a:schemeClr val="accent1"/>
                </a:solidFill>
              </a:rPr>
              <a:t>toneladas</a:t>
            </a:r>
            <a:r>
              <a:rPr lang="es-PE" sz="4000" dirty="0" err="1" smtClean="0">
                <a:solidFill>
                  <a:srgbClr val="FF0000"/>
                </a:solidFill>
              </a:rPr>
              <a:t>.</a:t>
            </a:r>
            <a:r>
              <a:rPr lang="es-PE" sz="7000" dirty="0" err="1" smtClean="0">
                <a:solidFill>
                  <a:srgbClr val="FF0000"/>
                </a:solidFill>
              </a:rPr>
              <a:t>T</a:t>
            </a:r>
            <a:r>
              <a:rPr lang="es-PE" dirty="0" err="1" smtClean="0">
                <a:solidFill>
                  <a:schemeClr val="accent1"/>
                </a:solidFill>
              </a:rPr>
              <a:t>i</a:t>
            </a:r>
            <a:r>
              <a:rPr lang="es-PE" sz="3500" dirty="0" err="1" smtClean="0">
                <a:solidFill>
                  <a:schemeClr val="accent1"/>
                </a:solidFill>
              </a:rPr>
              <a:t>ene</a:t>
            </a:r>
            <a:r>
              <a:rPr lang="es-PE" sz="3500" dirty="0" smtClean="0">
                <a:solidFill>
                  <a:schemeClr val="accent1"/>
                </a:solidFill>
              </a:rPr>
              <a:t> un cuerpo </a:t>
            </a:r>
            <a:r>
              <a:rPr lang="es-PE" sz="4000" dirty="0" smtClean="0">
                <a:solidFill>
                  <a:schemeClr val="accent1"/>
                </a:solidFill>
              </a:rPr>
              <a:t>alargado y de color gris azulado</a:t>
            </a:r>
            <a:r>
              <a:rPr lang="es-PE" sz="4000" dirty="0" smtClean="0">
                <a:solidFill>
                  <a:srgbClr val="FF0000"/>
                </a:solidFill>
              </a:rPr>
              <a:t>,</a:t>
            </a:r>
            <a:r>
              <a:rPr lang="es-PE" sz="4000" dirty="0" smtClean="0"/>
              <a:t> </a:t>
            </a:r>
            <a:r>
              <a:rPr lang="es-PE" sz="4000" dirty="0" smtClean="0">
                <a:solidFill>
                  <a:schemeClr val="accent1"/>
                </a:solidFill>
              </a:rPr>
              <a:t>con una cabeza aplanada en forma de </a:t>
            </a:r>
            <a:r>
              <a:rPr lang="es-PE" sz="7000" dirty="0" err="1" smtClean="0">
                <a:solidFill>
                  <a:srgbClr val="FF0000"/>
                </a:solidFill>
              </a:rPr>
              <a:t>U</a:t>
            </a:r>
            <a:r>
              <a:rPr lang="es-PE" dirty="0" err="1" smtClean="0">
                <a:solidFill>
                  <a:srgbClr val="FF0000"/>
                </a:solidFill>
              </a:rPr>
              <a:t>.</a:t>
            </a:r>
            <a:r>
              <a:rPr lang="es-PE" sz="7000" dirty="0" err="1" smtClean="0">
                <a:solidFill>
                  <a:srgbClr val="FF0000"/>
                </a:solidFill>
              </a:rPr>
              <a:t>S</a:t>
            </a:r>
            <a:r>
              <a:rPr lang="es-PE" sz="4500" dirty="0" err="1" smtClean="0">
                <a:solidFill>
                  <a:schemeClr val="accent1"/>
                </a:solidFill>
              </a:rPr>
              <a:t>u</a:t>
            </a:r>
            <a:r>
              <a:rPr lang="es-PE" sz="4500" dirty="0" smtClean="0"/>
              <a:t> </a:t>
            </a:r>
            <a:r>
              <a:rPr lang="es-PE" sz="4500" dirty="0" smtClean="0">
                <a:solidFill>
                  <a:schemeClr val="accent1"/>
                </a:solidFill>
              </a:rPr>
              <a:t>lengua </a:t>
            </a:r>
            <a:r>
              <a:rPr lang="es-PE" sz="4500" dirty="0">
                <a:solidFill>
                  <a:schemeClr val="accent1"/>
                </a:solidFill>
              </a:rPr>
              <a:t>puede pesar </a:t>
            </a:r>
            <a:r>
              <a:rPr lang="es-PE" sz="7000" dirty="0">
                <a:solidFill>
                  <a:srgbClr val="FF0000"/>
                </a:solidFill>
              </a:rPr>
              <a:t>2,7</a:t>
            </a:r>
            <a:r>
              <a:rPr lang="es-PE" sz="4000" dirty="0">
                <a:solidFill>
                  <a:srgbClr val="FF0000"/>
                </a:solidFill>
              </a:rPr>
              <a:t> </a:t>
            </a:r>
            <a:r>
              <a:rPr lang="es-PE" sz="4500" dirty="0">
                <a:solidFill>
                  <a:schemeClr val="accent1"/>
                </a:solidFill>
              </a:rPr>
              <a:t>toneladas </a:t>
            </a:r>
            <a:r>
              <a:rPr lang="es-PE" sz="4500" dirty="0" smtClean="0">
                <a:solidFill>
                  <a:schemeClr val="accent1"/>
                </a:solidFill>
              </a:rPr>
              <a:t>y su mandíbula puede albergar </a:t>
            </a:r>
            <a:r>
              <a:rPr lang="es-PE" sz="7000" dirty="0" smtClean="0">
                <a:solidFill>
                  <a:srgbClr val="FF0000"/>
                </a:solidFill>
              </a:rPr>
              <a:t>90</a:t>
            </a:r>
            <a:r>
              <a:rPr lang="es-PE" sz="3600" dirty="0" smtClean="0">
                <a:solidFill>
                  <a:srgbClr val="FF0000"/>
                </a:solidFill>
              </a:rPr>
              <a:t> </a:t>
            </a:r>
            <a:r>
              <a:rPr lang="es-PE" sz="4500" dirty="0">
                <a:solidFill>
                  <a:schemeClr val="accent1"/>
                </a:solidFill>
              </a:rPr>
              <a:t>toneladas de comida y agua</a:t>
            </a:r>
            <a:r>
              <a:rPr lang="es-PE" sz="55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92781" y="2856906"/>
            <a:ext cx="34649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</a:rPr>
              <a:t>L</a:t>
            </a:r>
            <a:r>
              <a:rPr lang="es-PE" sz="2200" dirty="0">
                <a:solidFill>
                  <a:schemeClr val="accent1"/>
                </a:solidFill>
              </a:rPr>
              <a:t>as diferentes especies de ballenas se alimentan principalmente de crustáceos planctónicos o </a:t>
            </a:r>
            <a:r>
              <a:rPr lang="es-PE" sz="2200" dirty="0" err="1">
                <a:solidFill>
                  <a:schemeClr val="accent1"/>
                </a:solidFill>
              </a:rPr>
              <a:t>micronectónicos</a:t>
            </a:r>
            <a:r>
              <a:rPr lang="es-PE" sz="2200" dirty="0">
                <a:solidFill>
                  <a:schemeClr val="accent1"/>
                </a:solidFill>
              </a:rPr>
              <a:t> y cardúmenes de pequeños peces</a:t>
            </a:r>
            <a:r>
              <a:rPr lang="es-PE" dirty="0">
                <a:solidFill>
                  <a:srgbClr val="FF0000"/>
                </a:solidFill>
              </a:rPr>
              <a:t>. </a:t>
            </a:r>
            <a:r>
              <a:rPr lang="es-PE" sz="2200" dirty="0">
                <a:solidFill>
                  <a:srgbClr val="FF0000"/>
                </a:solidFill>
              </a:rPr>
              <a:t>S</a:t>
            </a:r>
            <a:r>
              <a:rPr lang="es-PE" sz="2200" dirty="0">
                <a:solidFill>
                  <a:schemeClr val="accent1"/>
                </a:solidFill>
              </a:rPr>
              <a:t>in embargo</a:t>
            </a:r>
            <a:r>
              <a:rPr lang="es-PE" sz="2200" dirty="0">
                <a:solidFill>
                  <a:srgbClr val="FF0000"/>
                </a:solidFill>
              </a:rPr>
              <a:t>,</a:t>
            </a:r>
            <a:r>
              <a:rPr lang="es-PE" sz="2200" dirty="0"/>
              <a:t> </a:t>
            </a:r>
            <a:r>
              <a:rPr lang="es-PE" sz="2200" dirty="0">
                <a:solidFill>
                  <a:schemeClr val="accent1"/>
                </a:solidFill>
              </a:rPr>
              <a:t>no todas las especies de ballenas utilizan el mismo modo de capturar estos crustáceos o peces</a:t>
            </a:r>
            <a:r>
              <a:rPr lang="es-PE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781" y="883911"/>
            <a:ext cx="3464996" cy="20920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55449" y="360692"/>
            <a:ext cx="3978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 smtClean="0">
                <a:solidFill>
                  <a:srgbClr val="FF0000"/>
                </a:solidFill>
              </a:rPr>
              <a:t>“L</a:t>
            </a:r>
            <a:r>
              <a:rPr lang="es-PE" sz="2000" dirty="0" smtClean="0">
                <a:solidFill>
                  <a:schemeClr val="accent1"/>
                </a:solidFill>
              </a:rPr>
              <a:t>a </a:t>
            </a:r>
            <a:r>
              <a:rPr lang="es-PE" sz="2000" dirty="0">
                <a:solidFill>
                  <a:schemeClr val="accent1"/>
                </a:solidFill>
              </a:rPr>
              <a:t>alimentación de la ballena </a:t>
            </a:r>
            <a:r>
              <a:rPr lang="es-PE" sz="2000" dirty="0" smtClean="0">
                <a:solidFill>
                  <a:schemeClr val="accent1"/>
                </a:solidFill>
              </a:rPr>
              <a:t>azul</a:t>
            </a:r>
            <a:r>
              <a:rPr lang="es-PE" sz="2000" dirty="0" smtClean="0">
                <a:solidFill>
                  <a:srgbClr val="FF0000"/>
                </a:solidFill>
              </a:rPr>
              <a:t>”</a:t>
            </a:r>
            <a:endParaRPr lang="es-PE" sz="2000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360692"/>
            <a:ext cx="4277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 smtClean="0">
                <a:solidFill>
                  <a:srgbClr val="FF0000"/>
                </a:solidFill>
              </a:rPr>
              <a:t>“L</a:t>
            </a:r>
            <a:r>
              <a:rPr lang="es-PE" sz="2000" dirty="0" smtClean="0">
                <a:solidFill>
                  <a:schemeClr val="accent1"/>
                </a:solidFill>
              </a:rPr>
              <a:t>as características </a:t>
            </a:r>
            <a:r>
              <a:rPr lang="es-PE" sz="2000" dirty="0">
                <a:solidFill>
                  <a:schemeClr val="accent1"/>
                </a:solidFill>
              </a:rPr>
              <a:t>de la ballena </a:t>
            </a:r>
            <a:r>
              <a:rPr lang="es-PE" sz="2000" dirty="0" smtClean="0">
                <a:solidFill>
                  <a:schemeClr val="accent1"/>
                </a:solidFill>
              </a:rPr>
              <a:t>azul</a:t>
            </a:r>
            <a:r>
              <a:rPr lang="es-PE" sz="2800" dirty="0" smtClean="0">
                <a:solidFill>
                  <a:srgbClr val="FF0000"/>
                </a:solidFill>
              </a:rPr>
              <a:t>”</a:t>
            </a:r>
            <a:endParaRPr lang="es-PE" sz="28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64" y="883912"/>
            <a:ext cx="3594265" cy="197299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917732" y="3110551"/>
            <a:ext cx="2867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dirty="0">
                <a:solidFill>
                  <a:srgbClr val="FF0000"/>
                </a:solidFill>
              </a:rPr>
              <a:t>D</a:t>
            </a:r>
            <a:r>
              <a:rPr lang="es-PE" sz="2200" dirty="0">
                <a:solidFill>
                  <a:schemeClr val="accent1"/>
                </a:solidFill>
              </a:rPr>
              <a:t>urante esta inmersión</a:t>
            </a:r>
            <a:r>
              <a:rPr lang="es-PE" sz="2200" dirty="0">
                <a:solidFill>
                  <a:srgbClr val="FF0000"/>
                </a:solidFill>
              </a:rPr>
              <a:t>,</a:t>
            </a:r>
            <a:r>
              <a:rPr lang="es-PE" sz="2200" dirty="0">
                <a:solidFill>
                  <a:schemeClr val="accent1"/>
                </a:solidFill>
              </a:rPr>
              <a:t> la ballena azul pudiera girar su cuerpo </a:t>
            </a:r>
            <a:r>
              <a:rPr lang="es-PE" sz="2800" dirty="0">
                <a:solidFill>
                  <a:srgbClr val="FF0000"/>
                </a:solidFill>
              </a:rPr>
              <a:t>360° </a:t>
            </a:r>
            <a:r>
              <a:rPr lang="es-PE" sz="2200" dirty="0">
                <a:solidFill>
                  <a:schemeClr val="accent1"/>
                </a:solidFill>
              </a:rPr>
              <a:t>con la intención de ubicar a su presa</a:t>
            </a:r>
            <a:r>
              <a:rPr lang="es-PE" sz="2000" dirty="0">
                <a:solidFill>
                  <a:srgbClr val="FF0000"/>
                </a:solidFill>
              </a:rPr>
              <a:t>. </a:t>
            </a:r>
            <a:r>
              <a:rPr lang="es-PE" sz="2800" dirty="0">
                <a:solidFill>
                  <a:srgbClr val="FF0000"/>
                </a:solidFill>
              </a:rPr>
              <a:t>L</a:t>
            </a:r>
            <a:r>
              <a:rPr lang="es-PE" sz="2200" dirty="0">
                <a:solidFill>
                  <a:schemeClr val="accent1"/>
                </a:solidFill>
              </a:rPr>
              <a:t>uego se reorienta rápidamente y barre de una estocada los bancos de krill</a:t>
            </a:r>
            <a:r>
              <a:rPr lang="es-PE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783781" y="360692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"</a:t>
            </a:r>
            <a:r>
              <a:rPr lang="es-PE" sz="2800" dirty="0">
                <a:solidFill>
                  <a:srgbClr val="FF0000"/>
                </a:solidFill>
              </a:rPr>
              <a:t>C</a:t>
            </a:r>
            <a:r>
              <a:rPr lang="es-PE" sz="2000" dirty="0">
                <a:solidFill>
                  <a:schemeClr val="accent1"/>
                </a:solidFill>
              </a:rPr>
              <a:t>omo casa la </a:t>
            </a:r>
            <a:r>
              <a:rPr lang="es-PE" sz="2000" dirty="0" err="1">
                <a:solidFill>
                  <a:schemeClr val="accent1"/>
                </a:solidFill>
              </a:rPr>
              <a:t>balleña</a:t>
            </a:r>
            <a:r>
              <a:rPr lang="es-PE" sz="2000" dirty="0">
                <a:solidFill>
                  <a:schemeClr val="accent1"/>
                </a:solidFill>
              </a:rPr>
              <a:t> azul</a:t>
            </a:r>
            <a:r>
              <a:rPr lang="es-PE" dirty="0">
                <a:solidFill>
                  <a:srgbClr val="FF0000"/>
                </a:solidFill>
              </a:rPr>
              <a:t>"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782" y="895350"/>
            <a:ext cx="3135794" cy="20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5890154" cy="2181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54" y="4354287"/>
            <a:ext cx="6301846" cy="25037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154" y="2286000"/>
            <a:ext cx="6301846" cy="21810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890154" cy="228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154" y="0"/>
            <a:ext cx="6301846" cy="228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320" y="2522055"/>
            <a:ext cx="10364451" cy="1596177"/>
          </a:xfrm>
        </p:spPr>
        <p:txBody>
          <a:bodyPr>
            <a:normAutofit/>
          </a:bodyPr>
          <a:lstStyle/>
          <a:p>
            <a:r>
              <a:rPr lang="es-PE" sz="4800" dirty="0" smtClean="0">
                <a:solidFill>
                  <a:srgbClr val="FF3300"/>
                </a:solidFill>
              </a:rPr>
              <a:t>Gracias POR SU ATENCIÓN</a:t>
            </a:r>
            <a:endParaRPr lang="es-PE" sz="4800" dirty="0">
              <a:solidFill>
                <a:srgbClr val="FF33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67073"/>
            <a:ext cx="5929745" cy="23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94</TotalTime>
  <Words>179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Tw Cen MT</vt:lpstr>
      <vt:lpstr>Gota</vt:lpstr>
      <vt:lpstr>La Ballena Azul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Ballena Azul</dc:title>
  <dc:creator>Advance</dc:creator>
  <cp:lastModifiedBy>Advance</cp:lastModifiedBy>
  <cp:revision>9</cp:revision>
  <dcterms:created xsi:type="dcterms:W3CDTF">2023-12-06T01:10:37Z</dcterms:created>
  <dcterms:modified xsi:type="dcterms:W3CDTF">2023-12-06T02:45:25Z</dcterms:modified>
</cp:coreProperties>
</file>