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2" r:id="rId6"/>
    <p:sldId id="266" r:id="rId7"/>
    <p:sldId id="267" r:id="rId8"/>
    <p:sldId id="260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F91"/>
    <a:srgbClr val="5D8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4010" y="5582920"/>
            <a:ext cx="674370" cy="99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3695" y="1775460"/>
            <a:ext cx="6546215" cy="1014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6000" i="1" dirty="0"/>
              <a:t>LOPE DE VEGA</a:t>
            </a:r>
            <a:endParaRPr lang="en-US" sz="6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31563" y="2906048"/>
            <a:ext cx="295154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4400" b="1" dirty="0">
                <a:latin typeface="Calibri Light" panose="020F0302020204030204"/>
                <a:cs typeface="Calibri Light" panose="020F0302020204030204"/>
              </a:rPr>
              <a:t> BIOGRAFIA</a:t>
            </a:r>
            <a:endParaRPr lang="en-US" sz="4400" b="1" dirty="0">
              <a:latin typeface="Calibri Light" panose="020F0302020204030204"/>
              <a:cs typeface="Calibri Light" panose="020F0302020204030204"/>
            </a:endParaRPr>
          </a:p>
          <a:p>
            <a:pPr algn="l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7469" y="5583225"/>
            <a:ext cx="34145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3200" b="1" err="1">
                <a:latin typeface="Browallia New"/>
                <a:cs typeface="Calibri" panose="020F0502020204030204"/>
              </a:rPr>
              <a:t>Alumno</a:t>
            </a:r>
            <a:r>
              <a:rPr lang="en-US" sz="3200" b="1" dirty="0">
                <a:latin typeface="Browallia New"/>
                <a:cs typeface="Calibri" panose="020F0502020204030204"/>
              </a:rPr>
              <a:t>: Mariano Alayza</a:t>
            </a:r>
            <a:endParaRPr lang="en-US" sz="3200" b="1" dirty="0">
              <a:latin typeface="Browallia New"/>
              <a:cs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633240" y="5276125"/>
            <a:ext cx="2334227" cy="7812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37" y="5083217"/>
            <a:ext cx="42633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en-US" sz="2800" i="1" dirty="0">
              <a:solidFill>
                <a:srgbClr val="413F91"/>
              </a:solidFill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" y="269875"/>
            <a:ext cx="4631690" cy="631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81280" y="0"/>
            <a:ext cx="6808470" cy="1607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</a:t>
            </a:r>
            <a:r>
              <a:rPr lang="en-US" sz="4400" spc="-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</a:t>
            </a:r>
            <a:r>
              <a:rPr lang="es-MX" altLang="en-US" sz="4400" spc="-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é</a:t>
            </a:r>
            <a:r>
              <a:rPr lang="en-US" sz="4400" spc="-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en-US" sz="4400" spc="-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spc="-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fue</a:t>
            </a:r>
            <a:r>
              <a:rPr lang="en-US" sz="4400" spc="-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Lope de Vega?</a:t>
            </a:r>
            <a:endParaRPr lang="en-US" sz="4400" spc="-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470535" y="3929380"/>
            <a:ext cx="6419215" cy="23704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noAutofit/>
          </a:bodyPr>
          <a:lstStyle/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 sz="2800" i="1" dirty="0"/>
          </a:p>
          <a:p>
            <a:pPr indent="-182880">
              <a:spcAft>
                <a:spcPts val="600"/>
              </a:spcAft>
            </a:pPr>
            <a:r>
              <a:rPr lang="es-MX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Nació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25 de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de 1562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Madrid, España y 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murió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misma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ciudad </a:t>
            </a:r>
            <a:r>
              <a:rPr lang="es-MX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el 27 de agosto de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1635. </a:t>
            </a:r>
            <a:r>
              <a:rPr lang="es-MX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spcAft>
                <a:spcPts val="600"/>
              </a:spcAft>
            </a:pPr>
            <a:endParaRPr lang="en-US" sz="2800" i="1" dirty="0"/>
          </a:p>
          <a:p>
            <a:pPr indent="-182880">
              <a:spcAft>
                <a:spcPts val="600"/>
              </a:spcAft>
            </a:pPr>
            <a:endParaRPr lang="en-US" sz="2400" i="1" dirty="0"/>
          </a:p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 i="1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t="8387" r="1" b="40013"/>
          <a:stretch>
            <a:fillRect/>
          </a:stretch>
        </p:blipFill>
        <p:spPr>
          <a:xfrm>
            <a:off x="7318978" y="3671024"/>
            <a:ext cx="3973908" cy="2628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t="18539" r="-4" b="28535"/>
          <a:stretch>
            <a:fillRect/>
          </a:stretch>
        </p:blipFill>
        <p:spPr>
          <a:xfrm>
            <a:off x="7318978" y="527287"/>
            <a:ext cx="3973908" cy="2628899"/>
          </a:xfrm>
          <a:prstGeom prst="rect">
            <a:avLst/>
          </a:prstGeom>
        </p:spPr>
      </p:pic>
      <p:sp>
        <p:nvSpPr>
          <p:cNvPr id="6" name="Cuadro de texto 5"/>
          <p:cNvSpPr txBox="1"/>
          <p:nvPr/>
        </p:nvSpPr>
        <p:spPr>
          <a:xfrm>
            <a:off x="470535" y="2287270"/>
            <a:ext cx="62865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Félix Lope de Vega y Carpio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fue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uno de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 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poetas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dramaturgos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más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importantes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del Siglo de Oro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español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s-MX" altLang="en-US" sz="2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23" dur="3000" fill="hold"/>
                                              <p:tgtEl>
                                                <p:spTgt spid="3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477080" y="183569"/>
            <a:ext cx="2090750" cy="13464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spc="-5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120" y="2182674"/>
            <a:ext cx="6649850" cy="35179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indent="-182880">
              <a:spcAft>
                <a:spcPts val="600"/>
              </a:spcAft>
            </a:pPr>
            <a:endParaRPr lang="en-US" sz="1200" dirty="0">
              <a:solidFill>
                <a:srgbClr val="D1D5DB"/>
              </a:solidFill>
            </a:endParaRPr>
          </a:p>
          <a:p>
            <a:endParaRPr lang="en-US" sz="2400" dirty="0">
              <a:solidFill>
                <a:srgbClr val="D1D5DB"/>
              </a:solidFill>
              <a:ea typeface="+mn-lt"/>
              <a:cs typeface="+mn-lt"/>
            </a:endParaRPr>
          </a:p>
          <a:p>
            <a:endParaRPr lang="en-US" sz="2800" dirty="0">
              <a:solidFill>
                <a:srgbClr val="D1D5DB"/>
              </a:solidFill>
            </a:endParaRPr>
          </a:p>
          <a:p>
            <a:endParaRPr lang="en-US" sz="2800" dirty="0">
              <a:solidFill>
                <a:srgbClr val="D1D5DB"/>
              </a:solidFill>
              <a:ea typeface="+mn-lt"/>
              <a:cs typeface="+mn-lt"/>
            </a:endParaRPr>
          </a:p>
          <a:p>
            <a:endParaRPr lang="en-US" sz="2800" dirty="0">
              <a:solidFill>
                <a:srgbClr val="D1D5DB"/>
              </a:solidFill>
              <a:ea typeface="+mn-lt"/>
              <a:cs typeface="+mn-lt"/>
            </a:endParaRPr>
          </a:p>
          <a:p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unió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al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ejército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durante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juventud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y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participó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varias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campañas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militares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lo que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influyó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escritura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y le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proporcionó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una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visión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la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realidad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la 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época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spcAft>
                <a:spcPts val="600"/>
              </a:spcAft>
            </a:pPr>
            <a:endParaRPr lang="en-US" dirty="0"/>
          </a:p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/>
          </a:p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/>
          </a:p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/>
          </a:p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/>
          </a:p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/>
          </a:p>
          <a:p>
            <a:pPr indent="-182880">
              <a:spcAft>
                <a:spcPts val="600"/>
              </a:spcAft>
              <a:buClr>
                <a:schemeClr val="accent1"/>
              </a:buClr>
            </a:pP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083" y="408296"/>
            <a:ext cx="2413940" cy="31504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372" y="4045462"/>
            <a:ext cx="3725645" cy="2487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2684" y="2112379"/>
            <a:ext cx="592237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en-US" sz="1200" dirty="0">
              <a:solidFill>
                <a:srgbClr val="D1D5D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690" y="860425"/>
            <a:ext cx="5710555" cy="2245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Contrajo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matrimonio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con Isabel de Urbina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1588</a:t>
            </a:r>
            <a:r>
              <a:rPr lang="es-MX" alt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s-MX" altLang="en-US" sz="2800" dirty="0">
              <a:solidFill>
                <a:srgbClr val="D1D5DB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s-MX" alt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relación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fue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problemática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y </a:t>
            </a:r>
            <a:r>
              <a:rPr lang="es-MX" alt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 separaron</a:t>
            </a:r>
            <a:r>
              <a:rPr lang="es-MX" alt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s-MX" altLang="en-US" sz="2800" dirty="0" err="1">
              <a:solidFill>
                <a:srgbClr val="D1D5DB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s-MX" alt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uvieron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al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menos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3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hijos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juntos</a:t>
            </a:r>
            <a:r>
              <a:rPr lang="en-US" sz="2800" dirty="0">
                <a:solidFill>
                  <a:srgbClr val="D1D5DB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611" y="682856"/>
            <a:ext cx="2395871" cy="3540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940" y="1242060"/>
            <a:ext cx="4754880" cy="181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Fue uno de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dramaturgos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más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prolíficos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de la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historia,con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más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de 1.500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obras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escritas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010" y="4798695"/>
            <a:ext cx="5154930" cy="1383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convirtió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representado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y popular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14" y="2572083"/>
            <a:ext cx="2466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820" y="889030"/>
            <a:ext cx="3602665" cy="2404729"/>
          </a:xfrm>
          <a:prstGeom prst="rect">
            <a:avLst/>
          </a:prstGeom>
        </p:spPr>
      </p:pic>
      <p:sp>
        <p:nvSpPr>
          <p:cNvPr id="3" name="TextBox 20"/>
          <p:cNvSpPr txBox="1"/>
          <p:nvPr/>
        </p:nvSpPr>
        <p:spPr>
          <a:xfrm>
            <a:off x="4500245" y="1614805"/>
            <a:ext cx="7066915" cy="953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Revolucion</a:t>
            </a:r>
            <a:r>
              <a:rPr lang="es-MX" alt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ó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teatro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español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del Siglo de Oro con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estilo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innovador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y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dinámico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977265" y="4045585"/>
            <a:ext cx="67678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Establec</a:t>
            </a:r>
            <a:r>
              <a:rPr lang="es-MX" alt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ió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el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modelo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del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teatro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nacional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,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elevando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la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comedia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y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el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drama</a:t>
            </a:r>
            <a:r>
              <a:rPr lang="es-MX" alt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 a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nuevas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 </a:t>
            </a:r>
            <a:r>
              <a:rPr lang="en-US" sz="2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alturas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+mn-ea"/>
              </a:rPr>
              <a:t>.</a:t>
            </a:r>
            <a:endParaRPr lang="es-MX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Imagen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7745095" y="3865245"/>
            <a:ext cx="3891280" cy="2119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uadro de texto 1"/>
          <p:cNvSpPr txBox="1"/>
          <p:nvPr/>
        </p:nvSpPr>
        <p:spPr>
          <a:xfrm>
            <a:off x="3175000" y="3796030"/>
            <a:ext cx="46164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Contribu</a:t>
            </a:r>
            <a:r>
              <a:rPr lang="es-MX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</a:t>
            </a:r>
            <a:r>
              <a:rPr lang="es-MX" alt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nivel mundial 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consolidación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español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lengua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literaria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s-MX" altLang="en-US" sz="3600"/>
          </a:p>
        </p:txBody>
      </p:sp>
      <p:pic>
        <p:nvPicPr>
          <p:cNvPr id="100" name="Imagen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41605" y="2649855"/>
            <a:ext cx="2392045" cy="3729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Imagen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555105" y="661670"/>
            <a:ext cx="2108835" cy="286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Imagen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2987675" y="144145"/>
            <a:ext cx="2451735" cy="3214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Imagen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9222105" y="0"/>
            <a:ext cx="2969895" cy="4354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0" y="4171315"/>
            <a:ext cx="3143250" cy="211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n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-34290"/>
            <a:ext cx="12192635" cy="6926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87713184109_1_1"/>
</p:tagLst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WPS Presentation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Wingdings 2</vt:lpstr>
      <vt:lpstr>Wingdings</vt:lpstr>
      <vt:lpstr>Calibri Light</vt:lpstr>
      <vt:lpstr>Browallia New</vt:lpstr>
      <vt:lpstr>Segoe Print</vt:lpstr>
      <vt:lpstr>Calibri</vt:lpstr>
      <vt:lpstr>Century Schoolbook</vt:lpstr>
      <vt:lpstr>Microsoft YaHei</vt:lpstr>
      <vt:lpstr>Arial Unicode MS</vt:lpstr>
      <vt:lpstr>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Lalo</cp:lastModifiedBy>
  <cp:revision>686</cp:revision>
  <dcterms:created xsi:type="dcterms:W3CDTF">2023-06-24T19:37:00Z</dcterms:created>
  <dcterms:modified xsi:type="dcterms:W3CDTF">2023-06-25T18:18:50Z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3AE967A21E644BE0897444901CE06D37</vt:lpwstr>
  </property>
  <property fmtid="{D5CDD505-2E9C-101B-9397-08002B2CF9AE}" pid="3" name="KSOProductBuildVer">
    <vt:lpwstr>2058-11.2.0.11219</vt:lpwstr>
  </property>
</Properties>
</file>