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E71"/>
    <a:srgbClr val="BAB02E"/>
    <a:srgbClr val="E2C762"/>
    <a:srgbClr val="80C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B01B7-3A14-6B4D-AE9F-16FB4DC22A4D}" v="166" dt="2023-07-19T00:30:56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F4277-0315-7940-9F27-9E203F3AD4B7}" type="datetimeFigureOut">
              <a:rPr lang="es-PE" smtClean="0"/>
              <a:t>18/07/23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060E-FC53-9B45-BD80-A328D9BDE8B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70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6060E-FC53-9B45-BD80-A328D9BDE8B9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4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BD2D0-69ED-5B3C-866F-E75C8B22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A48277-1151-A619-834E-A3F60C89D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FAE7C-CCF9-4235-BBF8-ECDED691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CBBE0-D04E-ABED-7F0E-6348369F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66F8C1-451E-FD90-885A-21499A07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689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9867E-E1E2-C058-2817-703B12A2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379826-05DE-EF9B-C87E-4C16AA2FA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75F9F-AB52-C0B9-94B1-DE6259C1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97B5A-9086-19E9-08E2-5286AAC1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13D7E-BF01-2AE5-65C3-C4E8F1DB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652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14B9F5-998F-61AC-FD2C-3E18643CC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33F060-C73C-4047-E7E9-1A99CD62F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0F522-F6C2-B5B5-3C00-10867561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AEC4C-1A74-1086-EB05-19F26263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F464C-6520-CC2B-F5C8-955974EF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66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E6DF3-041D-7353-C975-9AE3E07A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912CED-6450-2414-9A5C-B04E41D0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909C72-0246-2466-E5A2-D000C5C7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E99670-DE9D-F51C-4748-6D01B4AB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706C3-6206-9E67-3118-E76BF4CB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417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1BBE2-85D6-94E8-2787-4432042E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9B4895-CCC9-1C8B-AEED-89442F26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BBF48-1A1A-674F-4AE1-4D6553F9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7A41DA-E3A3-4465-F608-78D9103A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58B5E9-00D8-9923-FB6F-75115C8D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98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C0909-C953-EEF8-0AFD-23345D59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D55D6-5FF7-4C08-7C23-87ACD6F42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B21605-B9C2-3F4E-0170-5C4E9E355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513767-3CFB-DB9C-A991-877E77D3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F43A01-47C8-2A84-0265-24B15063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D3B647-FCEF-B9A2-1774-870C7170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773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2A3AE-F727-6E97-26FB-D73C3CF8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98A5-D4FD-4B6A-B691-A9D21D61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FA5E7-0C8E-23B5-F769-5A0D5DF7E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733149-9153-31BB-540B-901A95362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D32FA5-064E-AE10-0873-EC6CD07D7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EE0DFA-786A-C2B2-C35C-D51E4384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BF5E2B-63B9-6BB7-A288-CD21D8C2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A3038F-E6DA-7635-41D1-58869B3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15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46FC5-E4FF-5892-E6AB-6707FE09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FE5CC1-46F3-AD0C-A4D2-FEFD4568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131D8-0AB7-C787-06E1-7361084E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84FB5-CBC2-D3BC-1750-0A9629BD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76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228E30-F326-9FED-9ECC-DEEB270D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E9638-2970-F498-F279-551DAEA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6B0B37-8506-13B4-FC13-E4D64496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296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4BFD1-CA78-1142-C00D-41F00F52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AC823-F9EC-4AF7-0CCE-83078F375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3CD27E-3B8C-8340-CB7D-581200FD2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C7B951-BB08-E6BF-86F8-F66DE6FB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28C875-69AE-B846-83DA-4C9FA213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2A3F93-CF27-74E0-A3E3-312514CD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7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00303-B46F-1564-C2F7-E185050E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D833F4-76F4-3E9D-A3B7-4CDB9A631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69706D-F379-322A-1C1C-E965D3F48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22F774-F4BF-1849-0095-816BDD9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1281F7-FBEC-01A5-D258-B579F74F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32F27D-A8FF-4847-252E-D561C93B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38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D5CE0B-58D0-D9D8-97D2-DF9DD09D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A7F2C4-3FDC-CF3F-D311-565AE963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8BFE2-15AB-72D9-6BED-DDA4E59C0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1CFC-F2B8-674D-AEF0-5BE8596666B6}" type="datetimeFigureOut">
              <a:rPr lang="es-PE" smtClean="0"/>
              <a:t>17/07/23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24651-2668-CF0E-DD17-F0CBF2B79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888DC-B30C-50F1-166C-AE536828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B13A-395D-BE40-8F56-5B4DCC7904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157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idades.com/tacto/" TargetMode="External"/><Relationship Id="rId2" Type="http://schemas.openxmlformats.org/officeDocument/2006/relationships/hyperlink" Target="https://concepto.de/sentido-del-tac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iciones.uautonoma.cl/index.php/UA/catalog/download/77/147/213-1?inlin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34DAC-572C-3730-C8A5-D4FF3CB76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997" y="56408"/>
            <a:ext cx="9144000" cy="787400"/>
          </a:xfrm>
        </p:spPr>
        <p:txBody>
          <a:bodyPr>
            <a:normAutofit/>
          </a:bodyPr>
          <a:lstStyle/>
          <a:p>
            <a:r>
              <a:rPr lang="es-PE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El Sentido del Tacto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45B2DC-37AD-702C-9913-DCB41540E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7" y="1500106"/>
            <a:ext cx="7548747" cy="1928894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Nombre                           : Ignacio Jesús Castañeda Velarde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Curso                              : Ciencia y Tecnología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Grado y Sección             : 2</a:t>
            </a:r>
            <a:r>
              <a:rPr lang="es-P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año “A”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Profesor                          : Juan Cespedes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62C16E-2838-FBEF-8109-C57A608D4CA3}"/>
              </a:ext>
            </a:extLst>
          </p:cNvPr>
          <p:cNvSpPr txBox="1"/>
          <p:nvPr/>
        </p:nvSpPr>
        <p:spPr>
          <a:xfrm>
            <a:off x="2636321" y="4518755"/>
            <a:ext cx="605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Julio, 2023</a:t>
            </a:r>
          </a:p>
        </p:txBody>
      </p:sp>
    </p:spTree>
    <p:extLst>
      <p:ext uri="{BB962C8B-B14F-4D97-AF65-F5344CB8AC3E}">
        <p14:creationId xmlns:p14="http://schemas.microsoft.com/office/powerpoint/2010/main" val="246736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F82F5-B78F-04BA-CD88-F620C422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Conclusiones: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47418B-D65D-DD24-37E7-B4C47A52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6" y="2566069"/>
            <a:ext cx="10515600" cy="16274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 piel se divide en 3 capas de tejido distintas: epidermis,dermis e hipodermis.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tipos de sencaciones son: sensibilidad protopática, epicrítica y termoalgésica.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receptores nerviosos son: termorreceptores, nociceptores y mecanorreceptores.</a:t>
            </a:r>
          </a:p>
        </p:txBody>
      </p:sp>
    </p:spTree>
    <p:extLst>
      <p:ext uri="{BB962C8B-B14F-4D97-AF65-F5344CB8AC3E}">
        <p14:creationId xmlns:p14="http://schemas.microsoft.com/office/powerpoint/2010/main" val="14420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BBB36-C470-9F24-E2C8-B99CF1CC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latin typeface="Arial Black" panose="020B0604020202020204" pitchFamily="34" charset="0"/>
                <a:cs typeface="Arial Black" panose="020B0604020202020204" pitchFamily="34" charset="0"/>
              </a:rPr>
              <a:t>Linkografía: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89C4D-2693-F269-0764-35DF234A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Link 1: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https://concepto.de/sentido-del-tacto/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Link 2: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https://humanidades.com/tacto/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Link 3: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https://ediciones.uautonoma.cl/index.php/UA/catalog/download/77/147/213-1?inline=1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FB113-204A-36D0-AB1A-D1BE83AD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262392"/>
            <a:ext cx="10515600" cy="786780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Introducción</a:t>
            </a:r>
            <a:r>
              <a:rPr lang="es-PE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8B530-3E31-FA78-DF65-52C0AE1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6" y="1277659"/>
            <a:ext cx="10515600" cy="1622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En este PPT, les informaré sobre ¿qué es el sentido del tacto?, así como su anatomía, sus receptores y sensaciones, también veremos la función que tiene cada una de las cosas que acabamos de mencionar.Todo esto con la finalidad de que ustedes puedan aprender y entender mejor lo importante que es el sentido del tacto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9F03F7-29EF-E9E0-799C-7877A74783F9}"/>
              </a:ext>
            </a:extLst>
          </p:cNvPr>
          <p:cNvSpPr txBox="1"/>
          <p:nvPr/>
        </p:nvSpPr>
        <p:spPr>
          <a:xfrm>
            <a:off x="105993" y="2899875"/>
            <a:ext cx="32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Objetivos: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5E8621-AB23-4B79-87D6-CEFAAEDA110B}"/>
              </a:ext>
            </a:extLst>
          </p:cNvPr>
          <p:cNvSpPr txBox="1"/>
          <p:nvPr/>
        </p:nvSpPr>
        <p:spPr>
          <a:xfrm>
            <a:off x="445168" y="3994484"/>
            <a:ext cx="814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Ver la anatomía de la piel (tacto).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tipos de sensaciones.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Ver los receptores nerviosos.</a:t>
            </a:r>
          </a:p>
        </p:txBody>
      </p:sp>
    </p:spTree>
    <p:extLst>
      <p:ext uri="{BB962C8B-B14F-4D97-AF65-F5344CB8AC3E}">
        <p14:creationId xmlns:p14="http://schemas.microsoft.com/office/powerpoint/2010/main" val="286981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C4648-60C6-A950-2FF9-BFE0C243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49" y="48126"/>
            <a:ext cx="8282049" cy="1033153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¿Qué es el sentido del tacto?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F7E47-1D3F-FD35-5C22-720CC618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2" y="1081279"/>
            <a:ext cx="11701675" cy="16980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 el sentido mediante el ser humano puede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percibir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la realidad.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No posee un órgano específico, sino tiene diferentes terminaciones nerviosas.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Las terminaciones nerviosas se encuentran a lo largo y ancho de nuestra piel.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 un sentido pasivo y constante.</a:t>
            </a:r>
          </a:p>
        </p:txBody>
      </p:sp>
      <p:pic>
        <p:nvPicPr>
          <p:cNvPr id="6150" name="Picture 6" descr="Por qué vamos perdiendo el sentido del tacto con el paso de los años y qué  hacer para protegerlo - BBC News Mundo">
            <a:extLst>
              <a:ext uri="{FF2B5EF4-FFF2-40B4-BE49-F238E27FC236}">
                <a16:creationId xmlns:a16="http://schemas.microsoft.com/office/drawing/2014/main" id="{5F9608B1-BD53-76AF-AE8B-B8A7119F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8" y="2804324"/>
            <a:ext cx="7110663" cy="33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BBA9DF-4DEE-49B4-8E49-AA90448F93F7}"/>
              </a:ext>
            </a:extLst>
          </p:cNvPr>
          <p:cNvSpPr txBox="1"/>
          <p:nvPr/>
        </p:nvSpPr>
        <p:spPr>
          <a:xfrm>
            <a:off x="2069432" y="6268453"/>
            <a:ext cx="707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1: Persona percibiendo el mundo con el tacto.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de:https://c.files.bbci.co.uk/8AEE/production/_100666553_gettyimages-626779798.jpg</a:t>
            </a:r>
          </a:p>
        </p:txBody>
      </p:sp>
    </p:spTree>
    <p:extLst>
      <p:ext uri="{BB962C8B-B14F-4D97-AF65-F5344CB8AC3E}">
        <p14:creationId xmlns:p14="http://schemas.microsoft.com/office/powerpoint/2010/main" val="38691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8BC22-733A-D6C8-BBBE-6AC7D16B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96" y="18255"/>
            <a:ext cx="10515600" cy="753641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Funciones de la piel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EA777-BB1D-80E4-EC08-CA330AD0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496" y="966491"/>
            <a:ext cx="5875421" cy="374687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Protección: actúa como una barrera protectora frente a posibles agentes nocivos exteriores.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Regula la temperatura corporal: por su capacidad de evaporar agua, mantiene regulada la temperatura del cuerpo.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Sintetiza Vitamina D: produce la vitamina D al exponerse al sol.</a:t>
            </a:r>
          </a:p>
          <a:p>
            <a:pPr marL="0" indent="0">
              <a:buNone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structura De La Piel Vectores, Ilustraciones y Gráficos - 123RF">
            <a:extLst>
              <a:ext uri="{FF2B5EF4-FFF2-40B4-BE49-F238E27FC236}">
                <a16:creationId xmlns:a16="http://schemas.microsoft.com/office/drawing/2014/main" id="{D01933E6-E26D-6055-5CA9-5EBB4706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42" y="3592305"/>
            <a:ext cx="4811148" cy="21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72F97B-C61A-C35D-F11E-BAFA775CB1FA}"/>
              </a:ext>
            </a:extLst>
          </p:cNvPr>
          <p:cNvSpPr txBox="1"/>
          <p:nvPr/>
        </p:nvSpPr>
        <p:spPr>
          <a:xfrm>
            <a:off x="6615494" y="5744197"/>
            <a:ext cx="481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3: Producción de la vitamina D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https://us.123rf.com/450wm/logo3in1/logo3in11706/logo3in1170600047/81065158-piel-con-reflejo-uv-después-de-la-protección-concepto-de-cuidado-de-la-piel.jpg?ver=6</a:t>
            </a:r>
          </a:p>
        </p:txBody>
      </p:sp>
      <p:pic>
        <p:nvPicPr>
          <p:cNvPr id="3076" name="Picture 4" descr="3.2 PROTECCIÓN">
            <a:extLst>
              <a:ext uri="{FF2B5EF4-FFF2-40B4-BE49-F238E27FC236}">
                <a16:creationId xmlns:a16="http://schemas.microsoft.com/office/drawing/2014/main" id="{33CE4A05-BA1D-6D4D-2A74-5E3B6D37B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-990"/>
          <a:stretch/>
        </p:blipFill>
        <p:spPr bwMode="auto">
          <a:xfrm>
            <a:off x="363083" y="966491"/>
            <a:ext cx="5197642" cy="24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F7538D-8CAD-42C3-D642-F8F4CE7AF604}"/>
              </a:ext>
            </a:extLst>
          </p:cNvPr>
          <p:cNvSpPr txBox="1"/>
          <p:nvPr/>
        </p:nvSpPr>
        <p:spPr>
          <a:xfrm>
            <a:off x="429127" y="4174537"/>
            <a:ext cx="5428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2: Protección de la piel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www.google.com/url?sa=i&amp;url=https%3A%2F%2Fwww.uaeh.edu.mx%2Fdocencia%2FP_Presentaciones%2Fb_sahagun%2F2019%2Femmg-biologiaavanzada-2.pdf&amp;psig=AOvVaw3iPduD2hppqmP2MCp4IC4Q&amp;ust=1689808987633000&amp;source=images&amp;cd=vfe&amp;opi=89978449&amp;ved=0CA4QjRxqFwoTCIieu5uzmYAD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11766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9B20-F13B-54A3-55DB-DBB2426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64" y="247237"/>
            <a:ext cx="10515600" cy="727405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¿Cómo funciona el tacto?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7A6B2-BE79-E4E1-6810-DD0F110E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25" y="1240503"/>
            <a:ext cx="4974434" cy="550921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 piel recibe el estímulo tactil y activa a los receptores.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Los receptores transforman el estímulo externo en una señal eléctrica interna.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Esta señal eléctrica viaja por los nervios sensoriales periféricos hasta la médula espinal.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Desde la médula espinal la señal llega hasta el cerebro.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En el cerebro se procesa la información se ve que tipo de sensación recibimos</a:t>
            </a:r>
          </a:p>
          <a:p>
            <a:pPr>
              <a:buFont typeface="Wingdings" pitchFamily="2" charset="2"/>
              <a:buChar char="ü"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é es el tacto (sus partes y funciones) - Significados">
            <a:extLst>
              <a:ext uri="{FF2B5EF4-FFF2-40B4-BE49-F238E27FC236}">
                <a16:creationId xmlns:a16="http://schemas.microsoft.com/office/drawing/2014/main" id="{FEB6F514-F807-80A8-B110-9674463B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05" y="1548159"/>
            <a:ext cx="6078370" cy="34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CA3C70-9628-9273-435F-A11B57787F9B}"/>
              </a:ext>
            </a:extLst>
          </p:cNvPr>
          <p:cNvSpPr txBox="1"/>
          <p:nvPr/>
        </p:nvSpPr>
        <p:spPr>
          <a:xfrm>
            <a:off x="5770105" y="5173579"/>
            <a:ext cx="607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4: Funcionamiento del tacto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https://s1.significados.com/foto/como-funciona-el-tacto-2.jpg</a:t>
            </a:r>
          </a:p>
        </p:txBody>
      </p:sp>
    </p:spTree>
    <p:extLst>
      <p:ext uri="{BB962C8B-B14F-4D97-AF65-F5344CB8AC3E}">
        <p14:creationId xmlns:p14="http://schemas.microsoft.com/office/powerpoint/2010/main" val="284090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029C3-9D22-3BCA-4345-BA2E309D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473804"/>
          </a:xfrm>
        </p:spPr>
        <p:txBody>
          <a:bodyPr>
            <a:normAutofit fontScale="90000"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Tipos de Sensaciones: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663038-1124-170A-C382-AEAF354A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1171257"/>
            <a:ext cx="10515600" cy="163947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Sensibilidad protopática: se ocupa de estímulos poco delicados, que el sujeto no puede ubicar en su cuerpo, pero reacciona de inmediato.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Sensibilidad epicrítica:  tiene la capacidad de reconocer formas y tamaños.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Sensibilidad termoalgésica: se vincula con la temperatura y el dolor.</a:t>
            </a:r>
          </a:p>
        </p:txBody>
      </p:sp>
      <p:pic>
        <p:nvPicPr>
          <p:cNvPr id="4098" name="Picture 2" descr="El sentido del tacto - Mejor con Salud">
            <a:extLst>
              <a:ext uri="{FF2B5EF4-FFF2-40B4-BE49-F238E27FC236}">
                <a16:creationId xmlns:a16="http://schemas.microsoft.com/office/drawing/2014/main" id="{10966ECB-2AF1-3E9F-6016-97529039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8" y="3132873"/>
            <a:ext cx="3618105" cy="24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7CC11E-93D0-4A93-910C-135E77D9E01B}"/>
              </a:ext>
            </a:extLst>
          </p:cNvPr>
          <p:cNvSpPr txBox="1"/>
          <p:nvPr/>
        </p:nvSpPr>
        <p:spPr>
          <a:xfrm>
            <a:off x="0" y="5686743"/>
            <a:ext cx="366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5: sensibilidad protopática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de:https://mejorconsalud.as.com/wp-content/uploads/2017/12/el-sentido-del-tacto.jpg</a:t>
            </a:r>
          </a:p>
        </p:txBody>
      </p:sp>
      <p:pic>
        <p:nvPicPr>
          <p:cNvPr id="4100" name="Picture 4" descr="Partes del tacto y la función del tacto? | el tacto y sus partes | ESCOLAR  | OJO">
            <a:extLst>
              <a:ext uri="{FF2B5EF4-FFF2-40B4-BE49-F238E27FC236}">
                <a16:creationId xmlns:a16="http://schemas.microsoft.com/office/drawing/2014/main" id="{224C221A-8A63-4F37-4BBF-38EE49EF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69" y="3123049"/>
            <a:ext cx="3555334" cy="2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E5DD8E-A603-FE9F-5EF3-1E5D6464DC8D}"/>
              </a:ext>
            </a:extLst>
          </p:cNvPr>
          <p:cNvSpPr txBox="1"/>
          <p:nvPr/>
        </p:nvSpPr>
        <p:spPr>
          <a:xfrm>
            <a:off x="3889148" y="5493270"/>
            <a:ext cx="4307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6: sensibilidad epicrítica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de:https://ojo.pe/resizer/mq1z2lV663GMJyUpHMFDisWwn6E=/1200x800/smart/filters:format(jpeg):quality(75)/cloudfront-us-east-1.images.arcpublishing.com/elcomercio/6IMR4PPKFFD2TDWNNFJ2G63EP4.jpg</a:t>
            </a:r>
          </a:p>
        </p:txBody>
      </p:sp>
      <p:pic>
        <p:nvPicPr>
          <p:cNvPr id="4102" name="Picture 6" descr="Por qué el frío y el calor extremos nos causan tanto dolor? - BBC News Mundo">
            <a:extLst>
              <a:ext uri="{FF2B5EF4-FFF2-40B4-BE49-F238E27FC236}">
                <a16:creationId xmlns:a16="http://schemas.microsoft.com/office/drawing/2014/main" id="{F12662B2-7FE5-0C29-E3F1-3FFBBE45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97" y="3123049"/>
            <a:ext cx="3618105" cy="23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DDEEA1-A4FB-E02E-E75D-5CAB5FB2F8AC}"/>
              </a:ext>
            </a:extLst>
          </p:cNvPr>
          <p:cNvSpPr txBox="1"/>
          <p:nvPr/>
        </p:nvSpPr>
        <p:spPr>
          <a:xfrm>
            <a:off x="8335459" y="5662182"/>
            <a:ext cx="3702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7: sensibilidad termoalgésica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de:https://ichef.bbci.co.uk/news/1024/branded_mundo/1583E/production/_94862188_mediaitem94633667.jpg</a:t>
            </a:r>
          </a:p>
        </p:txBody>
      </p:sp>
    </p:spTree>
    <p:extLst>
      <p:ext uri="{BB962C8B-B14F-4D97-AF65-F5344CB8AC3E}">
        <p14:creationId xmlns:p14="http://schemas.microsoft.com/office/powerpoint/2010/main" val="189639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ECE7-4D39-510F-4DCA-989ABF7E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5" y="368505"/>
            <a:ext cx="10515600" cy="843148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Tejidos de la piel: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B4BDEA-9B1C-50D4-638C-44A6D7F6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75" y="1211653"/>
            <a:ext cx="10515600" cy="213276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Epidermis: es la capa más externa de la piel y funciona como una envoltura protectora.</a:t>
            </a:r>
          </a:p>
          <a:p>
            <a:pPr algn="just">
              <a:buFont typeface="Wingdings" pitchFamily="2" charset="2"/>
              <a:buChar char="Ø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Dermis: es la capa más profunda de la piel, en ella abundan los vasos sanguíneos, la glándulas sebáceas,etc. Se encarga de reemplazar las células muertas de la epidermis.</a:t>
            </a:r>
          </a:p>
          <a:p>
            <a:pPr algn="just">
              <a:buFont typeface="Wingdings" pitchFamily="2" charset="2"/>
              <a:buChar char="Ø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Hipodermis: es aún más profundo en nuestro cuerpo, se hallan los tejidos que van por debajo de la piel, además se encuentran los receptores táctiles más profundos.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B8401E-F5E5-363F-ED47-F06207CA612C}"/>
              </a:ext>
            </a:extLst>
          </p:cNvPr>
          <p:cNvSpPr txBox="1"/>
          <p:nvPr/>
        </p:nvSpPr>
        <p:spPr>
          <a:xfrm>
            <a:off x="2861434" y="6166329"/>
            <a:ext cx="602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8: tejidos de la piel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de:https://www.mundoprimaria.com/wp-content/uploads/2021/08/capas-de-la-piel-para-primaria.png</a:t>
            </a:r>
          </a:p>
        </p:txBody>
      </p:sp>
      <p:pic>
        <p:nvPicPr>
          <p:cNvPr id="1028" name="Picture 4" descr="➤➤ Las capas de la piel ⬤─ Nombre y características más importantes">
            <a:extLst>
              <a:ext uri="{FF2B5EF4-FFF2-40B4-BE49-F238E27FC236}">
                <a16:creationId xmlns:a16="http://schemas.microsoft.com/office/drawing/2014/main" id="{9EE9E2F7-0342-1F06-3CCB-CD138B29D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78" y="3116178"/>
            <a:ext cx="7306333" cy="28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5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01C38-08AD-9653-3ED5-4F15E1F1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42863"/>
            <a:ext cx="10515600" cy="919664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Receptores nerviosos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30107-19E4-1673-DE14-76D97828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1093788"/>
            <a:ext cx="10515600" cy="165150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Termorreceptores: encargados de percibir las variaciones de la temperatur externa.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Nociceptores: encargados de captar los estímulos desagradables o dañinos.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Mecanorreceptores: encargados de percibir el movimiento, la presión y fuerzas en contacto con la piel. Son de 5 tipos diferentes.</a:t>
            </a:r>
          </a:p>
        </p:txBody>
      </p:sp>
      <p:pic>
        <p:nvPicPr>
          <p:cNvPr id="7170" name="Picture 2" descr="Sistema Receptor (AOM) :: Markipedia®">
            <a:extLst>
              <a:ext uri="{FF2B5EF4-FFF2-40B4-BE49-F238E27FC236}">
                <a16:creationId xmlns:a16="http://schemas.microsoft.com/office/drawing/2014/main" id="{3DCD0330-8049-15ED-250F-7EE67AEB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59" y="2745289"/>
            <a:ext cx="7745176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8F55BD8-6B2B-F0AE-865E-11A35B834BD9}"/>
              </a:ext>
            </a:extLst>
          </p:cNvPr>
          <p:cNvSpPr txBox="1"/>
          <p:nvPr/>
        </p:nvSpPr>
        <p:spPr>
          <a:xfrm>
            <a:off x="2165684" y="6172200"/>
            <a:ext cx="745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9: Los receptores nerviosos del tacto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de:https://kassidykey9.files.wordpress.com/2011/01/image013.png</a:t>
            </a:r>
          </a:p>
        </p:txBody>
      </p:sp>
    </p:spTree>
    <p:extLst>
      <p:ext uri="{BB962C8B-B14F-4D97-AF65-F5344CB8AC3E}">
        <p14:creationId xmlns:p14="http://schemas.microsoft.com/office/powerpoint/2010/main" val="406236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841E7-1676-D604-5709-F817FFE3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91994"/>
            <a:ext cx="10515600" cy="763030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Tipos de mecanorreceptores: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7E56AC-57AD-8BFB-1209-67CE47FD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8" y="855024"/>
            <a:ext cx="8825831" cy="287476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Corpúsculos de Pacini: responsables de percibir las vibraciones rápidas y la presión mecánica profunda.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Corpúsculos de Ruffini: responsables de percibir la sensaciones de calor y la deformación continua o profunda de la piel.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Corpúsculos de Krause: se encarga de percibir las sensaciones de frío.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Corpúsculos de Meissner: se encarga de percibir el tacto suave,es decir, las vibraciones menores a 50 Hz.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Discos de Merkel:  se encarga de percibir la presión y las texturas.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entido del Tacto - Información, cómo funciona, receptores">
            <a:extLst>
              <a:ext uri="{FF2B5EF4-FFF2-40B4-BE49-F238E27FC236}">
                <a16:creationId xmlns:a16="http://schemas.microsoft.com/office/drawing/2014/main" id="{D6576F02-A8E2-696D-C927-23F352A7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8" y="3934326"/>
            <a:ext cx="9709027" cy="20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A56764-FAE0-B2B9-E6DA-75E1A7C6B74D}"/>
              </a:ext>
            </a:extLst>
          </p:cNvPr>
          <p:cNvSpPr txBox="1"/>
          <p:nvPr/>
        </p:nvSpPr>
        <p:spPr>
          <a:xfrm>
            <a:off x="1046747" y="6148137"/>
            <a:ext cx="940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Figura 10: Los tipos de mecanorreceptores</a:t>
            </a:r>
          </a:p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de:https://concepto.de/wp-content/uploads/2021/02/sentido-del-tacto-receptores-nerviosos-e1613146439328.jpg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74537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1011</Words>
  <Application>Microsoft Macintosh PowerPoint</Application>
  <PresentationFormat>Panorámica</PresentationFormat>
  <Paragraphs>75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Tema de Office</vt:lpstr>
      <vt:lpstr>El Sentido del Tacto</vt:lpstr>
      <vt:lpstr>Introducción:</vt:lpstr>
      <vt:lpstr>¿Qué es el sentido del tacto?</vt:lpstr>
      <vt:lpstr>Funciones de la piel</vt:lpstr>
      <vt:lpstr>¿Cómo funciona el tacto?</vt:lpstr>
      <vt:lpstr>Tipos de Sensaciones:</vt:lpstr>
      <vt:lpstr>Tejidos de la piel:</vt:lpstr>
      <vt:lpstr>Receptores nerviosos</vt:lpstr>
      <vt:lpstr>Tipos de mecanorreceptores:</vt:lpstr>
      <vt:lpstr>Conclusiones:</vt:lpstr>
      <vt:lpstr>Linkografía: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Tacto</dc:title>
  <dc:creator>liza karmina velarde pasquel</dc:creator>
  <cp:lastModifiedBy>liza karmina velarde pasquel</cp:lastModifiedBy>
  <cp:revision>2</cp:revision>
  <dcterms:created xsi:type="dcterms:W3CDTF">2023-07-17T23:41:39Z</dcterms:created>
  <dcterms:modified xsi:type="dcterms:W3CDTF">2023-07-19T02:38:31Z</dcterms:modified>
</cp:coreProperties>
</file>