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63" r:id="rId4"/>
    <p:sldId id="258" r:id="rId5"/>
    <p:sldId id="259" r:id="rId6"/>
    <p:sldId id="260"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73FCAC-1C00-46BA-8827-5375C0746BC0}" type="datetimeFigureOut">
              <a:rPr lang="en-US" smtClean="0"/>
              <a:t>7/8/2021</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2A810-C0A0-44BC-AB2C-08F769DD8910}" type="slidenum">
              <a:rPr lang="en-US" smtClean="0"/>
              <a:t>‹Nº›</a:t>
            </a:fld>
            <a:endParaRPr lang="en-US"/>
          </a:p>
        </p:txBody>
      </p:sp>
    </p:spTree>
    <p:extLst>
      <p:ext uri="{BB962C8B-B14F-4D97-AF65-F5344CB8AC3E}">
        <p14:creationId xmlns:p14="http://schemas.microsoft.com/office/powerpoint/2010/main" val="1172862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F5E0DD03-191A-4DED-8A1C-A1BA29B06E44}" type="datetimeFigureOut">
              <a:rPr lang="en-US" smtClean="0"/>
              <a:t>7/8/2021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1108085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F5E0DD03-191A-4DED-8A1C-A1BA29B06E44}" type="datetimeFigureOut">
              <a:rPr lang="en-US" smtClean="0"/>
              <a:t>7/8/2021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2055038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F5E0DD03-191A-4DED-8A1C-A1BA29B06E44}" type="datetimeFigureOut">
              <a:rPr lang="en-US" smtClean="0"/>
              <a:t>7/8/2021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2743206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F5E0DD03-191A-4DED-8A1C-A1BA29B06E44}" type="datetimeFigureOut">
              <a:rPr lang="en-US" smtClean="0"/>
              <a:t>7/8/2021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4037799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F5E0DD03-191A-4DED-8A1C-A1BA29B06E44}" type="datetimeFigureOut">
              <a:rPr lang="en-US" smtClean="0"/>
              <a:t>7/8/2021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3897145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F5E0DD03-191A-4DED-8A1C-A1BA29B06E44}" type="datetimeFigureOut">
              <a:rPr lang="en-US" smtClean="0"/>
              <a:t>7/8/2021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237710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F5E0DD03-191A-4DED-8A1C-A1BA29B06E44}" type="datetimeFigureOut">
              <a:rPr lang="en-US" smtClean="0"/>
              <a:t>7/8/2021</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1558856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F5E0DD03-191A-4DED-8A1C-A1BA29B06E44}" type="datetimeFigureOut">
              <a:rPr lang="en-US" smtClean="0"/>
              <a:t>7/8/2021</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172545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5E0DD03-191A-4DED-8A1C-A1BA29B06E44}" type="datetimeFigureOut">
              <a:rPr lang="en-US" smtClean="0"/>
              <a:t>7/8/2021</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387059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F5E0DD03-191A-4DED-8A1C-A1BA29B06E44}" type="datetimeFigureOut">
              <a:rPr lang="en-US" smtClean="0"/>
              <a:t>7/8/2021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130618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F5E0DD03-191A-4DED-8A1C-A1BA29B06E44}" type="datetimeFigureOut">
              <a:rPr lang="en-US" smtClean="0"/>
              <a:t>7/8/2021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A916FA0E-C54F-46B1-9625-89FF651AC5E6}" type="slidenum">
              <a:rPr lang="en-US" smtClean="0"/>
              <a:t>‹Nº›</a:t>
            </a:fld>
            <a:endParaRPr lang="en-US"/>
          </a:p>
        </p:txBody>
      </p:sp>
    </p:spTree>
    <p:extLst>
      <p:ext uri="{BB962C8B-B14F-4D97-AF65-F5344CB8AC3E}">
        <p14:creationId xmlns:p14="http://schemas.microsoft.com/office/powerpoint/2010/main" val="2489752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0DD03-191A-4DED-8A1C-A1BA29B06E44}" type="datetimeFigureOut">
              <a:rPr lang="en-US" smtClean="0"/>
              <a:t>7/8/2021</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6FA0E-C54F-46B1-9625-89FF651AC5E6}" type="slidenum">
              <a:rPr lang="en-US" smtClean="0"/>
              <a:t>‹Nº›</a:t>
            </a:fld>
            <a:endParaRPr lang="en-US"/>
          </a:p>
        </p:txBody>
      </p:sp>
    </p:spTree>
    <p:extLst>
      <p:ext uri="{BB962C8B-B14F-4D97-AF65-F5344CB8AC3E}">
        <p14:creationId xmlns:p14="http://schemas.microsoft.com/office/powerpoint/2010/main" val="3842106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65397" y="0"/>
            <a:ext cx="12257397" cy="6861493"/>
          </a:xfrm>
          <a:prstGeom prst="rect">
            <a:avLst/>
          </a:prstGeom>
        </p:spPr>
      </p:pic>
      <p:sp>
        <p:nvSpPr>
          <p:cNvPr id="3" name="Subtítulo 2"/>
          <p:cNvSpPr>
            <a:spLocks noGrp="1"/>
          </p:cNvSpPr>
          <p:nvPr>
            <p:ph type="subTitle" idx="1"/>
          </p:nvPr>
        </p:nvSpPr>
        <p:spPr>
          <a:xfrm>
            <a:off x="910045" y="2922768"/>
            <a:ext cx="5490754" cy="3086145"/>
          </a:xfrm>
        </p:spPr>
        <p:txBody>
          <a:bodyPr>
            <a:noAutofit/>
          </a:bodyPr>
          <a:lstStyle/>
          <a:p>
            <a:pPr algn="l"/>
            <a:r>
              <a:rPr lang="es-PE" sz="3600" dirty="0" smtClean="0">
                <a:solidFill>
                  <a:schemeClr val="bg1"/>
                </a:solidFill>
                <a:latin typeface="Bernard MT Condensed" panose="02050806060905020404" pitchFamily="18" charset="0"/>
              </a:rPr>
              <a:t>NOMBRE Oscar Joaquín</a:t>
            </a:r>
          </a:p>
          <a:p>
            <a:pPr algn="l"/>
            <a:r>
              <a:rPr lang="es-PE" sz="3600" dirty="0" smtClean="0">
                <a:solidFill>
                  <a:schemeClr val="bg1"/>
                </a:solidFill>
                <a:latin typeface="Bernard MT Condensed" panose="02050806060905020404" pitchFamily="18" charset="0"/>
              </a:rPr>
              <a:t>APELLIDO Loayza Molina</a:t>
            </a:r>
          </a:p>
          <a:p>
            <a:pPr algn="l"/>
            <a:r>
              <a:rPr lang="es-PE" sz="3600" dirty="0" smtClean="0">
                <a:solidFill>
                  <a:schemeClr val="bg1"/>
                </a:solidFill>
                <a:latin typeface="Bernard MT Condensed" panose="02050806060905020404" pitchFamily="18" charset="0"/>
              </a:rPr>
              <a:t>CURSO Comunicación</a:t>
            </a:r>
          </a:p>
          <a:p>
            <a:pPr algn="l"/>
            <a:r>
              <a:rPr lang="es-PE" sz="3600" dirty="0" smtClean="0">
                <a:solidFill>
                  <a:schemeClr val="bg1"/>
                </a:solidFill>
                <a:latin typeface="Bernard MT Condensed" panose="02050806060905020404" pitchFamily="18" charset="0"/>
              </a:rPr>
              <a:t>DOCENTE Luis Periche</a:t>
            </a:r>
          </a:p>
          <a:p>
            <a:pPr algn="l"/>
            <a:r>
              <a:rPr lang="es-PE" sz="3600" dirty="0" smtClean="0">
                <a:solidFill>
                  <a:schemeClr val="bg1"/>
                </a:solidFill>
                <a:latin typeface="Bernard MT Condensed" panose="02050806060905020404" pitchFamily="18" charset="0"/>
              </a:rPr>
              <a:t>GRADO 2° secundaria “A”</a:t>
            </a:r>
            <a:endParaRPr lang="en-US" sz="3600" dirty="0">
              <a:solidFill>
                <a:schemeClr val="bg1"/>
              </a:solidFill>
              <a:latin typeface="Bernard MT Condensed" panose="02050806060905020404" pitchFamily="18" charset="0"/>
            </a:endParaRPr>
          </a:p>
        </p:txBody>
      </p:sp>
      <p:pic>
        <p:nvPicPr>
          <p:cNvPr id="4" name="Imagen 3"/>
          <p:cNvPicPr>
            <a:picLocks noChangeAspect="1"/>
          </p:cNvPicPr>
          <p:nvPr/>
        </p:nvPicPr>
        <p:blipFill>
          <a:blip r:embed="rId4"/>
          <a:stretch>
            <a:fillRect/>
          </a:stretch>
        </p:blipFill>
        <p:spPr>
          <a:xfrm>
            <a:off x="7184408" y="453470"/>
            <a:ext cx="3779848" cy="5663675"/>
          </a:xfrm>
          <a:prstGeom prst="rect">
            <a:avLst/>
          </a:prstGeom>
        </p:spPr>
      </p:pic>
      <p:pic>
        <p:nvPicPr>
          <p:cNvPr id="5" name="Imagen 4"/>
          <p:cNvPicPr>
            <a:picLocks noChangeAspect="1"/>
          </p:cNvPicPr>
          <p:nvPr/>
        </p:nvPicPr>
        <p:blipFill>
          <a:blip r:embed="rId5"/>
          <a:stretch>
            <a:fillRect/>
          </a:stretch>
        </p:blipFill>
        <p:spPr>
          <a:xfrm>
            <a:off x="910045" y="453470"/>
            <a:ext cx="975445" cy="1219306"/>
          </a:xfrm>
          <a:prstGeom prst="rect">
            <a:avLst/>
          </a:prstGeom>
        </p:spPr>
      </p:pic>
    </p:spTree>
    <p:extLst>
      <p:ext uri="{BB962C8B-B14F-4D97-AF65-F5344CB8AC3E}">
        <p14:creationId xmlns:p14="http://schemas.microsoft.com/office/powerpoint/2010/main" val="2997916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3619" b="4948"/>
          <a:stretch/>
        </p:blipFill>
        <p:spPr>
          <a:xfrm>
            <a:off x="-1" y="0"/>
            <a:ext cx="12192001" cy="6864893"/>
          </a:xfrm>
          <a:prstGeom prst="rect">
            <a:avLst/>
          </a:prstGeom>
        </p:spPr>
      </p:pic>
      <p:sp>
        <p:nvSpPr>
          <p:cNvPr id="2" name="Título 1"/>
          <p:cNvSpPr>
            <a:spLocks noGrp="1"/>
          </p:cNvSpPr>
          <p:nvPr>
            <p:ph type="title"/>
          </p:nvPr>
        </p:nvSpPr>
        <p:spPr/>
        <p:txBody>
          <a:bodyPr/>
          <a:lstStyle/>
          <a:p>
            <a:r>
              <a:rPr lang="es-PE" dirty="0" smtClean="0">
                <a:solidFill>
                  <a:schemeClr val="bg1"/>
                </a:solidFill>
                <a:latin typeface="Bernard MT Condensed" panose="02050806060905020404" pitchFamily="18" charset="0"/>
              </a:rPr>
              <a:t>PERSONAJES</a:t>
            </a:r>
            <a:endParaRPr lang="en-US" dirty="0">
              <a:solidFill>
                <a:schemeClr val="bg1"/>
              </a:solidFill>
              <a:latin typeface="Bernard MT Condensed" panose="02050806060905020404" pitchFamily="18" charset="0"/>
            </a:endParaRPr>
          </a:p>
        </p:txBody>
      </p:sp>
      <p:sp>
        <p:nvSpPr>
          <p:cNvPr id="3" name="Marcador de contenido 2"/>
          <p:cNvSpPr>
            <a:spLocks noGrp="1"/>
          </p:cNvSpPr>
          <p:nvPr>
            <p:ph idx="1"/>
          </p:nvPr>
        </p:nvSpPr>
        <p:spPr>
          <a:xfrm>
            <a:off x="838200" y="1825624"/>
            <a:ext cx="5405846" cy="4692741"/>
          </a:xfrm>
        </p:spPr>
        <p:txBody>
          <a:bodyPr/>
          <a:lstStyle/>
          <a:p>
            <a:pPr marL="0" indent="0" algn="just">
              <a:buNone/>
            </a:pPr>
            <a:r>
              <a:rPr lang="es-PE" sz="2000" b="1" dirty="0" smtClean="0">
                <a:solidFill>
                  <a:schemeClr val="bg1"/>
                </a:solidFill>
                <a:latin typeface="Bookman Old Style" panose="02050604050505020204" pitchFamily="18" charset="0"/>
              </a:rPr>
              <a:t>Charles Urquhart: </a:t>
            </a:r>
            <a:r>
              <a:rPr lang="es-PE" sz="2000" dirty="0" smtClean="0">
                <a:solidFill>
                  <a:schemeClr val="bg1"/>
                </a:solidFill>
                <a:latin typeface="Bookman Old Style" panose="02050604050505020204" pitchFamily="18" charset="0"/>
              </a:rPr>
              <a:t>Charles Urquhart fue un muy respetable, conocido y honorable capitán del gran y famoso barco “Monhican”, que después de un misterioso homicidio en su barco, el querer llegar al fondo del misterio lo envuelve en una serie de travesías.</a:t>
            </a:r>
          </a:p>
          <a:p>
            <a:pPr marL="0" indent="0" algn="just">
              <a:buNone/>
            </a:pPr>
            <a:endParaRPr lang="es-PE" sz="2000" dirty="0" smtClean="0">
              <a:solidFill>
                <a:schemeClr val="bg1"/>
              </a:solidFill>
              <a:latin typeface="Bookman Old Style" panose="02050604050505020204" pitchFamily="18" charset="0"/>
            </a:endParaRPr>
          </a:p>
          <a:p>
            <a:pPr marL="0" indent="0" algn="just">
              <a:buNone/>
            </a:pPr>
            <a:r>
              <a:rPr lang="es-PE" sz="2000" b="1" dirty="0" smtClean="0">
                <a:solidFill>
                  <a:schemeClr val="bg1"/>
                </a:solidFill>
                <a:latin typeface="Bookman Old Style" panose="02050604050505020204" pitchFamily="18" charset="0"/>
              </a:rPr>
              <a:t>Conner McTaggart: </a:t>
            </a:r>
            <a:r>
              <a:rPr lang="es-PE" sz="2000" dirty="0" smtClean="0">
                <a:solidFill>
                  <a:schemeClr val="bg1"/>
                </a:solidFill>
                <a:latin typeface="Bookman Old Style" panose="02050604050505020204" pitchFamily="18" charset="0"/>
              </a:rPr>
              <a:t>Conner McTaggart fue el jefe de las máquinas del Monhican, y la víctima de un terrible homicidio, realmente se sabe muy poco de este personaje, simplemente se sabe que fue asesinado en el barco de Monhican, y que trabajaba para Charles Urquhart.</a:t>
            </a:r>
          </a:p>
          <a:p>
            <a:pPr marL="0" indent="0" algn="just">
              <a:buNone/>
            </a:pPr>
            <a:endParaRPr lang="es-PE" sz="2000" dirty="0">
              <a:latin typeface="Bookman Old Style" panose="02050604050505020204" pitchFamily="18" charset="0"/>
            </a:endParaRPr>
          </a:p>
          <a:p>
            <a:pPr marL="0" indent="0" algn="just">
              <a:buNone/>
            </a:pPr>
            <a:endParaRPr lang="es-PE" sz="2000" dirty="0" smtClean="0">
              <a:latin typeface="Bookman Old Style" panose="02050604050505020204" pitchFamily="18" charset="0"/>
            </a:endParaRPr>
          </a:p>
          <a:p>
            <a:pPr marL="0" indent="0" algn="just">
              <a:buNone/>
            </a:pPr>
            <a:endParaRPr lang="es-PE" sz="2000" dirty="0">
              <a:latin typeface="Bookman Old Style" panose="02050604050505020204" pitchFamily="18" charset="0"/>
            </a:endParaRPr>
          </a:p>
          <a:p>
            <a:pPr marL="0" indent="0" algn="just">
              <a:buNone/>
            </a:pPr>
            <a:endParaRPr lang="es-PE" sz="2000" dirty="0" smtClean="0">
              <a:latin typeface="Bookman Old Style" panose="02050604050505020204" pitchFamily="18" charset="0"/>
            </a:endParaRPr>
          </a:p>
          <a:p>
            <a:pPr marL="0" indent="0" algn="just">
              <a:buNone/>
            </a:pPr>
            <a:endParaRPr lang="es-PE" sz="2000" dirty="0" smtClean="0">
              <a:latin typeface="Bookman Old Style" panose="02050604050505020204" pitchFamily="18" charset="0"/>
            </a:endParaRPr>
          </a:p>
          <a:p>
            <a:pPr marL="0" indent="0" algn="just">
              <a:buNone/>
            </a:pPr>
            <a:endParaRPr lang="es-PE" sz="2400" dirty="0" smtClean="0"/>
          </a:p>
          <a:p>
            <a:pPr marL="0" indent="0" algn="just">
              <a:buNone/>
            </a:pPr>
            <a:endParaRPr lang="es-PE" sz="2400" dirty="0"/>
          </a:p>
          <a:p>
            <a:pPr marL="0" indent="0" algn="just">
              <a:buNone/>
            </a:pPr>
            <a:endParaRPr lang="es-PE" sz="2400" dirty="0" smtClean="0"/>
          </a:p>
          <a:p>
            <a:pPr marL="0" indent="0">
              <a:buNone/>
            </a:pPr>
            <a:endParaRPr lang="en-US" dirty="0"/>
          </a:p>
        </p:txBody>
      </p:sp>
      <p:pic>
        <p:nvPicPr>
          <p:cNvPr id="5" name="Imagen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9236"/>
          <a:stretch/>
        </p:blipFill>
        <p:spPr>
          <a:xfrm>
            <a:off x="7932370" y="4171994"/>
            <a:ext cx="2030236" cy="195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6"/>
          <a:stretch>
            <a:fillRect/>
          </a:stretch>
        </p:blipFill>
        <p:spPr>
          <a:xfrm>
            <a:off x="7918918" y="1149530"/>
            <a:ext cx="2043688" cy="2550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0301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0" y="0"/>
            <a:ext cx="12192000" cy="6874634"/>
          </a:xfrm>
          <a:prstGeom prst="rect">
            <a:avLst/>
          </a:prstGeom>
        </p:spPr>
      </p:pic>
      <p:sp>
        <p:nvSpPr>
          <p:cNvPr id="3" name="Marcador de contenido 2"/>
          <p:cNvSpPr>
            <a:spLocks noGrp="1"/>
          </p:cNvSpPr>
          <p:nvPr>
            <p:ph idx="1"/>
          </p:nvPr>
        </p:nvSpPr>
        <p:spPr>
          <a:xfrm>
            <a:off x="799012" y="1146357"/>
            <a:ext cx="5445034" cy="4351338"/>
          </a:xfrm>
        </p:spPr>
        <p:txBody>
          <a:bodyPr>
            <a:normAutofit/>
          </a:bodyPr>
          <a:lstStyle/>
          <a:p>
            <a:pPr marL="0" indent="0" algn="just">
              <a:buNone/>
            </a:pPr>
            <a:r>
              <a:rPr lang="es-PE" sz="2000" b="1" dirty="0" smtClean="0">
                <a:solidFill>
                  <a:schemeClr val="bg1"/>
                </a:solidFill>
                <a:latin typeface="Bookman Old Style" panose="02050604050505020204" pitchFamily="18" charset="0"/>
              </a:rPr>
              <a:t>Iván Karnov: </a:t>
            </a:r>
            <a:r>
              <a:rPr lang="es-ES" sz="2000" dirty="0">
                <a:solidFill>
                  <a:schemeClr val="bg1"/>
                </a:solidFill>
                <a:latin typeface="Bookman Old Style" panose="02050604050505020204" pitchFamily="18" charset="0"/>
              </a:rPr>
              <a:t>A</a:t>
            </a:r>
            <a:r>
              <a:rPr lang="es-ES" sz="2000" dirty="0" smtClean="0">
                <a:solidFill>
                  <a:schemeClr val="bg1"/>
                </a:solidFill>
                <a:latin typeface="Bookman Old Style" panose="02050604050505020204" pitchFamily="18" charset="0"/>
              </a:rPr>
              <a:t>quel feroz prisionero, era peligroso, salvaje, y sádico, contaba con una muy robusta y temible apariencia, ojos azules y enormes tatuajes en cada parte de su cuerpo y en su pasado había sido acusado de cometer los más atroces e inimaginables crímenes.</a:t>
            </a:r>
            <a:endParaRPr lang="es-PE" sz="2000" dirty="0" smtClean="0">
              <a:solidFill>
                <a:schemeClr val="bg1"/>
              </a:solidFill>
              <a:latin typeface="Bookman Old Style" panose="02050604050505020204" pitchFamily="18" charset="0"/>
            </a:endParaRPr>
          </a:p>
          <a:p>
            <a:pPr marL="0" indent="0">
              <a:buNone/>
            </a:pPr>
            <a:endParaRPr lang="es-PE" sz="2000" dirty="0">
              <a:solidFill>
                <a:schemeClr val="bg1"/>
              </a:solidFill>
            </a:endParaRPr>
          </a:p>
          <a:p>
            <a:pPr marL="0" indent="0" algn="just">
              <a:buNone/>
            </a:pPr>
            <a:r>
              <a:rPr lang="es-PE" sz="2000" b="1" dirty="0" smtClean="0">
                <a:solidFill>
                  <a:schemeClr val="bg1"/>
                </a:solidFill>
                <a:latin typeface="Bookman Old Style" panose="02050604050505020204" pitchFamily="18" charset="0"/>
              </a:rPr>
              <a:t>Marko: </a:t>
            </a:r>
            <a:r>
              <a:rPr lang="es-PE" sz="2000" dirty="0" smtClean="0">
                <a:solidFill>
                  <a:schemeClr val="bg1"/>
                </a:solidFill>
                <a:latin typeface="Bookman Old Style" panose="02050604050505020204" pitchFamily="18" charset="0"/>
              </a:rPr>
              <a:t>Marko era uno de los guardianes que custodiaban las celdas de los presos, en una prisión de máxima seguridad en el Norte de Siberia, este hombre, contaba con una personalidad egoísta, arrogante, y muy ambicioso.</a:t>
            </a:r>
            <a:endParaRPr lang="en-US" sz="2000" dirty="0">
              <a:solidFill>
                <a:schemeClr val="bg1"/>
              </a:solidFill>
              <a:latin typeface="Bookman Old Style" panose="02050604050505020204" pitchFamily="18" charset="0"/>
            </a:endParaRPr>
          </a:p>
        </p:txBody>
      </p:sp>
      <p:pic>
        <p:nvPicPr>
          <p:cNvPr id="6" name="Imagen 5"/>
          <p:cNvPicPr>
            <a:picLocks noChangeAspect="1"/>
          </p:cNvPicPr>
          <p:nvPr/>
        </p:nvPicPr>
        <p:blipFill rotWithShape="1">
          <a:blip r:embed="rId4"/>
          <a:srcRect t="7775" b="7775"/>
          <a:stretch/>
        </p:blipFill>
        <p:spPr>
          <a:xfrm>
            <a:off x="7459571" y="1146357"/>
            <a:ext cx="3134406" cy="1897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a:blip r:embed="rId5"/>
          <a:stretch>
            <a:fillRect/>
          </a:stretch>
        </p:blipFill>
        <p:spPr>
          <a:xfrm>
            <a:off x="7459571" y="3744997"/>
            <a:ext cx="3134406" cy="2428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1270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0" y="0"/>
            <a:ext cx="12192000" cy="6858000"/>
          </a:xfrm>
          <a:prstGeom prst="rect">
            <a:avLst/>
          </a:prstGeom>
        </p:spPr>
      </p:pic>
      <p:sp>
        <p:nvSpPr>
          <p:cNvPr id="2" name="Título 1"/>
          <p:cNvSpPr>
            <a:spLocks noGrp="1"/>
          </p:cNvSpPr>
          <p:nvPr>
            <p:ph type="title"/>
          </p:nvPr>
        </p:nvSpPr>
        <p:spPr/>
        <p:txBody>
          <a:bodyPr/>
          <a:lstStyle/>
          <a:p>
            <a:r>
              <a:rPr lang="es-PE" dirty="0" smtClean="0">
                <a:solidFill>
                  <a:schemeClr val="bg1"/>
                </a:solidFill>
                <a:latin typeface="Bernard MT Condensed" panose="02050806060905020404" pitchFamily="18" charset="0"/>
              </a:rPr>
              <a:t>PERSONAJE FAVORITO</a:t>
            </a:r>
            <a:endParaRPr lang="en-US" dirty="0">
              <a:solidFill>
                <a:schemeClr val="bg1"/>
              </a:solidFill>
              <a:latin typeface="Bernard MT Condensed" panose="02050806060905020404" pitchFamily="18" charset="0"/>
            </a:endParaRPr>
          </a:p>
        </p:txBody>
      </p:sp>
      <p:sp>
        <p:nvSpPr>
          <p:cNvPr id="3" name="Marcador de contenido 2"/>
          <p:cNvSpPr>
            <a:spLocks noGrp="1"/>
          </p:cNvSpPr>
          <p:nvPr>
            <p:ph idx="1"/>
          </p:nvPr>
        </p:nvSpPr>
        <p:spPr>
          <a:xfrm>
            <a:off x="838200" y="2217511"/>
            <a:ext cx="5092337" cy="4351338"/>
          </a:xfrm>
        </p:spPr>
        <p:txBody>
          <a:bodyPr>
            <a:normAutofit/>
          </a:bodyPr>
          <a:lstStyle/>
          <a:p>
            <a:pPr marL="0" indent="0" algn="just">
              <a:buNone/>
            </a:pPr>
            <a:r>
              <a:rPr lang="es-PE" sz="2400" dirty="0" smtClean="0">
                <a:solidFill>
                  <a:schemeClr val="bg1"/>
                </a:solidFill>
                <a:latin typeface="Bookman Old Style" panose="02050604050505020204" pitchFamily="18" charset="0"/>
              </a:rPr>
              <a:t>Mi personaje favorito, de la obra “El barco fantasma”, era Charles Urquhart, debido a que era un muy valiente y decidido aventurero, viajó por los mares para contemplar e investigar los fenómenos que pasaban en el cielo, contemplaba aquellos fenómenos, y los redactaba en escritos que publicaría al mundo.</a:t>
            </a:r>
            <a:endParaRPr lang="en-US" sz="2400" dirty="0">
              <a:solidFill>
                <a:schemeClr val="bg1"/>
              </a:solidFill>
              <a:latin typeface="Bookman Old Style" panose="02050604050505020204" pitchFamily="18" charset="0"/>
            </a:endParaRPr>
          </a:p>
        </p:txBody>
      </p:sp>
      <p:pic>
        <p:nvPicPr>
          <p:cNvPr id="5" name="Imagen 4"/>
          <p:cNvPicPr>
            <a:picLocks noChangeAspect="1"/>
          </p:cNvPicPr>
          <p:nvPr/>
        </p:nvPicPr>
        <p:blipFill>
          <a:blip r:embed="rId4"/>
          <a:stretch>
            <a:fillRect/>
          </a:stretch>
        </p:blipFill>
        <p:spPr>
          <a:xfrm rot="16200000">
            <a:off x="6720987" y="1368342"/>
            <a:ext cx="4680565" cy="3999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418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11950"/>
          <a:stretch/>
        </p:blipFill>
        <p:spPr>
          <a:xfrm>
            <a:off x="0" y="0"/>
            <a:ext cx="12192000" cy="6858000"/>
          </a:xfrm>
          <a:prstGeom prst="rect">
            <a:avLst/>
          </a:prstGeom>
        </p:spPr>
      </p:pic>
      <p:sp>
        <p:nvSpPr>
          <p:cNvPr id="2" name="Título 1"/>
          <p:cNvSpPr>
            <a:spLocks noGrp="1"/>
          </p:cNvSpPr>
          <p:nvPr>
            <p:ph type="title"/>
          </p:nvPr>
        </p:nvSpPr>
        <p:spPr/>
        <p:txBody>
          <a:bodyPr/>
          <a:lstStyle/>
          <a:p>
            <a:r>
              <a:rPr lang="es-PE" dirty="0" smtClean="0">
                <a:solidFill>
                  <a:schemeClr val="bg1"/>
                </a:solidFill>
                <a:latin typeface="Bernard MT Condensed" panose="02050806060905020404" pitchFamily="18" charset="0"/>
              </a:rPr>
              <a:t>LUGAR CENTRAL</a:t>
            </a:r>
            <a:endParaRPr lang="en-US" dirty="0">
              <a:solidFill>
                <a:schemeClr val="bg1"/>
              </a:solidFill>
              <a:latin typeface="Bernard MT Condensed" panose="02050806060905020404" pitchFamily="18" charset="0"/>
            </a:endParaRPr>
          </a:p>
        </p:txBody>
      </p:sp>
      <p:sp>
        <p:nvSpPr>
          <p:cNvPr id="3" name="Marcador de contenido 2"/>
          <p:cNvSpPr>
            <a:spLocks noGrp="1"/>
          </p:cNvSpPr>
          <p:nvPr>
            <p:ph idx="1"/>
          </p:nvPr>
        </p:nvSpPr>
        <p:spPr>
          <a:xfrm>
            <a:off x="838200" y="2098675"/>
            <a:ext cx="5079274" cy="4351338"/>
          </a:xfrm>
        </p:spPr>
        <p:txBody>
          <a:bodyPr>
            <a:normAutofit/>
          </a:bodyPr>
          <a:lstStyle/>
          <a:p>
            <a:pPr marL="0" indent="0" algn="just">
              <a:buNone/>
            </a:pPr>
            <a:r>
              <a:rPr lang="es-PE" sz="2400" dirty="0" smtClean="0">
                <a:solidFill>
                  <a:schemeClr val="bg1"/>
                </a:solidFill>
                <a:latin typeface="Bookman Old Style" panose="02050604050505020204" pitchFamily="18" charset="0"/>
              </a:rPr>
              <a:t>La historia comienza </a:t>
            </a:r>
            <a:r>
              <a:rPr lang="es-ES" sz="2400" dirty="0" smtClean="0">
                <a:solidFill>
                  <a:schemeClr val="bg1"/>
                </a:solidFill>
                <a:latin typeface="Bookman Old Style" panose="02050604050505020204" pitchFamily="18" charset="0"/>
              </a:rPr>
              <a:t>en “Frente de las olas Delaware”, en donde empiezan y ocurren los hechos misteriosos de esta historia, pero luego, esta maravillosa historia nos traslada a diferentes lugares, tales como Filadelfia, o el Norte de Siberia.</a:t>
            </a:r>
            <a:endParaRPr lang="en-US" sz="2400" dirty="0">
              <a:solidFill>
                <a:schemeClr val="bg1"/>
              </a:solidFill>
              <a:latin typeface="Bookman Old Style" panose="02050604050505020204" pitchFamily="18" charset="0"/>
            </a:endParaRPr>
          </a:p>
        </p:txBody>
      </p:sp>
      <p:pic>
        <p:nvPicPr>
          <p:cNvPr id="5" name="Imagen 4"/>
          <p:cNvPicPr>
            <a:picLocks noChangeAspect="1"/>
          </p:cNvPicPr>
          <p:nvPr/>
        </p:nvPicPr>
        <p:blipFill>
          <a:blip r:embed="rId4"/>
          <a:stretch>
            <a:fillRect/>
          </a:stretch>
        </p:blipFill>
        <p:spPr>
          <a:xfrm>
            <a:off x="6755674" y="788695"/>
            <a:ext cx="2029298" cy="2333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5"/>
          <a:stretch>
            <a:fillRect/>
          </a:stretch>
        </p:blipFill>
        <p:spPr>
          <a:xfrm flipH="1">
            <a:off x="9065622" y="785653"/>
            <a:ext cx="2288177" cy="2336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rotWithShape="1">
          <a:blip r:embed="rId6"/>
          <a:srcRect l="-107" r="242"/>
          <a:stretch/>
        </p:blipFill>
        <p:spPr>
          <a:xfrm>
            <a:off x="6755674" y="3429000"/>
            <a:ext cx="4598126" cy="2256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38521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0" y="0"/>
            <a:ext cx="12192000" cy="6859096"/>
          </a:xfrm>
          <a:prstGeom prst="rect">
            <a:avLst/>
          </a:prstGeom>
        </p:spPr>
      </p:pic>
      <p:sp>
        <p:nvSpPr>
          <p:cNvPr id="2" name="Título 1"/>
          <p:cNvSpPr>
            <a:spLocks noGrp="1"/>
          </p:cNvSpPr>
          <p:nvPr>
            <p:ph type="title"/>
          </p:nvPr>
        </p:nvSpPr>
        <p:spPr/>
        <p:txBody>
          <a:bodyPr/>
          <a:lstStyle/>
          <a:p>
            <a:r>
              <a:rPr lang="es-PE" dirty="0" smtClean="0">
                <a:solidFill>
                  <a:schemeClr val="bg1"/>
                </a:solidFill>
                <a:latin typeface="Bernard MT Condensed" panose="02050806060905020404" pitchFamily="18" charset="0"/>
              </a:rPr>
              <a:t>TÍTULO ALTERNATIVO</a:t>
            </a:r>
            <a:endParaRPr lang="en-US" dirty="0">
              <a:solidFill>
                <a:schemeClr val="bg1"/>
              </a:solidFill>
              <a:latin typeface="Bernard MT Condensed" panose="02050806060905020404" pitchFamily="18" charset="0"/>
            </a:endParaRPr>
          </a:p>
        </p:txBody>
      </p:sp>
      <p:sp>
        <p:nvSpPr>
          <p:cNvPr id="3" name="Marcador de contenido 2"/>
          <p:cNvSpPr>
            <a:spLocks noGrp="1"/>
          </p:cNvSpPr>
          <p:nvPr>
            <p:ph idx="1"/>
          </p:nvPr>
        </p:nvSpPr>
        <p:spPr>
          <a:xfrm>
            <a:off x="838200" y="1825625"/>
            <a:ext cx="5405846" cy="4351338"/>
          </a:xfrm>
        </p:spPr>
        <p:txBody>
          <a:bodyPr>
            <a:normAutofit/>
          </a:bodyPr>
          <a:lstStyle/>
          <a:p>
            <a:pPr marL="0" indent="0" algn="just">
              <a:buNone/>
            </a:pPr>
            <a:r>
              <a:rPr lang="es-PE" sz="2400" dirty="0" smtClean="0">
                <a:solidFill>
                  <a:schemeClr val="bg1"/>
                </a:solidFill>
                <a:latin typeface="Bookman Old Style" panose="02050604050505020204" pitchFamily="18" charset="0"/>
              </a:rPr>
              <a:t>En cuanto a mi opinión, el “El barco fantasma”, es el mejor título que Clive Cussler pudo haber elegido para bautizar esta obra, pero si fuera yo el redactor de aquella obra, en vez de “El barco fantasma”, hubiera sido ”Los Misterios del Monhican”, debido a que en el barco “Monhican”, empiezan los sucesos misteriosos que los personajes de la obra tratan de resolver.</a:t>
            </a:r>
            <a:endParaRPr lang="en-US" sz="2400" dirty="0">
              <a:solidFill>
                <a:schemeClr val="bg1"/>
              </a:solidFill>
              <a:latin typeface="Bookman Old Style" panose="02050604050505020204" pitchFamily="18" charset="0"/>
            </a:endParaRPr>
          </a:p>
        </p:txBody>
      </p:sp>
      <p:pic>
        <p:nvPicPr>
          <p:cNvPr id="5" name="Imagen 4"/>
          <p:cNvPicPr>
            <a:picLocks noChangeAspect="1"/>
          </p:cNvPicPr>
          <p:nvPr/>
        </p:nvPicPr>
        <p:blipFill>
          <a:blip r:embed="rId4"/>
          <a:stretch>
            <a:fillRect/>
          </a:stretch>
        </p:blipFill>
        <p:spPr>
          <a:xfrm>
            <a:off x="7396843" y="721721"/>
            <a:ext cx="3642360" cy="5287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437464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rcRect r="711"/>
          <a:stretch/>
        </p:blipFill>
        <p:spPr>
          <a:xfrm>
            <a:off x="0" y="0"/>
            <a:ext cx="12192000" cy="6858000"/>
          </a:xfrm>
          <a:prstGeom prst="rect">
            <a:avLst/>
          </a:prstGeom>
        </p:spPr>
      </p:pic>
      <p:sp>
        <p:nvSpPr>
          <p:cNvPr id="2" name="Título 1"/>
          <p:cNvSpPr>
            <a:spLocks noGrp="1"/>
          </p:cNvSpPr>
          <p:nvPr>
            <p:ph type="title"/>
          </p:nvPr>
        </p:nvSpPr>
        <p:spPr/>
        <p:txBody>
          <a:bodyPr/>
          <a:lstStyle/>
          <a:p>
            <a:r>
              <a:rPr lang="es-PE" dirty="0" smtClean="0">
                <a:solidFill>
                  <a:schemeClr val="bg1"/>
                </a:solidFill>
                <a:latin typeface="Bernard MT Condensed" panose="02050806060905020404" pitchFamily="18" charset="0"/>
              </a:rPr>
              <a:t>CRITERIO PERSONAL</a:t>
            </a:r>
            <a:endParaRPr lang="en-US" dirty="0">
              <a:solidFill>
                <a:schemeClr val="bg1"/>
              </a:solidFill>
              <a:latin typeface="Bernard MT Condensed" panose="02050806060905020404" pitchFamily="18" charset="0"/>
            </a:endParaRPr>
          </a:p>
        </p:txBody>
      </p:sp>
      <p:sp>
        <p:nvSpPr>
          <p:cNvPr id="3" name="Marcador de contenido 2"/>
          <p:cNvSpPr>
            <a:spLocks noGrp="1"/>
          </p:cNvSpPr>
          <p:nvPr>
            <p:ph idx="1"/>
          </p:nvPr>
        </p:nvSpPr>
        <p:spPr/>
        <p:txBody>
          <a:bodyPr>
            <a:normAutofit/>
          </a:bodyPr>
          <a:lstStyle/>
          <a:p>
            <a:pPr marL="0" indent="0" algn="just">
              <a:buNone/>
            </a:pPr>
            <a:r>
              <a:rPr lang="es-PE" sz="2400" dirty="0" smtClean="0">
                <a:solidFill>
                  <a:schemeClr val="bg1"/>
                </a:solidFill>
                <a:latin typeface="Bookman Old Style" panose="02050604050505020204" pitchFamily="18" charset="0"/>
              </a:rPr>
              <a:t>En mi opinión, la obra no es de mi desagrado, al contrario, es una muy buena e interesante obra, llena de misterios y aventuras, más no es lo que a mí me gusta leer, a mí me gustan leer obras de ciencia ficción, fantasía y aventura, pero esta obra me logró sorprender, simplemente me aburrieron un poco los diálogos, y las palabras y metáforas que utilizaron en esta historia, me costaron entender, sin embargo, el misterio y la trama que el maravilloso autor, Clive Cussler, aportó a esta historia, hizo que esta obra, fuera una de las mejores que e leído, y este trabajo, me impulsó a salirme de mi zona de confort, y probar algo nuevo, así que en conclusión, esta obra me pareció increíble.</a:t>
            </a:r>
            <a:endParaRPr lang="en-US" sz="24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5746823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3963" t="3980" r="2134" b="6684"/>
          <a:stretch/>
        </p:blipFill>
        <p:spPr>
          <a:xfrm>
            <a:off x="-1" y="0"/>
            <a:ext cx="12192001" cy="6858000"/>
          </a:xfrm>
          <a:prstGeom prst="rect">
            <a:avLst/>
          </a:prstGeom>
        </p:spPr>
      </p:pic>
      <p:sp>
        <p:nvSpPr>
          <p:cNvPr id="2" name="Título 1"/>
          <p:cNvSpPr>
            <a:spLocks noGrp="1"/>
          </p:cNvSpPr>
          <p:nvPr>
            <p:ph type="title"/>
          </p:nvPr>
        </p:nvSpPr>
        <p:spPr/>
        <p:txBody>
          <a:bodyPr/>
          <a:lstStyle/>
          <a:p>
            <a:r>
              <a:rPr lang="es-PE" dirty="0" smtClean="0">
                <a:solidFill>
                  <a:schemeClr val="bg1"/>
                </a:solidFill>
                <a:latin typeface="Bernard MT Condensed" panose="02050806060905020404" pitchFamily="18" charset="0"/>
              </a:rPr>
              <a:t>FOTOS DE EVIDENCIA</a:t>
            </a:r>
            <a:endParaRPr lang="en-US" dirty="0">
              <a:solidFill>
                <a:schemeClr val="bg1"/>
              </a:solidFill>
              <a:latin typeface="Bernard MT Condensed" panose="02050806060905020404" pitchFamily="18" charset="0"/>
            </a:endParaRPr>
          </a:p>
        </p:txBody>
      </p:sp>
      <p:pic>
        <p:nvPicPr>
          <p:cNvPr id="5" name="Imagen 4"/>
          <p:cNvPicPr>
            <a:picLocks noChangeAspect="1"/>
          </p:cNvPicPr>
          <p:nvPr/>
        </p:nvPicPr>
        <p:blipFill>
          <a:blip r:embed="rId4"/>
          <a:stretch>
            <a:fillRect/>
          </a:stretch>
        </p:blipFill>
        <p:spPr>
          <a:xfrm>
            <a:off x="685878" y="2240177"/>
            <a:ext cx="1978945" cy="1487069"/>
          </a:xfrm>
          <a:prstGeom prst="rect">
            <a:avLst/>
          </a:prstGeom>
        </p:spPr>
      </p:pic>
      <p:pic>
        <p:nvPicPr>
          <p:cNvPr id="6" name="Imagen 5"/>
          <p:cNvPicPr>
            <a:picLocks noChangeAspect="1"/>
          </p:cNvPicPr>
          <p:nvPr/>
        </p:nvPicPr>
        <p:blipFill>
          <a:blip r:embed="rId5"/>
          <a:stretch>
            <a:fillRect/>
          </a:stretch>
        </p:blipFill>
        <p:spPr>
          <a:xfrm>
            <a:off x="5495864" y="2238505"/>
            <a:ext cx="2198160" cy="1480705"/>
          </a:xfrm>
          <a:prstGeom prst="rect">
            <a:avLst/>
          </a:prstGeom>
        </p:spPr>
      </p:pic>
      <p:pic>
        <p:nvPicPr>
          <p:cNvPr id="7" name="Imagen 6"/>
          <p:cNvPicPr>
            <a:picLocks noChangeAspect="1"/>
          </p:cNvPicPr>
          <p:nvPr/>
        </p:nvPicPr>
        <p:blipFill>
          <a:blip r:embed="rId6"/>
          <a:stretch>
            <a:fillRect/>
          </a:stretch>
        </p:blipFill>
        <p:spPr>
          <a:xfrm>
            <a:off x="2955993" y="2238505"/>
            <a:ext cx="2248700" cy="1488741"/>
          </a:xfrm>
          <a:prstGeom prst="rect">
            <a:avLst/>
          </a:prstGeom>
        </p:spPr>
      </p:pic>
      <p:pic>
        <p:nvPicPr>
          <p:cNvPr id="8" name="Imagen 7"/>
          <p:cNvPicPr>
            <a:picLocks noChangeAspect="1"/>
          </p:cNvPicPr>
          <p:nvPr/>
        </p:nvPicPr>
        <p:blipFill>
          <a:blip r:embed="rId7"/>
          <a:stretch>
            <a:fillRect/>
          </a:stretch>
        </p:blipFill>
        <p:spPr>
          <a:xfrm>
            <a:off x="8160346" y="2238506"/>
            <a:ext cx="2133186" cy="1436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p:cNvSpPr txBox="1"/>
          <p:nvPr/>
        </p:nvSpPr>
        <p:spPr>
          <a:xfrm>
            <a:off x="838200" y="3866606"/>
            <a:ext cx="1695994" cy="369332"/>
          </a:xfrm>
          <a:prstGeom prst="rect">
            <a:avLst/>
          </a:prstGeom>
          <a:noFill/>
        </p:spPr>
        <p:txBody>
          <a:bodyPr wrap="square" rtlCol="0">
            <a:spAutoFit/>
          </a:bodyPr>
          <a:lstStyle/>
          <a:p>
            <a:pPr algn="ctr"/>
            <a:r>
              <a:rPr lang="es-PE" dirty="0" smtClean="0">
                <a:solidFill>
                  <a:schemeClr val="bg1"/>
                </a:solidFill>
                <a:latin typeface="Bookman Old Style" panose="02050604050505020204" pitchFamily="18" charset="0"/>
              </a:rPr>
              <a:t>LECTURA</a:t>
            </a:r>
            <a:endParaRPr lang="en-US" dirty="0">
              <a:solidFill>
                <a:schemeClr val="bg1"/>
              </a:solidFill>
              <a:latin typeface="Bookman Old Style" panose="02050604050505020204" pitchFamily="18" charset="0"/>
            </a:endParaRPr>
          </a:p>
        </p:txBody>
      </p:sp>
      <p:sp>
        <p:nvSpPr>
          <p:cNvPr id="10" name="CuadroTexto 9"/>
          <p:cNvSpPr txBox="1"/>
          <p:nvPr/>
        </p:nvSpPr>
        <p:spPr>
          <a:xfrm>
            <a:off x="2955993" y="3866606"/>
            <a:ext cx="2112396" cy="646331"/>
          </a:xfrm>
          <a:prstGeom prst="rect">
            <a:avLst/>
          </a:prstGeom>
          <a:noFill/>
        </p:spPr>
        <p:txBody>
          <a:bodyPr wrap="square" rtlCol="0">
            <a:spAutoFit/>
          </a:bodyPr>
          <a:lstStyle/>
          <a:p>
            <a:pPr algn="ctr"/>
            <a:r>
              <a:rPr lang="es-PE" dirty="0" smtClean="0">
                <a:solidFill>
                  <a:schemeClr val="bg1"/>
                </a:solidFill>
                <a:latin typeface="Bookman Old Style" panose="02050604050505020204" pitchFamily="18" charset="0"/>
              </a:rPr>
              <a:t>ELABORACIÓN DE RESUMEN</a:t>
            </a:r>
            <a:endParaRPr lang="en-US" dirty="0">
              <a:solidFill>
                <a:schemeClr val="bg1"/>
              </a:solidFill>
              <a:latin typeface="Bookman Old Style" panose="02050604050505020204" pitchFamily="18" charset="0"/>
            </a:endParaRPr>
          </a:p>
        </p:txBody>
      </p:sp>
      <p:sp>
        <p:nvSpPr>
          <p:cNvPr id="11" name="CuadroTexto 10"/>
          <p:cNvSpPr txBox="1"/>
          <p:nvPr/>
        </p:nvSpPr>
        <p:spPr>
          <a:xfrm>
            <a:off x="5719733" y="3866605"/>
            <a:ext cx="1750422" cy="646331"/>
          </a:xfrm>
          <a:prstGeom prst="rect">
            <a:avLst/>
          </a:prstGeom>
          <a:noFill/>
        </p:spPr>
        <p:txBody>
          <a:bodyPr wrap="square" rtlCol="0">
            <a:spAutoFit/>
          </a:bodyPr>
          <a:lstStyle/>
          <a:p>
            <a:pPr algn="ctr"/>
            <a:r>
              <a:rPr lang="es-PE" dirty="0" smtClean="0">
                <a:solidFill>
                  <a:schemeClr val="bg1"/>
                </a:solidFill>
                <a:latin typeface="Bookman Old Style" panose="02050604050505020204" pitchFamily="18" charset="0"/>
              </a:rPr>
              <a:t>NARRACIÓN ORAL</a:t>
            </a:r>
            <a:endParaRPr lang="en-US" dirty="0">
              <a:solidFill>
                <a:schemeClr val="bg1"/>
              </a:solidFill>
              <a:latin typeface="Bookman Old Style" panose="02050604050505020204" pitchFamily="18" charset="0"/>
            </a:endParaRPr>
          </a:p>
        </p:txBody>
      </p:sp>
      <p:sp>
        <p:nvSpPr>
          <p:cNvPr id="12" name="CuadroTexto 11"/>
          <p:cNvSpPr txBox="1"/>
          <p:nvPr/>
        </p:nvSpPr>
        <p:spPr>
          <a:xfrm>
            <a:off x="8095032" y="3866604"/>
            <a:ext cx="2263814" cy="646331"/>
          </a:xfrm>
          <a:prstGeom prst="rect">
            <a:avLst/>
          </a:prstGeom>
          <a:noFill/>
        </p:spPr>
        <p:txBody>
          <a:bodyPr wrap="square" rtlCol="0">
            <a:spAutoFit/>
          </a:bodyPr>
          <a:lstStyle/>
          <a:p>
            <a:pPr algn="ctr"/>
            <a:r>
              <a:rPr lang="es-PE" dirty="0" smtClean="0">
                <a:solidFill>
                  <a:schemeClr val="bg1"/>
                </a:solidFill>
                <a:latin typeface="Bookman Old Style" panose="02050604050505020204" pitchFamily="18" charset="0"/>
              </a:rPr>
              <a:t>ELABORACIÓN DE DIAPOSITIVA</a:t>
            </a:r>
            <a:endParaRPr lang="en-US"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23719773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557</Words>
  <Application>Microsoft Office PowerPoint</Application>
  <PresentationFormat>Panorámica</PresentationFormat>
  <Paragraphs>32</Paragraphs>
  <Slides>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Arial</vt:lpstr>
      <vt:lpstr>Bernard MT Condensed</vt:lpstr>
      <vt:lpstr>Bookman Old Style</vt:lpstr>
      <vt:lpstr>Calibri</vt:lpstr>
      <vt:lpstr>Calibri Light</vt:lpstr>
      <vt:lpstr>Tema de Office</vt:lpstr>
      <vt:lpstr>Presentación de PowerPoint</vt:lpstr>
      <vt:lpstr>PERSONAJES</vt:lpstr>
      <vt:lpstr>Presentación de PowerPoint</vt:lpstr>
      <vt:lpstr>PERSONAJE FAVORITO</vt:lpstr>
      <vt:lpstr>LUGAR CENTRAL</vt:lpstr>
      <vt:lpstr>TÍTULO ALTERNATIVO</vt:lpstr>
      <vt:lpstr>CRITERIO PERSONAL</vt:lpstr>
      <vt:lpstr>FOTOS DE EVIDENCIA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lenka molina guzman</dc:creator>
  <cp:lastModifiedBy>lenka molina guzman</cp:lastModifiedBy>
  <cp:revision>16</cp:revision>
  <dcterms:created xsi:type="dcterms:W3CDTF">2021-07-07T16:53:57Z</dcterms:created>
  <dcterms:modified xsi:type="dcterms:W3CDTF">2021-07-08T13:17:47Z</dcterms:modified>
</cp:coreProperties>
</file>