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0" r:id="rId4"/>
    <p:sldId id="259" r:id="rId5"/>
    <p:sldId id="258" r:id="rId6"/>
    <p:sldId id="262" r:id="rId7"/>
    <p:sldId id="263" r:id="rId8"/>
    <p:sldId id="267" r:id="rId9"/>
    <p:sldId id="265" r:id="rId10"/>
    <p:sldId id="268" r:id="rId11"/>
    <p:sldId id="269" r:id="rId12"/>
    <p:sldId id="264"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545A43"/>
    <a:srgbClr val="F24E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PE" dirty="0" err="1"/>
              <a:t>Ttratamiento</a:t>
            </a:r>
            <a:r>
              <a:rPr lang="es-PE" baseline="0" dirty="0"/>
              <a:t> 1 </a:t>
            </a:r>
            <a:endParaRPr lang="es-PE"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cat>
            <c:strRef>
              <c:f>Hoja1!$A$2:$A$11</c:f>
              <c:strCache>
                <c:ptCount val="10"/>
                <c:pt idx="0">
                  <c:v>Dia 1</c:v>
                </c:pt>
                <c:pt idx="1">
                  <c:v>Dia 2</c:v>
                </c:pt>
                <c:pt idx="2">
                  <c:v>Dia 3</c:v>
                </c:pt>
                <c:pt idx="3">
                  <c:v>dia 4</c:v>
                </c:pt>
                <c:pt idx="4">
                  <c:v>Dia 5 </c:v>
                </c:pt>
                <c:pt idx="5">
                  <c:v>Dia 6</c:v>
                </c:pt>
                <c:pt idx="6">
                  <c:v>Dia 7</c:v>
                </c:pt>
                <c:pt idx="7">
                  <c:v>Dia 8</c:v>
                </c:pt>
                <c:pt idx="8">
                  <c:v>Dia 9</c:v>
                </c:pt>
                <c:pt idx="9">
                  <c:v>Dia 10</c:v>
                </c:pt>
              </c:strCache>
            </c:strRef>
          </c:cat>
          <c:val>
            <c:numRef>
              <c:f>Hoja1!$B$2:$B$11</c:f>
              <c:numCache>
                <c:formatCode>General</c:formatCode>
                <c:ptCount val="10"/>
                <c:pt idx="0">
                  <c:v>0</c:v>
                </c:pt>
                <c:pt idx="1">
                  <c:v>0</c:v>
                </c:pt>
                <c:pt idx="2">
                  <c:v>0</c:v>
                </c:pt>
                <c:pt idx="3">
                  <c:v>0</c:v>
                </c:pt>
                <c:pt idx="4">
                  <c:v>0</c:v>
                </c:pt>
                <c:pt idx="5">
                  <c:v>10</c:v>
                </c:pt>
                <c:pt idx="6">
                  <c:v>11</c:v>
                </c:pt>
                <c:pt idx="7">
                  <c:v>21</c:v>
                </c:pt>
                <c:pt idx="8">
                  <c:v>31</c:v>
                </c:pt>
                <c:pt idx="9">
                  <c:v>39</c:v>
                </c:pt>
              </c:numCache>
            </c:numRef>
          </c:val>
          <c:extLst>
            <c:ext xmlns:c16="http://schemas.microsoft.com/office/drawing/2014/chart" uri="{C3380CC4-5D6E-409C-BE32-E72D297353CC}">
              <c16:uniqueId val="{00000000-9BDF-4D2A-870C-2BEEFA56B1AD}"/>
            </c:ext>
          </c:extLst>
        </c:ser>
        <c:ser>
          <c:idx val="1"/>
          <c:order val="1"/>
          <c:tx>
            <c:strRef>
              <c:f>Hoja1!$C$1</c:f>
              <c:strCache>
                <c:ptCount val="1"/>
                <c:pt idx="0">
                  <c:v>Serie 2</c:v>
                </c:pt>
              </c:strCache>
            </c:strRef>
          </c:tx>
          <c:spPr>
            <a:solidFill>
              <a:schemeClr val="accent2"/>
            </a:solidFill>
            <a:ln>
              <a:noFill/>
            </a:ln>
            <a:effectLst/>
          </c:spPr>
          <c:invertIfNegative val="0"/>
          <c:cat>
            <c:strRef>
              <c:f>Hoja1!$A$2:$A$11</c:f>
              <c:strCache>
                <c:ptCount val="10"/>
                <c:pt idx="0">
                  <c:v>Dia 1</c:v>
                </c:pt>
                <c:pt idx="1">
                  <c:v>Dia 2</c:v>
                </c:pt>
                <c:pt idx="2">
                  <c:v>Dia 3</c:v>
                </c:pt>
                <c:pt idx="3">
                  <c:v>dia 4</c:v>
                </c:pt>
                <c:pt idx="4">
                  <c:v>Dia 5 </c:v>
                </c:pt>
                <c:pt idx="5">
                  <c:v>Dia 6</c:v>
                </c:pt>
                <c:pt idx="6">
                  <c:v>Dia 7</c:v>
                </c:pt>
                <c:pt idx="7">
                  <c:v>Dia 8</c:v>
                </c:pt>
                <c:pt idx="8">
                  <c:v>Dia 9</c:v>
                </c:pt>
                <c:pt idx="9">
                  <c:v>Dia 10</c:v>
                </c:pt>
              </c:strCache>
            </c:strRef>
          </c:cat>
          <c:val>
            <c:numRef>
              <c:f>Hoja1!$C$2:$C$11</c:f>
              <c:numCache>
                <c:formatCode>General</c:formatCode>
                <c:ptCount val="10"/>
              </c:numCache>
            </c:numRef>
          </c:val>
          <c:extLst>
            <c:ext xmlns:c16="http://schemas.microsoft.com/office/drawing/2014/chart" uri="{C3380CC4-5D6E-409C-BE32-E72D297353CC}">
              <c16:uniqueId val="{00000001-9BDF-4D2A-870C-2BEEFA56B1AD}"/>
            </c:ext>
          </c:extLst>
        </c:ser>
        <c:ser>
          <c:idx val="2"/>
          <c:order val="2"/>
          <c:tx>
            <c:strRef>
              <c:f>Hoja1!$D$1</c:f>
              <c:strCache>
                <c:ptCount val="1"/>
                <c:pt idx="0">
                  <c:v>Serie 3</c:v>
                </c:pt>
              </c:strCache>
            </c:strRef>
          </c:tx>
          <c:spPr>
            <a:solidFill>
              <a:schemeClr val="accent3"/>
            </a:solidFill>
            <a:ln>
              <a:noFill/>
            </a:ln>
            <a:effectLst/>
          </c:spPr>
          <c:invertIfNegative val="0"/>
          <c:cat>
            <c:strRef>
              <c:f>Hoja1!$A$2:$A$11</c:f>
              <c:strCache>
                <c:ptCount val="10"/>
                <c:pt idx="0">
                  <c:v>Dia 1</c:v>
                </c:pt>
                <c:pt idx="1">
                  <c:v>Dia 2</c:v>
                </c:pt>
                <c:pt idx="2">
                  <c:v>Dia 3</c:v>
                </c:pt>
                <c:pt idx="3">
                  <c:v>dia 4</c:v>
                </c:pt>
                <c:pt idx="4">
                  <c:v>Dia 5 </c:v>
                </c:pt>
                <c:pt idx="5">
                  <c:v>Dia 6</c:v>
                </c:pt>
                <c:pt idx="6">
                  <c:v>Dia 7</c:v>
                </c:pt>
                <c:pt idx="7">
                  <c:v>Dia 8</c:v>
                </c:pt>
                <c:pt idx="8">
                  <c:v>Dia 9</c:v>
                </c:pt>
                <c:pt idx="9">
                  <c:v>Dia 10</c:v>
                </c:pt>
              </c:strCache>
            </c:strRef>
          </c:cat>
          <c:val>
            <c:numRef>
              <c:f>Hoja1!$D$2:$D$11</c:f>
              <c:numCache>
                <c:formatCode>General</c:formatCode>
                <c:ptCount val="10"/>
              </c:numCache>
            </c:numRef>
          </c:val>
          <c:extLst>
            <c:ext xmlns:c16="http://schemas.microsoft.com/office/drawing/2014/chart" uri="{C3380CC4-5D6E-409C-BE32-E72D297353CC}">
              <c16:uniqueId val="{00000002-9BDF-4D2A-870C-2BEEFA56B1AD}"/>
            </c:ext>
          </c:extLst>
        </c:ser>
        <c:dLbls>
          <c:showLegendKey val="0"/>
          <c:showVal val="0"/>
          <c:showCatName val="0"/>
          <c:showSerName val="0"/>
          <c:showPercent val="0"/>
          <c:showBubbleSize val="0"/>
        </c:dLbls>
        <c:gapWidth val="219"/>
        <c:overlap val="-27"/>
        <c:axId val="641257055"/>
        <c:axId val="641233759"/>
      </c:barChart>
      <c:catAx>
        <c:axId val="641257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641233759"/>
        <c:crosses val="autoZero"/>
        <c:auto val="1"/>
        <c:lblAlgn val="ctr"/>
        <c:lblOffset val="100"/>
        <c:noMultiLvlLbl val="0"/>
      </c:catAx>
      <c:valAx>
        <c:axId val="641233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crossAx val="641257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P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040E6208-4677-48E7-8EF4-7290BC8A4A3D}" type="datetimeFigureOut">
              <a:rPr lang="en-US" smtClean="0"/>
              <a:t>4/29/2022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34244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0E6208-4677-48E7-8EF4-7290BC8A4A3D}"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14565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040E6208-4677-48E7-8EF4-7290BC8A4A3D}" type="datetimeFigureOut">
              <a:rPr lang="en-US" smtClean="0"/>
              <a:t>4/29/2022</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58833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40E6208-4677-48E7-8EF4-7290BC8A4A3D}"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32678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804672" y="320040"/>
            <a:ext cx="3657600" cy="320040"/>
          </a:xfrm>
        </p:spPr>
        <p:txBody>
          <a:bodyPr/>
          <a:lstStyle/>
          <a:p>
            <a:fld id="{040E6208-4677-48E7-8EF4-7290BC8A4A3D}" type="datetimeFigureOut">
              <a:rPr lang="en-US" smtClean="0"/>
              <a:t>4/29/2022</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217807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040E6208-4677-48E7-8EF4-7290BC8A4A3D}" type="datetimeFigureOut">
              <a:rPr lang="en-US" smtClean="0"/>
              <a:t>4/29/2022</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322969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125305" y="1488985"/>
            <a:ext cx="6264350" cy="169685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118447" y="4351687"/>
            <a:ext cx="6265588" cy="17040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040E6208-4677-48E7-8EF4-7290BC8A4A3D}" type="datetimeFigureOut">
              <a:rPr lang="en-US" smtClean="0"/>
              <a:t>4/29/2022</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75367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40E6208-4677-48E7-8EF4-7290BC8A4A3D}" type="datetimeFigureOut">
              <a:rPr lang="en-US" smtClean="0"/>
              <a:t>4/29/2022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411960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040E6208-4677-48E7-8EF4-7290BC8A4A3D}" type="datetimeFigureOut">
              <a:rPr lang="en-US" smtClean="0"/>
              <a:t>4/29/2022</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5668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40E6208-4677-48E7-8EF4-7290BC8A4A3D}"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24965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804672" y="320040"/>
            <a:ext cx="3657600" cy="320040"/>
          </a:xfrm>
        </p:spPr>
        <p:txBody>
          <a:bodyPr/>
          <a:lstStyle/>
          <a:p>
            <a:fld id="{040E6208-4677-48E7-8EF4-7290BC8A4A3D}" type="datetimeFigureOut">
              <a:rPr lang="en-US" smtClean="0"/>
              <a:t>4/29/2022</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94089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040E6208-4677-48E7-8EF4-7290BC8A4A3D}" type="datetimeFigureOut">
              <a:rPr lang="en-US" smtClean="0"/>
              <a:t>4/29/2022</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3B45B4ED-EE1D-44DC-ADCE-B782A7EBE713}" type="slidenum">
              <a:rPr lang="en-US" smtClean="0"/>
              <a:t>‹Nº›</a:t>
            </a:fld>
            <a:endParaRPr lang="en-US"/>
          </a:p>
        </p:txBody>
      </p:sp>
    </p:spTree>
    <p:extLst>
      <p:ext uri="{BB962C8B-B14F-4D97-AF65-F5344CB8AC3E}">
        <p14:creationId xmlns:p14="http://schemas.microsoft.com/office/powerpoint/2010/main" val="1721094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package" Target="../embeddings/Microsoft_Word_Document.docx"/></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lo.br/j/rbs/a/DpWLwNDM5s6QZ6wqr3ZcBRw/?lang=es" TargetMode="External"/><Relationship Id="rId2" Type="http://schemas.openxmlformats.org/officeDocument/2006/relationships/hyperlink" Target="https://extension.psu.edu/biologia-de-las-semillas-y-de-las-plantulas#:~:text=La%20mayor%C3%ADa%20de%20las%20semillas,luz%20del%20sol%20para%20crecer"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ángulo 3"/>
          <p:cNvSpPr/>
          <p:nvPr/>
        </p:nvSpPr>
        <p:spPr>
          <a:xfrm>
            <a:off x="7619385" y="2408592"/>
            <a:ext cx="5388692" cy="1938992"/>
          </a:xfrm>
          <a:prstGeom prst="rect">
            <a:avLst/>
          </a:prstGeom>
        </p:spPr>
        <p:txBody>
          <a:bodyPr wrap="square">
            <a:spAutoFit/>
          </a:bodyPr>
          <a:lstStyle/>
          <a:p>
            <a:r>
              <a:rPr lang="es-ES" sz="6000" dirty="0">
                <a:solidFill>
                  <a:schemeClr val="bg1"/>
                </a:solidFill>
                <a:effectLst>
                  <a:outerShdw blurRad="38100" dist="38100" dir="2700000" algn="tl">
                    <a:srgbClr val="000000">
                      <a:alpha val="43137"/>
                    </a:srgbClr>
                  </a:outerShdw>
                </a:effectLst>
                <a:latin typeface="Bernard MT Condensed" panose="02050806060905020404" pitchFamily="18" charset="0"/>
              </a:rPr>
              <a:t>Proyecto de </a:t>
            </a:r>
          </a:p>
          <a:p>
            <a:r>
              <a:rPr lang="es-ES" sz="6000" dirty="0">
                <a:solidFill>
                  <a:schemeClr val="bg1"/>
                </a:solidFill>
                <a:effectLst>
                  <a:outerShdw blurRad="38100" dist="38100" dir="2700000" algn="tl">
                    <a:srgbClr val="000000">
                      <a:alpha val="43137"/>
                    </a:srgbClr>
                  </a:outerShdw>
                </a:effectLst>
                <a:latin typeface="Bernard MT Condensed" panose="02050806060905020404" pitchFamily="18" charset="0"/>
              </a:rPr>
              <a:t>ciencias</a:t>
            </a:r>
            <a:endParaRPr lang="en-US" sz="6000" dirty="0">
              <a:solidFill>
                <a:schemeClr val="bg1"/>
              </a:solidFill>
              <a:effectLst>
                <a:outerShdw blurRad="38100" dist="38100" dir="2700000" algn="tl">
                  <a:srgbClr val="000000">
                    <a:alpha val="43137"/>
                  </a:srgbClr>
                </a:outerShdw>
              </a:effectLst>
              <a:latin typeface="Bernard MT Condensed" panose="02050806060905020404" pitchFamily="18" charset="0"/>
            </a:endParaRPr>
          </a:p>
        </p:txBody>
      </p:sp>
      <p:sp>
        <p:nvSpPr>
          <p:cNvPr id="5" name="Rectángulo 4"/>
          <p:cNvSpPr/>
          <p:nvPr/>
        </p:nvSpPr>
        <p:spPr>
          <a:xfrm>
            <a:off x="6331974" y="4237703"/>
            <a:ext cx="5840359" cy="109881"/>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6243485" y="4443022"/>
            <a:ext cx="6096000" cy="954107"/>
          </a:xfrm>
          <a:prstGeom prst="rect">
            <a:avLst/>
          </a:prstGeom>
        </p:spPr>
        <p:txBody>
          <a:bodyPr>
            <a:spAutoFit/>
          </a:bodyPr>
          <a:lstStyle/>
          <a:p>
            <a:r>
              <a:rPr lang="es-ES" sz="2000" dirty="0">
                <a:solidFill>
                  <a:schemeClr val="bg1"/>
                </a:solidFill>
                <a:latin typeface="ArabBruD" pitchFamily="2" charset="0"/>
              </a:rPr>
              <a:t>Título del proyecto</a:t>
            </a:r>
          </a:p>
          <a:p>
            <a:r>
              <a:rPr lang="es-ES" dirty="0">
                <a:solidFill>
                  <a:schemeClr val="bg1"/>
                </a:solidFill>
                <a:latin typeface="ArabBruD" pitchFamily="2" charset="0"/>
              </a:rPr>
              <a:t>Nombre | Juan </a:t>
            </a:r>
            <a:r>
              <a:rPr lang="es-ES" dirty="0" err="1">
                <a:solidFill>
                  <a:schemeClr val="bg1"/>
                </a:solidFill>
                <a:latin typeface="ArabBruD" pitchFamily="2" charset="0"/>
              </a:rPr>
              <a:t>ReNATO</a:t>
            </a:r>
            <a:r>
              <a:rPr lang="es-ES" dirty="0">
                <a:solidFill>
                  <a:schemeClr val="bg1"/>
                </a:solidFill>
                <a:latin typeface="ArabBruD" pitchFamily="2" charset="0"/>
              </a:rPr>
              <a:t> Tello Espejo.          | IEP ALGARROBOS</a:t>
            </a:r>
          </a:p>
          <a:p>
            <a:r>
              <a:rPr lang="es-ES" dirty="0">
                <a:solidFill>
                  <a:schemeClr val="bg1"/>
                </a:solidFill>
                <a:latin typeface="ArabBruD" pitchFamily="2" charset="0"/>
              </a:rPr>
              <a:t>Grado 4 </a:t>
            </a:r>
            <a:r>
              <a:rPr lang="es-ES" dirty="0" err="1">
                <a:solidFill>
                  <a:schemeClr val="bg1"/>
                </a:solidFill>
                <a:latin typeface="ArabBruD" pitchFamily="2" charset="0"/>
              </a:rPr>
              <a:t>to</a:t>
            </a:r>
            <a:r>
              <a:rPr lang="es-ES" dirty="0">
                <a:solidFill>
                  <a:schemeClr val="bg1"/>
                </a:solidFill>
                <a:latin typeface="ArabBruD" pitchFamily="2" charset="0"/>
              </a:rPr>
              <a:t> A de secundaria</a:t>
            </a:r>
          </a:p>
        </p:txBody>
      </p:sp>
    </p:spTree>
    <p:extLst>
      <p:ext uri="{BB962C8B-B14F-4D97-AF65-F5344CB8AC3E}">
        <p14:creationId xmlns:p14="http://schemas.microsoft.com/office/powerpoint/2010/main" val="1347517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áfico 15">
            <a:extLst>
              <a:ext uri="{FF2B5EF4-FFF2-40B4-BE49-F238E27FC236}">
                <a16:creationId xmlns:a16="http://schemas.microsoft.com/office/drawing/2014/main" id="{7AB590C6-31EA-410E-BC69-639006078867}"/>
              </a:ext>
            </a:extLst>
          </p:cNvPr>
          <p:cNvGraphicFramePr/>
          <p:nvPr>
            <p:extLst>
              <p:ext uri="{D42A27DB-BD31-4B8C-83A1-F6EECF244321}">
                <p14:modId xmlns:p14="http://schemas.microsoft.com/office/powerpoint/2010/main" val="2294863825"/>
              </p:ext>
            </p:extLst>
          </p:nvPr>
        </p:nvGraphicFramePr>
        <p:xfrm>
          <a:off x="907876" y="560276"/>
          <a:ext cx="5391324" cy="30386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Objeto 4">
            <a:extLst>
              <a:ext uri="{FF2B5EF4-FFF2-40B4-BE49-F238E27FC236}">
                <a16:creationId xmlns:a16="http://schemas.microsoft.com/office/drawing/2014/main" id="{CFF25EE1-2E10-48B1-89B5-F2FFCE5E0374}"/>
              </a:ext>
            </a:extLst>
          </p:cNvPr>
          <p:cNvGraphicFramePr>
            <a:graphicFrameLocks noChangeAspect="1"/>
          </p:cNvGraphicFramePr>
          <p:nvPr>
            <p:extLst>
              <p:ext uri="{D42A27DB-BD31-4B8C-83A1-F6EECF244321}">
                <p14:modId xmlns:p14="http://schemas.microsoft.com/office/powerpoint/2010/main" val="3220784061"/>
              </p:ext>
            </p:extLst>
          </p:nvPr>
        </p:nvGraphicFramePr>
        <p:xfrm>
          <a:off x="6677344" y="48237"/>
          <a:ext cx="5176299" cy="3380763"/>
        </p:xfrm>
        <a:graphic>
          <a:graphicData uri="http://schemas.openxmlformats.org/presentationml/2006/ole">
            <mc:AlternateContent xmlns:mc="http://schemas.openxmlformats.org/markup-compatibility/2006">
              <mc:Choice xmlns:v="urn:schemas-microsoft-com:vml" Requires="v">
                <p:oleObj spid="_x0000_s1028" name="Document" r:id="rId4" imgW="5397500" imgH="5563124" progId="Word.Document.12">
                  <p:embed/>
                </p:oleObj>
              </mc:Choice>
              <mc:Fallback>
                <p:oleObj name="Document" r:id="rId4" imgW="5397500" imgH="5563124" progId="Word.Document.12">
                  <p:embed/>
                  <p:pic>
                    <p:nvPicPr>
                      <p:cNvPr id="0" name=""/>
                      <p:cNvPicPr/>
                      <p:nvPr/>
                    </p:nvPicPr>
                    <p:blipFill>
                      <a:blip r:embed="rId5"/>
                      <a:stretch>
                        <a:fillRect/>
                      </a:stretch>
                    </p:blipFill>
                    <p:spPr>
                      <a:xfrm>
                        <a:off x="6677344" y="48237"/>
                        <a:ext cx="5176299" cy="3380763"/>
                      </a:xfrm>
                      <a:prstGeom prst="rect">
                        <a:avLst/>
                      </a:prstGeom>
                    </p:spPr>
                  </p:pic>
                </p:oleObj>
              </mc:Fallback>
            </mc:AlternateContent>
          </a:graphicData>
        </a:graphic>
      </p:graphicFrame>
      <p:pic>
        <p:nvPicPr>
          <p:cNvPr id="2" name="Imagen 1">
            <a:extLst>
              <a:ext uri="{FF2B5EF4-FFF2-40B4-BE49-F238E27FC236}">
                <a16:creationId xmlns:a16="http://schemas.microsoft.com/office/drawing/2014/main" id="{F8DF3C4E-3104-4160-B2BA-637BAE6CE074}"/>
              </a:ext>
            </a:extLst>
          </p:cNvPr>
          <p:cNvPicPr>
            <a:picLocks noChangeAspect="1"/>
          </p:cNvPicPr>
          <p:nvPr/>
        </p:nvPicPr>
        <p:blipFill>
          <a:blip r:embed="rId6"/>
          <a:stretch>
            <a:fillRect/>
          </a:stretch>
        </p:blipFill>
        <p:spPr>
          <a:xfrm>
            <a:off x="502032" y="4303363"/>
            <a:ext cx="5399532" cy="2747772"/>
          </a:xfrm>
          <a:prstGeom prst="rect">
            <a:avLst/>
          </a:prstGeom>
        </p:spPr>
      </p:pic>
      <p:sp>
        <p:nvSpPr>
          <p:cNvPr id="3" name="CuadroTexto 2">
            <a:extLst>
              <a:ext uri="{FF2B5EF4-FFF2-40B4-BE49-F238E27FC236}">
                <a16:creationId xmlns:a16="http://schemas.microsoft.com/office/drawing/2014/main" id="{291D6D86-FD92-4972-9F3C-0BAE4DCC1FD9}"/>
              </a:ext>
            </a:extLst>
          </p:cNvPr>
          <p:cNvSpPr txBox="1"/>
          <p:nvPr/>
        </p:nvSpPr>
        <p:spPr>
          <a:xfrm>
            <a:off x="260059" y="3917659"/>
            <a:ext cx="2726422" cy="369332"/>
          </a:xfrm>
          <a:prstGeom prst="rect">
            <a:avLst/>
          </a:prstGeom>
          <a:noFill/>
        </p:spPr>
        <p:txBody>
          <a:bodyPr wrap="square" rtlCol="0">
            <a:spAutoFit/>
          </a:bodyPr>
          <a:lstStyle/>
          <a:p>
            <a:r>
              <a:rPr lang="es-ES" dirty="0"/>
              <a:t>Cualitativas:</a:t>
            </a:r>
            <a:endParaRPr lang="es-PE" dirty="0"/>
          </a:p>
        </p:txBody>
      </p:sp>
    </p:spTree>
    <p:extLst>
      <p:ext uri="{BB962C8B-B14F-4D97-AF65-F5344CB8AC3E}">
        <p14:creationId xmlns:p14="http://schemas.microsoft.com/office/powerpoint/2010/main" val="3990482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24E2BB5-7F1F-45A8-A084-E8B907AAB193}"/>
              </a:ext>
            </a:extLst>
          </p:cNvPr>
          <p:cNvPicPr>
            <a:picLocks noChangeAspect="1"/>
          </p:cNvPicPr>
          <p:nvPr/>
        </p:nvPicPr>
        <p:blipFill>
          <a:blip r:embed="rId2"/>
          <a:stretch>
            <a:fillRect/>
          </a:stretch>
        </p:blipFill>
        <p:spPr>
          <a:xfrm>
            <a:off x="202504" y="709112"/>
            <a:ext cx="5395428" cy="3426249"/>
          </a:xfrm>
          <a:prstGeom prst="rect">
            <a:avLst/>
          </a:prstGeom>
        </p:spPr>
      </p:pic>
      <p:pic>
        <p:nvPicPr>
          <p:cNvPr id="3" name="Imagen 2">
            <a:extLst>
              <a:ext uri="{FF2B5EF4-FFF2-40B4-BE49-F238E27FC236}">
                <a16:creationId xmlns:a16="http://schemas.microsoft.com/office/drawing/2014/main" id="{D7C11C4F-7A1A-4D8A-AA2F-484B764819CE}"/>
              </a:ext>
            </a:extLst>
          </p:cNvPr>
          <p:cNvPicPr>
            <a:picLocks noChangeAspect="1"/>
          </p:cNvPicPr>
          <p:nvPr/>
        </p:nvPicPr>
        <p:blipFill>
          <a:blip r:embed="rId3"/>
          <a:stretch>
            <a:fillRect/>
          </a:stretch>
        </p:blipFill>
        <p:spPr>
          <a:xfrm>
            <a:off x="5763491" y="201112"/>
            <a:ext cx="6357775" cy="4417070"/>
          </a:xfrm>
          <a:prstGeom prst="rect">
            <a:avLst/>
          </a:prstGeom>
        </p:spPr>
      </p:pic>
    </p:spTree>
    <p:extLst>
      <p:ext uri="{BB962C8B-B14F-4D97-AF65-F5344CB8AC3E}">
        <p14:creationId xmlns:p14="http://schemas.microsoft.com/office/powerpoint/2010/main" val="4144169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2478000" y="208935"/>
            <a:ext cx="9448800" cy="6440129"/>
          </a:xfrm>
          <a:prstGeom prst="roundRect">
            <a:avLst/>
          </a:prstGeom>
          <a:solidFill>
            <a:schemeClr val="bg2">
              <a:alpha val="71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a:solidFill>
                  <a:schemeClr val="tx1"/>
                </a:solidFill>
                <a:latin typeface="Arial Narrow" panose="020B0606020202030204" pitchFamily="34" charset="0"/>
              </a:rPr>
              <a:t>Las </a:t>
            </a:r>
            <a:r>
              <a:rPr lang="es-ES" sz="2400" dirty="0">
                <a:solidFill>
                  <a:schemeClr val="tx1"/>
                </a:solidFill>
                <a:latin typeface="Arial Narrow" panose="020B0606020202030204" pitchFamily="34" charset="0"/>
              </a:rPr>
              <a:t>semillas germanizadas están mejor adaptadas en un lugar oscuro y total control del agua utilizándolo todos los días </a:t>
            </a:r>
          </a:p>
          <a:p>
            <a:endParaRPr lang="es-ES" sz="2400" dirty="0">
              <a:solidFill>
                <a:schemeClr val="tx1"/>
              </a:solidFill>
              <a:latin typeface="Arial Narrow" panose="020B0606020202030204" pitchFamily="34" charset="0"/>
            </a:endParaRPr>
          </a:p>
          <a:p>
            <a:r>
              <a:rPr lang="es-ES" sz="2400" dirty="0">
                <a:solidFill>
                  <a:schemeClr val="tx1"/>
                </a:solidFill>
                <a:latin typeface="Arial Narrow" panose="020B0606020202030204" pitchFamily="34" charset="0"/>
              </a:rPr>
              <a:t>Si esta en un lugar donde haiga luz hará que las semillas afectara el desarrollo de las semillas.</a:t>
            </a:r>
          </a:p>
          <a:p>
            <a:endParaRPr lang="es-ES" sz="2400" dirty="0">
              <a:solidFill>
                <a:schemeClr val="tx1"/>
              </a:solidFill>
              <a:latin typeface="Arial Narrow" panose="020B0606020202030204" pitchFamily="34" charset="0"/>
            </a:endParaRPr>
          </a:p>
          <a:p>
            <a:r>
              <a:rPr lang="es-ES" sz="2400" dirty="0">
                <a:solidFill>
                  <a:schemeClr val="tx1"/>
                </a:solidFill>
                <a:latin typeface="Arial Narrow" panose="020B0606020202030204" pitchFamily="34" charset="0"/>
              </a:rPr>
              <a:t>El agua esencial para la germinación de las semillas, ya que determina la imbibición y posterior activación de procesos metabólicos los ambientes</a:t>
            </a:r>
          </a:p>
          <a:p>
            <a:endParaRPr lang="es-ES" sz="2400" dirty="0">
              <a:solidFill>
                <a:schemeClr val="tx1"/>
              </a:solidFill>
              <a:latin typeface="Arial Narrow" panose="020B0606020202030204" pitchFamily="34" charset="0"/>
            </a:endParaRPr>
          </a:p>
          <a:p>
            <a:r>
              <a:rPr lang="es-ES" sz="2400" dirty="0">
                <a:solidFill>
                  <a:schemeClr val="tx1"/>
                </a:solidFill>
                <a:latin typeface="Arial Narrow" panose="020B0606020202030204" pitchFamily="34" charset="0"/>
              </a:rPr>
              <a:t>Las deben estar en un ambiente totalmente controlado porque si no podría ocurriría problemas en su desarrollo como el crecimiento </a:t>
            </a:r>
          </a:p>
        </p:txBody>
      </p:sp>
      <p:sp>
        <p:nvSpPr>
          <p:cNvPr id="3" name="Rectángulo 2"/>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8"/>
            </a:pPr>
            <a:r>
              <a:rPr lang="es-ES" sz="3200" b="1" dirty="0">
                <a:effectLst>
                  <a:outerShdw blurRad="38100" dist="38100" dir="2700000" algn="tl">
                    <a:srgbClr val="000000">
                      <a:alpha val="43137"/>
                    </a:srgbClr>
                  </a:outerShdw>
                </a:effectLst>
                <a:latin typeface="ArabBruD" pitchFamily="2" charset="0"/>
              </a:rPr>
              <a:t>Conclusiones</a:t>
            </a:r>
            <a:endParaRPr lang="en-US" sz="3200" b="1" dirty="0">
              <a:effectLst>
                <a:outerShdw blurRad="38100" dist="38100" dir="2700000" algn="tl">
                  <a:srgbClr val="000000">
                    <a:alpha val="43137"/>
                  </a:srgbClr>
                </a:outerShdw>
              </a:effectLst>
              <a:latin typeface="ArabBruD" pitchFamily="2" charset="0"/>
            </a:endParaRPr>
          </a:p>
        </p:txBody>
      </p:sp>
      <p:cxnSp>
        <p:nvCxnSpPr>
          <p:cNvPr id="4" name="Conector recto 3"/>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1818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88364" y="353651"/>
            <a:ext cx="5815272" cy="584775"/>
          </a:xfrm>
          <a:prstGeom prst="rect">
            <a:avLst/>
          </a:prstGeom>
        </p:spPr>
        <p:txBody>
          <a:bodyPr wrap="square">
            <a:spAutoFit/>
          </a:bodyPr>
          <a:lstStyle/>
          <a:p>
            <a:pPr marL="514350" indent="-514350" algn="ctr">
              <a:buFont typeface="+mj-lt"/>
              <a:buAutoNum type="arabicPeriod" startAt="9"/>
            </a:pPr>
            <a:r>
              <a:rPr lang="es-ES" sz="3200" b="1" dirty="0">
                <a:effectLst>
                  <a:outerShdw blurRad="38100" dist="38100" dir="2700000" algn="tl">
                    <a:srgbClr val="000000">
                      <a:alpha val="43137"/>
                    </a:srgbClr>
                  </a:outerShdw>
                </a:effectLst>
                <a:latin typeface="ArabBruD" pitchFamily="2" charset="0"/>
              </a:rPr>
              <a:t>Referencias Bibliográficas</a:t>
            </a:r>
            <a:endParaRPr lang="en-US" sz="3200" b="1" dirty="0">
              <a:effectLst>
                <a:outerShdw blurRad="38100" dist="38100" dir="2700000" algn="tl">
                  <a:srgbClr val="000000">
                    <a:alpha val="43137"/>
                  </a:srgbClr>
                </a:outerShdw>
              </a:effectLst>
              <a:latin typeface="ArabBruD" pitchFamily="2" charset="0"/>
            </a:endParaRPr>
          </a:p>
        </p:txBody>
      </p:sp>
      <p:cxnSp>
        <p:nvCxnSpPr>
          <p:cNvPr id="3" name="Conector recto 2"/>
          <p:cNvCxnSpPr/>
          <p:nvPr/>
        </p:nvCxnSpPr>
        <p:spPr>
          <a:xfrm>
            <a:off x="3108395" y="997419"/>
            <a:ext cx="5975211" cy="15304"/>
          </a:xfrm>
          <a:prstGeom prst="line">
            <a:avLst/>
          </a:prstGeom>
        </p:spPr>
        <p:style>
          <a:lnRef idx="3">
            <a:schemeClr val="dk1"/>
          </a:lnRef>
          <a:fillRef idx="0">
            <a:schemeClr val="dk1"/>
          </a:fillRef>
          <a:effectRef idx="2">
            <a:schemeClr val="dk1"/>
          </a:effectRef>
          <a:fontRef idx="minor">
            <a:schemeClr val="tx1"/>
          </a:fontRef>
        </p:style>
      </p:cxnSp>
      <p:sp>
        <p:nvSpPr>
          <p:cNvPr id="4" name="CuadroTexto 3">
            <a:extLst>
              <a:ext uri="{FF2B5EF4-FFF2-40B4-BE49-F238E27FC236}">
                <a16:creationId xmlns:a16="http://schemas.microsoft.com/office/drawing/2014/main" id="{28745107-3E89-41E4-9033-56EC10736AB7}"/>
              </a:ext>
            </a:extLst>
          </p:cNvPr>
          <p:cNvSpPr txBox="1"/>
          <p:nvPr/>
        </p:nvSpPr>
        <p:spPr>
          <a:xfrm>
            <a:off x="352338" y="1575656"/>
            <a:ext cx="11761365" cy="2862322"/>
          </a:xfrm>
          <a:prstGeom prst="rect">
            <a:avLst/>
          </a:prstGeom>
          <a:noFill/>
        </p:spPr>
        <p:txBody>
          <a:bodyPr wrap="square" rtlCol="0">
            <a:spAutoFit/>
          </a:bodyPr>
          <a:lstStyle/>
          <a:p>
            <a:r>
              <a:rPr lang="es-PE" dirty="0" err="1">
                <a:latin typeface="Arial Narrow" panose="020B0606020202030204" pitchFamily="34" charset="0"/>
              </a:rPr>
              <a:t>Lopez</a:t>
            </a:r>
            <a:r>
              <a:rPr lang="es-PE" dirty="0">
                <a:latin typeface="Arial Narrow" panose="020B0606020202030204" pitchFamily="34" charset="0"/>
              </a:rPr>
              <a:t> J.2021. </a:t>
            </a:r>
            <a:r>
              <a:rPr lang="es-ES" dirty="0">
                <a:latin typeface="Arial Narrow" panose="020B0606020202030204" pitchFamily="34" charset="0"/>
              </a:rPr>
              <a:t>La influencia de la luz en el crecimiento del cultivo. </a:t>
            </a:r>
            <a:r>
              <a:rPr lang="es-ES" dirty="0" err="1">
                <a:latin typeface="Arial Narrow" panose="020B0606020202030204" pitchFamily="34" charset="0"/>
              </a:rPr>
              <a:t>Phomix</a:t>
            </a:r>
            <a:r>
              <a:rPr lang="es-ES" dirty="0">
                <a:latin typeface="Arial Narrow" panose="020B0606020202030204" pitchFamily="34" charset="0"/>
              </a:rPr>
              <a:t>. Recuperado de </a:t>
            </a:r>
            <a:r>
              <a:rPr lang="es-ES" u="sng" dirty="0">
                <a:latin typeface="Arial Narrow" panose="020B0606020202030204" pitchFamily="34" charset="0"/>
              </a:rPr>
              <a:t>https://www.pthorticulture.com/es/centro-de-formacion/la-influencia-de-la-luz-en-el-crecimiento-del-cultivo/ </a:t>
            </a:r>
          </a:p>
          <a:p>
            <a:endParaRPr lang="es-ES" dirty="0">
              <a:latin typeface="Arial Narrow" panose="020B0606020202030204" pitchFamily="34" charset="0"/>
            </a:endParaRPr>
          </a:p>
          <a:p>
            <a:r>
              <a:rPr lang="es-PE" dirty="0">
                <a:latin typeface="Arial Narrow" panose="020B0606020202030204" pitchFamily="34" charset="0"/>
              </a:rPr>
              <a:t> </a:t>
            </a:r>
            <a:r>
              <a:rPr lang="es-ES" dirty="0">
                <a:latin typeface="Arial Narrow" panose="020B0606020202030204" pitchFamily="34" charset="0"/>
              </a:rPr>
              <a:t>DuPont, T. 2012. Biología de semillas y plántulas . Pennstate </a:t>
            </a:r>
            <a:r>
              <a:rPr lang="es-ES" dirty="0" err="1">
                <a:latin typeface="Arial Narrow" panose="020B0606020202030204" pitchFamily="34" charset="0"/>
              </a:rPr>
              <a:t>Extencion.U.S</a:t>
            </a:r>
            <a:r>
              <a:rPr lang="es-ES" dirty="0">
                <a:latin typeface="Arial Narrow" panose="020B0606020202030204" pitchFamily="34" charset="0"/>
              </a:rPr>
              <a:t>. </a:t>
            </a:r>
            <a:r>
              <a:rPr lang="es-ES" dirty="0" err="1">
                <a:latin typeface="Arial Narrow" panose="020B0606020202030204" pitchFamily="34" charset="0"/>
              </a:rPr>
              <a:t>Reccuperado</a:t>
            </a:r>
            <a:r>
              <a:rPr lang="es-ES" dirty="0">
                <a:latin typeface="Arial Narrow" panose="020B0606020202030204" pitchFamily="34" charset="0"/>
              </a:rPr>
              <a:t> de </a:t>
            </a:r>
            <a:r>
              <a:rPr lang="es-ES" dirty="0">
                <a:solidFill>
                  <a:sysClr val="windowText" lastClr="000000"/>
                </a:solidFill>
                <a:latin typeface="Arial Narrow" panose="020B0606020202030204" pitchFamily="34" charset="0"/>
                <a:hlinkClick r:id="rId2">
                  <a:extLst>
                    <a:ext uri="{A12FA001-AC4F-418D-AE19-62706E023703}">
                      <ahyp:hlinkClr xmlns:ahyp="http://schemas.microsoft.com/office/drawing/2018/hyperlinkcolor" val="tx"/>
                    </a:ext>
                  </a:extLst>
                </a:hlinkClick>
              </a:rPr>
              <a:t>https://extension.psu.edu/biologia-de-las-semillas-y-de-las-plantulas#:~:text=La%20mayor%C3%ADa%20de%20las%20semillas,luz%20del%20sol%20para%20crecer</a:t>
            </a:r>
            <a:r>
              <a:rPr lang="es-ES" dirty="0">
                <a:solidFill>
                  <a:sysClr val="windowText" lastClr="000000"/>
                </a:solidFill>
                <a:latin typeface="Arial Narrow" panose="020B0606020202030204" pitchFamily="34" charset="0"/>
              </a:rPr>
              <a:t>.</a:t>
            </a:r>
          </a:p>
          <a:p>
            <a:endParaRPr lang="es-ES" dirty="0">
              <a:solidFill>
                <a:sysClr val="windowText" lastClr="000000"/>
              </a:solidFill>
              <a:latin typeface="Arial Narrow" panose="020B0606020202030204" pitchFamily="34" charset="0"/>
            </a:endParaRPr>
          </a:p>
          <a:p>
            <a:endParaRPr lang="es-ES" dirty="0">
              <a:solidFill>
                <a:sysClr val="windowText" lastClr="000000"/>
              </a:solidFill>
              <a:latin typeface="Arial Narrow" panose="020B0606020202030204" pitchFamily="34" charset="0"/>
            </a:endParaRPr>
          </a:p>
          <a:p>
            <a:r>
              <a:rPr lang="es-PE" dirty="0">
                <a:latin typeface="Arial Narrow" panose="020B0606020202030204" pitchFamily="34" charset="0"/>
              </a:rPr>
              <a:t>Otegui B, Pérez M, Maia M. 2005. </a:t>
            </a:r>
            <a:r>
              <a:rPr lang="es-ES" dirty="0">
                <a:latin typeface="Arial Narrow" panose="020B0606020202030204" pitchFamily="34" charset="0"/>
              </a:rPr>
              <a:t>Efecto de la temperatura y la luz en la germinación de semillas de </a:t>
            </a:r>
            <a:r>
              <a:rPr lang="es-ES" dirty="0" err="1">
                <a:latin typeface="Arial Narrow" panose="020B0606020202030204" pitchFamily="34" charset="0"/>
              </a:rPr>
              <a:t>Paspalum</a:t>
            </a:r>
            <a:r>
              <a:rPr lang="es-ES" dirty="0">
                <a:latin typeface="Arial Narrow" panose="020B0606020202030204" pitchFamily="34" charset="0"/>
              </a:rPr>
              <a:t> </a:t>
            </a:r>
            <a:r>
              <a:rPr lang="es-ES" dirty="0" err="1">
                <a:latin typeface="Arial Narrow" panose="020B0606020202030204" pitchFamily="34" charset="0"/>
              </a:rPr>
              <a:t>guenoarum</a:t>
            </a:r>
            <a:r>
              <a:rPr lang="es-ES" dirty="0">
                <a:latin typeface="Arial Narrow" panose="020B0606020202030204" pitchFamily="34" charset="0"/>
              </a:rPr>
              <a:t>. Scielo. </a:t>
            </a:r>
            <a:r>
              <a:rPr lang="es-ES" dirty="0" err="1">
                <a:latin typeface="Arial Narrow" panose="020B0606020202030204" pitchFamily="34" charset="0"/>
              </a:rPr>
              <a:t>Brazil</a:t>
            </a:r>
            <a:r>
              <a:rPr lang="es-ES" dirty="0">
                <a:latin typeface="Arial Narrow" panose="020B0606020202030204" pitchFamily="34" charset="0"/>
              </a:rPr>
              <a:t>. Recuperado de </a:t>
            </a:r>
            <a:r>
              <a:rPr lang="es-ES" dirty="0">
                <a:solidFill>
                  <a:sysClr val="windowText" lastClr="000000"/>
                </a:solidFill>
                <a:latin typeface="Arial Narrow" panose="020B0606020202030204" pitchFamily="34" charset="0"/>
                <a:hlinkClick r:id="rId3">
                  <a:extLst>
                    <a:ext uri="{A12FA001-AC4F-418D-AE19-62706E023703}">
                      <ahyp:hlinkClr xmlns:ahyp="http://schemas.microsoft.com/office/drawing/2018/hyperlinkcolor" val="tx"/>
                    </a:ext>
                  </a:extLst>
                </a:hlinkClick>
              </a:rPr>
              <a:t>https://www.scielo.br/j/rbs/a/DpWLwNDM5s6QZ6wqr3ZcBRw/?lang=es</a:t>
            </a:r>
            <a:endParaRPr lang="es-ES" dirty="0">
              <a:solidFill>
                <a:sysClr val="windowText" lastClr="000000"/>
              </a:solidFill>
              <a:latin typeface="Arial Narrow" panose="020B0606020202030204" pitchFamily="34" charset="0"/>
            </a:endParaRPr>
          </a:p>
          <a:p>
            <a:endParaRPr lang="es-PE" dirty="0">
              <a:latin typeface="Arial Narrow" panose="020B0606020202030204" pitchFamily="34" charset="0"/>
            </a:endParaRPr>
          </a:p>
        </p:txBody>
      </p:sp>
    </p:spTree>
    <p:extLst>
      <p:ext uri="{BB962C8B-B14F-4D97-AF65-F5344CB8AC3E}">
        <p14:creationId xmlns:p14="http://schemas.microsoft.com/office/powerpoint/2010/main" val="201915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10803" y="288052"/>
            <a:ext cx="1919443" cy="2561901"/>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redondeado 2"/>
          <p:cNvSpPr/>
          <p:nvPr/>
        </p:nvSpPr>
        <p:spPr>
          <a:xfrm>
            <a:off x="2536723" y="208935"/>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solidFill>
                  <a:schemeClr val="tx1"/>
                </a:solidFill>
                <a:latin typeface="Arial Narrow" panose="020B0606020202030204" pitchFamily="34" charset="0"/>
              </a:rPr>
              <a:t>¿Qué relación existe entre la ausencia o presencia de luz</a:t>
            </a:r>
          </a:p>
          <a:p>
            <a:r>
              <a:rPr lang="es-ES" sz="3200" dirty="0">
                <a:solidFill>
                  <a:schemeClr val="tx1"/>
                </a:solidFill>
                <a:latin typeface="Arial Narrow" panose="020B0606020202030204" pitchFamily="34" charset="0"/>
              </a:rPr>
              <a:t>y la cantidad de semillas germinadas?</a:t>
            </a:r>
          </a:p>
        </p:txBody>
      </p:sp>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a:pPr>
            <a:r>
              <a:rPr lang="es-ES" sz="3200" b="1" dirty="0">
                <a:solidFill>
                  <a:srgbClr val="002060"/>
                </a:solidFill>
                <a:effectLst>
                  <a:outerShdw blurRad="38100" dist="38100" dir="2700000" algn="tl">
                    <a:srgbClr val="000000">
                      <a:alpha val="43137"/>
                    </a:srgbClr>
                  </a:outerShdw>
                </a:effectLst>
                <a:latin typeface="ArabBruD" pitchFamily="2" charset="0"/>
              </a:rPr>
              <a:t>Planteamiento del problema</a:t>
            </a:r>
            <a:endParaRPr lang="en-US" sz="3200" b="1" dirty="0">
              <a:solidFill>
                <a:srgbClr val="002060"/>
              </a:solidFill>
              <a:effectLst>
                <a:outerShdw blurRad="38100" dist="38100" dir="2700000" algn="tl">
                  <a:srgbClr val="000000">
                    <a:alpha val="43137"/>
                  </a:srgbClr>
                </a:outerShdw>
              </a:effectLst>
              <a:latin typeface="ArabBruD" pitchFamily="2" charset="0"/>
            </a:endParaRPr>
          </a:p>
        </p:txBody>
      </p:sp>
      <p:cxnSp>
        <p:nvCxnSpPr>
          <p:cNvPr id="6" name="Conector recto 5"/>
          <p:cNvCxnSpPr/>
          <p:nvPr/>
        </p:nvCxnSpPr>
        <p:spPr>
          <a:xfrm>
            <a:off x="4916129" y="987587"/>
            <a:ext cx="471948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3914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2424343" y="208935"/>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Arial Narrow" panose="020B0606020202030204" pitchFamily="34" charset="0"/>
              </a:rPr>
              <a:t>Comenze poniendo las semillas en la tierra de hoja en 2 recipientes donde uno de ellos esta en el sol y otro en la sombra, después los regué con 300ml de agua , durante 10, pasando los primeros 5 días se pudo observar que ninguno de los tratamientos a ya germinado, pero ya en el sexto día, el  recipiente que esta en la sombra había germinado en cambio que en el otro había germinado de manera lenta, ya al 7 día las plantas que estaban en el sol y en la sombra  habían aumentado su tamaño, en estos 3 últimos días el crecimientos de las plantas que estaban en la sombre era mas rápido que las que estaba en el sol que </a:t>
            </a:r>
            <a:r>
              <a:rPr lang="es-ES" sz="2400">
                <a:solidFill>
                  <a:schemeClr val="tx1"/>
                </a:solidFill>
                <a:latin typeface="Arial Narrow" panose="020B0606020202030204" pitchFamily="34" charset="0"/>
              </a:rPr>
              <a:t>muy lenta.  </a:t>
            </a:r>
            <a:endParaRPr lang="es-ES" sz="2400" dirty="0">
              <a:solidFill>
                <a:schemeClr val="tx1"/>
              </a:solidFill>
              <a:latin typeface="Arial Narrow" panose="020B0606020202030204" pitchFamily="34" charset="0"/>
            </a:endParaRPr>
          </a:p>
        </p:txBody>
      </p:sp>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18857" y="768683"/>
            <a:ext cx="1962227" cy="1962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ángulo 3"/>
          <p:cNvSpPr/>
          <p:nvPr/>
        </p:nvSpPr>
        <p:spPr>
          <a:xfrm>
            <a:off x="3547872" y="402812"/>
            <a:ext cx="6620887" cy="584775"/>
          </a:xfrm>
          <a:prstGeom prst="rect">
            <a:avLst/>
          </a:prstGeom>
        </p:spPr>
        <p:txBody>
          <a:bodyPr wrap="square">
            <a:spAutoFit/>
          </a:bodyPr>
          <a:lstStyle/>
          <a:p>
            <a:pPr marL="514350" indent="-514350" algn="ctr">
              <a:buFont typeface="+mj-lt"/>
              <a:buAutoNum type="arabicPeriod" startAt="2"/>
            </a:pPr>
            <a:r>
              <a:rPr lang="es-ES" sz="3200" b="1" dirty="0">
                <a:solidFill>
                  <a:srgbClr val="545A43"/>
                </a:solidFill>
                <a:effectLst>
                  <a:outerShdw blurRad="38100" dist="38100" dir="2700000" algn="tl">
                    <a:srgbClr val="000000">
                      <a:alpha val="43137"/>
                    </a:srgbClr>
                  </a:outerShdw>
                </a:effectLst>
                <a:latin typeface="ArabBruD" pitchFamily="2" charset="0"/>
              </a:rPr>
              <a:t>Información general del proyecto</a:t>
            </a:r>
            <a:endParaRPr lang="en-US" sz="3200" b="1" dirty="0">
              <a:solidFill>
                <a:srgbClr val="545A43"/>
              </a:solidFill>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3831336" y="987587"/>
            <a:ext cx="6187735"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6501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98" y="518955"/>
            <a:ext cx="1916985" cy="1916985"/>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redondeado 2"/>
          <p:cNvSpPr/>
          <p:nvPr/>
        </p:nvSpPr>
        <p:spPr>
          <a:xfrm>
            <a:off x="2394111" y="208935"/>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2400" dirty="0">
              <a:solidFill>
                <a:schemeClr val="tx1"/>
              </a:solidFill>
              <a:latin typeface="Arial Narrow" panose="020B0606020202030204" pitchFamily="34" charset="0"/>
            </a:endParaRPr>
          </a:p>
        </p:txBody>
      </p:sp>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3"/>
            </a:pPr>
            <a:r>
              <a:rPr lang="es-ES" sz="3200" b="1" dirty="0">
                <a:solidFill>
                  <a:srgbClr val="002060"/>
                </a:solidFill>
                <a:effectLst>
                  <a:outerShdw blurRad="38100" dist="38100" dir="2700000" algn="tl">
                    <a:srgbClr val="000000">
                      <a:alpha val="43137"/>
                    </a:srgbClr>
                  </a:outerShdw>
                </a:effectLst>
                <a:latin typeface="ArabBruD" pitchFamily="2" charset="0"/>
              </a:rPr>
              <a:t>Variables</a:t>
            </a:r>
            <a:endParaRPr lang="en-US" sz="3200" b="1" dirty="0">
              <a:solidFill>
                <a:srgbClr val="002060"/>
              </a:solidFill>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6" name="Tabla 6">
            <a:extLst>
              <a:ext uri="{FF2B5EF4-FFF2-40B4-BE49-F238E27FC236}">
                <a16:creationId xmlns:a16="http://schemas.microsoft.com/office/drawing/2014/main" id="{E03E4C7F-3A31-443E-AFC1-B61E3386A095}"/>
              </a:ext>
            </a:extLst>
          </p:cNvPr>
          <p:cNvGraphicFramePr>
            <a:graphicFrameLocks noGrp="1"/>
          </p:cNvGraphicFramePr>
          <p:nvPr>
            <p:extLst>
              <p:ext uri="{D42A27DB-BD31-4B8C-83A1-F6EECF244321}">
                <p14:modId xmlns:p14="http://schemas.microsoft.com/office/powerpoint/2010/main" val="3913040873"/>
              </p:ext>
            </p:extLst>
          </p:nvPr>
        </p:nvGraphicFramePr>
        <p:xfrm>
          <a:off x="2862510" y="1593285"/>
          <a:ext cx="8128000" cy="203076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888990250"/>
                    </a:ext>
                  </a:extLst>
                </a:gridCol>
                <a:gridCol w="4064000">
                  <a:extLst>
                    <a:ext uri="{9D8B030D-6E8A-4147-A177-3AD203B41FA5}">
                      <a16:colId xmlns:a16="http://schemas.microsoft.com/office/drawing/2014/main" val="1664920155"/>
                    </a:ext>
                  </a:extLst>
                </a:gridCol>
              </a:tblGrid>
              <a:tr h="509435">
                <a:tc>
                  <a:txBody>
                    <a:bodyPr/>
                    <a:lstStyle/>
                    <a:p>
                      <a:r>
                        <a:rPr lang="es-ES" dirty="0"/>
                        <a:t>Variables </a:t>
                      </a:r>
                      <a:endParaRPr lang="es-PE" dirty="0"/>
                    </a:p>
                  </a:txBody>
                  <a:tcPr/>
                </a:tc>
                <a:tc>
                  <a:txBody>
                    <a:bodyPr/>
                    <a:lstStyle/>
                    <a:p>
                      <a:endParaRPr lang="es-PE"/>
                    </a:p>
                  </a:txBody>
                  <a:tcPr/>
                </a:tc>
                <a:extLst>
                  <a:ext uri="{0D108BD9-81ED-4DB2-BD59-A6C34878D82A}">
                    <a16:rowId xmlns:a16="http://schemas.microsoft.com/office/drawing/2014/main" val="1988490194"/>
                  </a:ext>
                </a:extLst>
              </a:tr>
              <a:tr h="509435">
                <a:tc>
                  <a:txBody>
                    <a:bodyPr/>
                    <a:lstStyle/>
                    <a:p>
                      <a:r>
                        <a:rPr lang="es-ES" dirty="0"/>
                        <a:t>Dependientes</a:t>
                      </a:r>
                      <a:endParaRPr lang="es-PE" dirty="0"/>
                    </a:p>
                  </a:txBody>
                  <a:tcPr/>
                </a:tc>
                <a:tc>
                  <a:txBody>
                    <a:bodyPr/>
                    <a:lstStyle/>
                    <a:p>
                      <a:r>
                        <a:rPr lang="es-ES" dirty="0"/>
                        <a:t>La germinación de la semillas </a:t>
                      </a:r>
                      <a:endParaRPr lang="es-PE" dirty="0"/>
                    </a:p>
                  </a:txBody>
                  <a:tcPr/>
                </a:tc>
                <a:extLst>
                  <a:ext uri="{0D108BD9-81ED-4DB2-BD59-A6C34878D82A}">
                    <a16:rowId xmlns:a16="http://schemas.microsoft.com/office/drawing/2014/main" val="1301169279"/>
                  </a:ext>
                </a:extLst>
              </a:tr>
              <a:tr h="502456">
                <a:tc>
                  <a:txBody>
                    <a:bodyPr/>
                    <a:lstStyle/>
                    <a:p>
                      <a:r>
                        <a:rPr lang="es-ES" dirty="0"/>
                        <a:t>Independientes</a:t>
                      </a:r>
                      <a:endParaRPr lang="es-P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luz</a:t>
                      </a:r>
                      <a:endParaRPr lang="es-PE" dirty="0"/>
                    </a:p>
                  </a:txBody>
                  <a:tcPr/>
                </a:tc>
                <a:extLst>
                  <a:ext uri="{0D108BD9-81ED-4DB2-BD59-A6C34878D82A}">
                    <a16:rowId xmlns:a16="http://schemas.microsoft.com/office/drawing/2014/main" val="1153818670"/>
                  </a:ext>
                </a:extLst>
              </a:tr>
              <a:tr h="509435">
                <a:tc>
                  <a:txBody>
                    <a:bodyPr/>
                    <a:lstStyle/>
                    <a:p>
                      <a:r>
                        <a:rPr lang="es-ES" dirty="0"/>
                        <a:t>Fijas</a:t>
                      </a:r>
                      <a:endParaRPr lang="es-PE" dirty="0"/>
                    </a:p>
                  </a:txBody>
                  <a:tcPr/>
                </a:tc>
                <a:tc>
                  <a:txBody>
                    <a:bodyPr/>
                    <a:lstStyle/>
                    <a:p>
                      <a:r>
                        <a:rPr lang="es-ES" dirty="0"/>
                        <a:t>La tierra de hoja, el agua y bandeja</a:t>
                      </a:r>
                      <a:endParaRPr lang="es-PE" dirty="0"/>
                    </a:p>
                  </a:txBody>
                  <a:tcPr/>
                </a:tc>
                <a:extLst>
                  <a:ext uri="{0D108BD9-81ED-4DB2-BD59-A6C34878D82A}">
                    <a16:rowId xmlns:a16="http://schemas.microsoft.com/office/drawing/2014/main" val="2934772693"/>
                  </a:ext>
                </a:extLst>
              </a:tr>
            </a:tbl>
          </a:graphicData>
        </a:graphic>
      </p:graphicFrame>
    </p:spTree>
    <p:extLst>
      <p:ext uri="{BB962C8B-B14F-4D97-AF65-F5344CB8AC3E}">
        <p14:creationId xmlns:p14="http://schemas.microsoft.com/office/powerpoint/2010/main" val="262634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89154" y="437535"/>
            <a:ext cx="1644445" cy="164444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redondeado 2"/>
          <p:cNvSpPr/>
          <p:nvPr/>
        </p:nvSpPr>
        <p:spPr>
          <a:xfrm>
            <a:off x="2254046" y="141823"/>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Arial Narrow" panose="020B0606020202030204" pitchFamily="34" charset="0"/>
              </a:rPr>
              <a:t>Si existe una relación entre la ellas ya que las semillas germinadas que crecen en un lugar oscuro o donde haiga alguna sombra se aumenta la aceleración de crecimiento para encontrar rápidamente la luz pero si esta en un lugar donde constantemente hay luz puede impedir su germinación retrasándola,  reduciendo la velocidad de la fotosíntesis y afectando el desarrollo de las semillas.</a:t>
            </a:r>
          </a:p>
        </p:txBody>
      </p:sp>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4"/>
            </a:pPr>
            <a:r>
              <a:rPr lang="es-ES" sz="3200" b="1" dirty="0">
                <a:effectLst>
                  <a:outerShdw blurRad="38100" dist="38100" dir="2700000" algn="tl">
                    <a:srgbClr val="000000">
                      <a:alpha val="43137"/>
                    </a:srgbClr>
                  </a:outerShdw>
                </a:effectLst>
                <a:latin typeface="ArabBruD" pitchFamily="2" charset="0"/>
              </a:rPr>
              <a:t>Hipótesis</a:t>
            </a:r>
            <a:endParaRPr lang="en-US" sz="3200" b="1" dirty="0">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67071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ángulo redondeado 3"/>
          <p:cNvSpPr/>
          <p:nvPr/>
        </p:nvSpPr>
        <p:spPr>
          <a:xfrm>
            <a:off x="2561303" y="208935"/>
            <a:ext cx="9448800" cy="6440129"/>
          </a:xfrm>
          <a:prstGeom prst="roundRect">
            <a:avLst/>
          </a:prstGeom>
          <a:solidFill>
            <a:srgbClr val="FFFF99">
              <a:alpha val="5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Arial Narrow" panose="020B0606020202030204" pitchFamily="34" charset="0"/>
              </a:rPr>
              <a:t>-Semillas de poroto.</a:t>
            </a:r>
          </a:p>
          <a:p>
            <a:r>
              <a:rPr lang="es-ES" sz="2400" dirty="0">
                <a:solidFill>
                  <a:schemeClr val="tx1"/>
                </a:solidFill>
                <a:latin typeface="Arial Narrow" panose="020B0606020202030204" pitchFamily="34" charset="0"/>
              </a:rPr>
              <a:t>-Dos bandejas rectangulares.</a:t>
            </a:r>
          </a:p>
          <a:p>
            <a:r>
              <a:rPr lang="es-ES" sz="2400" dirty="0">
                <a:solidFill>
                  <a:schemeClr val="tx1"/>
                </a:solidFill>
                <a:latin typeface="Arial Narrow" panose="020B0606020202030204" pitchFamily="34" charset="0"/>
              </a:rPr>
              <a:t>- Tierra de hoja.</a:t>
            </a:r>
          </a:p>
          <a:p>
            <a:pPr marL="342900" indent="-342900">
              <a:buFontTx/>
              <a:buChar char="-"/>
            </a:pPr>
            <a:r>
              <a:rPr lang="es-ES" sz="2400" dirty="0">
                <a:solidFill>
                  <a:schemeClr val="tx1"/>
                </a:solidFill>
                <a:latin typeface="Arial Narrow" panose="020B0606020202030204" pitchFamily="34" charset="0"/>
              </a:rPr>
              <a:t>Vaso de precipitado de 500 </a:t>
            </a:r>
            <a:r>
              <a:rPr lang="es-ES" sz="2400" dirty="0" err="1">
                <a:solidFill>
                  <a:schemeClr val="tx1"/>
                </a:solidFill>
                <a:latin typeface="Arial Narrow" panose="020B0606020202030204" pitchFamily="34" charset="0"/>
              </a:rPr>
              <a:t>mL</a:t>
            </a:r>
            <a:r>
              <a:rPr lang="es-ES" sz="2400" dirty="0">
                <a:solidFill>
                  <a:schemeClr val="tx1"/>
                </a:solidFill>
                <a:latin typeface="Arial Narrow" panose="020B0606020202030204" pitchFamily="34" charset="0"/>
              </a:rPr>
              <a:t>.</a:t>
            </a:r>
          </a:p>
          <a:p>
            <a:pPr marL="342900" indent="-342900">
              <a:buFontTx/>
              <a:buChar char="-"/>
            </a:pPr>
            <a:r>
              <a:rPr lang="es-ES" sz="2400" dirty="0">
                <a:solidFill>
                  <a:schemeClr val="tx1"/>
                </a:solidFill>
                <a:latin typeface="Arial Narrow" panose="020B0606020202030204" pitchFamily="34" charset="0"/>
              </a:rPr>
              <a:t>Cámara</a:t>
            </a:r>
          </a:p>
          <a:p>
            <a:pPr marL="342900" indent="-342900">
              <a:buFontTx/>
              <a:buChar char="-"/>
            </a:pPr>
            <a:r>
              <a:rPr lang="es-ES" sz="2400" dirty="0">
                <a:solidFill>
                  <a:schemeClr val="tx1"/>
                </a:solidFill>
                <a:latin typeface="Arial Narrow" panose="020B0606020202030204" pitchFamily="34" charset="0"/>
              </a:rPr>
              <a:t>Bloks</a:t>
            </a:r>
          </a:p>
          <a:p>
            <a:pPr marL="342900" indent="-342900">
              <a:buFontTx/>
              <a:buChar char="-"/>
            </a:pPr>
            <a:r>
              <a:rPr lang="es-ES" sz="2400" dirty="0">
                <a:solidFill>
                  <a:schemeClr val="tx1"/>
                </a:solidFill>
                <a:latin typeface="Arial Narrow" panose="020B0606020202030204" pitchFamily="34" charset="0"/>
              </a:rPr>
              <a:t>Lapiceros</a:t>
            </a:r>
          </a:p>
          <a:p>
            <a:pPr marL="342900" indent="-342900">
              <a:buFontTx/>
              <a:buChar char="-"/>
            </a:pPr>
            <a:r>
              <a:rPr lang="es-ES" sz="2400" dirty="0">
                <a:solidFill>
                  <a:schemeClr val="tx1"/>
                </a:solidFill>
                <a:latin typeface="Arial Narrow" panose="020B0606020202030204" pitchFamily="34" charset="0"/>
              </a:rPr>
              <a:t>Guarda polvo </a:t>
            </a: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12231" b="13970"/>
          <a:stretch/>
        </p:blipFill>
        <p:spPr>
          <a:xfrm>
            <a:off x="495296" y="363795"/>
            <a:ext cx="1572105" cy="11602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3" name="Conector recto 2"/>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
        <p:nvSpPr>
          <p:cNvPr id="5" name="Rectángulo 4"/>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5"/>
            </a:pPr>
            <a:r>
              <a:rPr lang="es-ES" sz="3200" b="1" dirty="0">
                <a:effectLst>
                  <a:outerShdw blurRad="38100" dist="38100" dir="2700000" algn="tl">
                    <a:srgbClr val="000000">
                      <a:alpha val="43137"/>
                    </a:srgbClr>
                  </a:outerShdw>
                </a:effectLst>
                <a:latin typeface="ArabBruD" pitchFamily="2" charset="0"/>
              </a:rPr>
              <a:t>Materiales</a:t>
            </a:r>
            <a:endParaRPr lang="en-US" sz="3200" b="1" dirty="0">
              <a:effectLst>
                <a:outerShdw blurRad="38100" dist="38100" dir="2700000" algn="tl">
                  <a:srgbClr val="000000">
                    <a:alpha val="43137"/>
                  </a:srgbClr>
                </a:outerShdw>
              </a:effectLst>
              <a:latin typeface="ArabBruD" pitchFamily="2" charset="0"/>
            </a:endParaRPr>
          </a:p>
        </p:txBody>
      </p:sp>
      <p:pic>
        <p:nvPicPr>
          <p:cNvPr id="6" name="Imagen 5">
            <a:extLst>
              <a:ext uri="{FF2B5EF4-FFF2-40B4-BE49-F238E27FC236}">
                <a16:creationId xmlns:a16="http://schemas.microsoft.com/office/drawing/2014/main" id="{01A52B31-D79A-4B8C-BA91-CA2D6AA79E77}"/>
              </a:ext>
            </a:extLst>
          </p:cNvPr>
          <p:cNvPicPr>
            <a:picLocks noChangeAspect="1"/>
          </p:cNvPicPr>
          <p:nvPr/>
        </p:nvPicPr>
        <p:blipFill>
          <a:blip r:embed="rId4"/>
          <a:stretch>
            <a:fillRect/>
          </a:stretch>
        </p:blipFill>
        <p:spPr>
          <a:xfrm>
            <a:off x="9520741" y="1520352"/>
            <a:ext cx="1775534" cy="998252"/>
          </a:xfrm>
          <a:prstGeom prst="rect">
            <a:avLst/>
          </a:prstGeom>
        </p:spPr>
      </p:pic>
      <p:pic>
        <p:nvPicPr>
          <p:cNvPr id="7" name="Imagen 6">
            <a:extLst>
              <a:ext uri="{FF2B5EF4-FFF2-40B4-BE49-F238E27FC236}">
                <a16:creationId xmlns:a16="http://schemas.microsoft.com/office/drawing/2014/main" id="{B4433278-E0C4-4B46-A577-5FF148BDF042}"/>
              </a:ext>
            </a:extLst>
          </p:cNvPr>
          <p:cNvPicPr>
            <a:picLocks noChangeAspect="1"/>
          </p:cNvPicPr>
          <p:nvPr/>
        </p:nvPicPr>
        <p:blipFill>
          <a:blip r:embed="rId5"/>
          <a:stretch>
            <a:fillRect/>
          </a:stretch>
        </p:blipFill>
        <p:spPr>
          <a:xfrm>
            <a:off x="7926432" y="2983773"/>
            <a:ext cx="1598162" cy="2842559"/>
          </a:xfrm>
          <a:prstGeom prst="rect">
            <a:avLst/>
          </a:prstGeom>
        </p:spPr>
      </p:pic>
      <p:pic>
        <p:nvPicPr>
          <p:cNvPr id="8" name="Imagen 7">
            <a:extLst>
              <a:ext uri="{FF2B5EF4-FFF2-40B4-BE49-F238E27FC236}">
                <a16:creationId xmlns:a16="http://schemas.microsoft.com/office/drawing/2014/main" id="{781B5E6C-2DE0-47F2-B676-F0B4C2C668DF}"/>
              </a:ext>
            </a:extLst>
          </p:cNvPr>
          <p:cNvPicPr>
            <a:picLocks noChangeAspect="1"/>
          </p:cNvPicPr>
          <p:nvPr/>
        </p:nvPicPr>
        <p:blipFill>
          <a:blip r:embed="rId6"/>
          <a:stretch>
            <a:fillRect/>
          </a:stretch>
        </p:blipFill>
        <p:spPr>
          <a:xfrm>
            <a:off x="10656526" y="2681386"/>
            <a:ext cx="1353577" cy="2407529"/>
          </a:xfrm>
          <a:prstGeom prst="rect">
            <a:avLst/>
          </a:prstGeom>
        </p:spPr>
      </p:pic>
      <p:pic>
        <p:nvPicPr>
          <p:cNvPr id="9" name="Imagen 8">
            <a:extLst>
              <a:ext uri="{FF2B5EF4-FFF2-40B4-BE49-F238E27FC236}">
                <a16:creationId xmlns:a16="http://schemas.microsoft.com/office/drawing/2014/main" id="{3D044DAB-FA80-4DD6-888B-19CDAA7DA4E7}"/>
              </a:ext>
            </a:extLst>
          </p:cNvPr>
          <p:cNvPicPr>
            <a:picLocks noChangeAspect="1"/>
          </p:cNvPicPr>
          <p:nvPr/>
        </p:nvPicPr>
        <p:blipFill>
          <a:blip r:embed="rId7"/>
          <a:stretch>
            <a:fillRect/>
          </a:stretch>
        </p:blipFill>
        <p:spPr>
          <a:xfrm>
            <a:off x="6946089" y="1520352"/>
            <a:ext cx="1960687" cy="1102350"/>
          </a:xfrm>
          <a:prstGeom prst="rect">
            <a:avLst/>
          </a:prstGeom>
        </p:spPr>
      </p:pic>
    </p:spTree>
    <p:extLst>
      <p:ext uri="{BB962C8B-B14F-4D97-AF65-F5344CB8AC3E}">
        <p14:creationId xmlns:p14="http://schemas.microsoft.com/office/powerpoint/2010/main" val="2970423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2455607" y="208935"/>
            <a:ext cx="9448800" cy="6440129"/>
          </a:xfrm>
          <a:prstGeom prst="roundRect">
            <a:avLst/>
          </a:prstGeom>
          <a:solidFill>
            <a:srgbClr val="FFFF99">
              <a:alpha val="5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dirty="0">
              <a:solidFill>
                <a:schemeClr val="tx1"/>
              </a:solidFill>
              <a:latin typeface="Arial Narrow" panose="020B0606020202030204" pitchFamily="34" charset="0"/>
            </a:endParaRPr>
          </a:p>
          <a:p>
            <a:pPr marL="457200" indent="-457200">
              <a:buFont typeface="+mj-lt"/>
              <a:buAutoNum type="alphaUcPeriod"/>
            </a:pPr>
            <a:r>
              <a:rPr lang="es-ES" dirty="0">
                <a:solidFill>
                  <a:schemeClr val="tx1"/>
                </a:solidFill>
                <a:latin typeface="Arial Narrow" panose="020B0606020202030204" pitchFamily="34" charset="0"/>
              </a:rPr>
              <a:t>1.Llene la bandeja con tierra de hojas o tierra preparada. </a:t>
            </a:r>
          </a:p>
          <a:p>
            <a:r>
              <a:rPr lang="es-ES" dirty="0">
                <a:solidFill>
                  <a:schemeClr val="tx1"/>
                </a:solidFill>
                <a:latin typeface="Arial Narrow" panose="020B0606020202030204" pitchFamily="34" charset="0"/>
              </a:rPr>
              <a:t>2. Haga unas pequeñas muescas en el suelo y coloque una en cada muesca millas (30 semillas por plato). </a:t>
            </a:r>
          </a:p>
          <a:p>
            <a:r>
              <a:rPr lang="es-ES" dirty="0">
                <a:solidFill>
                  <a:schemeClr val="tx1"/>
                </a:solidFill>
                <a:latin typeface="Arial Narrow" panose="020B0606020202030204" pitchFamily="34" charset="0"/>
              </a:rPr>
              <a:t>3. Cubra las semillas con tierra delgada, teniendo cuidado de no exceder 2cm de profundidad </a:t>
            </a:r>
          </a:p>
          <a:p>
            <a:r>
              <a:rPr lang="es-ES" dirty="0">
                <a:solidFill>
                  <a:schemeClr val="tx1"/>
                </a:solidFill>
                <a:latin typeface="Arial Narrow" panose="020B0606020202030204" pitchFamily="34" charset="0"/>
              </a:rPr>
              <a:t>4. Para ambas bandejas, riegue las semillas sembradas con 300 </a:t>
            </a:r>
            <a:r>
              <a:rPr lang="es-ES" dirty="0" err="1">
                <a:solidFill>
                  <a:schemeClr val="tx1"/>
                </a:solidFill>
                <a:latin typeface="Arial Narrow" panose="020B0606020202030204" pitchFamily="34" charset="0"/>
              </a:rPr>
              <a:t>mL</a:t>
            </a:r>
            <a:r>
              <a:rPr lang="es-ES" dirty="0">
                <a:solidFill>
                  <a:schemeClr val="tx1"/>
                </a:solidFill>
                <a:latin typeface="Arial Narrow" panose="020B0606020202030204" pitchFamily="34" charset="0"/>
              </a:rPr>
              <a:t> de agua, Desde el día 0, que es el día de la siembra, hasta el día 10. </a:t>
            </a:r>
          </a:p>
          <a:p>
            <a:r>
              <a:rPr lang="es-ES" dirty="0">
                <a:solidFill>
                  <a:schemeClr val="tx1"/>
                </a:solidFill>
                <a:latin typeface="Arial Narrow" panose="020B0606020202030204" pitchFamily="34" charset="0"/>
              </a:rPr>
              <a:t>5. Cada palé se someterá a uno de los siguientes: Manipulación 1. Bandeja en condiciones normales de luz. Manipulación 2. Coloque las bandejas en la oscuridad las 24 horas del día. </a:t>
            </a:r>
          </a:p>
          <a:p>
            <a:r>
              <a:rPr lang="es-ES" dirty="0">
                <a:solidFill>
                  <a:schemeClr val="tx1"/>
                </a:solidFill>
                <a:latin typeface="Arial Narrow" panose="020B0606020202030204" pitchFamily="34" charset="0"/>
              </a:rPr>
              <a:t>6. Etiquete adecuadamente la tarima, ya sea Proceso 1 o Proceso 2. </a:t>
            </a:r>
          </a:p>
          <a:p>
            <a:r>
              <a:rPr lang="es-ES" dirty="0">
                <a:solidFill>
                  <a:schemeClr val="tx1"/>
                </a:solidFill>
                <a:latin typeface="Arial Narrow" panose="020B0606020202030204" pitchFamily="34" charset="0"/>
              </a:rPr>
              <a:t>7. La bandeja de tratamiento 2 se mantiene en la habitación oscura. en un experimento de 10 días. </a:t>
            </a:r>
          </a:p>
          <a:p>
            <a:r>
              <a:rPr lang="es-ES" dirty="0">
                <a:solidFill>
                  <a:schemeClr val="tx1"/>
                </a:solidFill>
                <a:latin typeface="Arial Narrow" panose="020B0606020202030204" pitchFamily="34" charset="0"/>
              </a:rPr>
              <a:t>8. Dos bandejas se almacenan en la misma habitación las mismas condiciones de temperatura y humedad. </a:t>
            </a:r>
          </a:p>
          <a:p>
            <a:r>
              <a:rPr lang="es-ES" dirty="0">
                <a:solidFill>
                  <a:schemeClr val="tx1"/>
                </a:solidFill>
                <a:latin typeface="Arial Narrow" panose="020B0606020202030204" pitchFamily="34" charset="0"/>
              </a:rPr>
              <a:t>9. Registrar observaciones desde el día 0, correspondientes al día 0 Siembra hasta el día </a:t>
            </a:r>
          </a:p>
          <a:p>
            <a:pPr algn="just"/>
            <a:endParaRPr lang="es-ES" sz="1600" dirty="0">
              <a:solidFill>
                <a:schemeClr val="tx1"/>
              </a:solidFill>
              <a:latin typeface="Arial Narrow" panose="020B0606020202030204" pitchFamily="34" charset="0"/>
            </a:endParaRPr>
          </a:p>
          <a:p>
            <a:endParaRPr lang="es-ES" sz="2400" dirty="0">
              <a:solidFill>
                <a:schemeClr val="tx1"/>
              </a:solidFill>
              <a:latin typeface="Arial Narrow" panose="020B060602020203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93" y="508820"/>
            <a:ext cx="1939413" cy="1939413"/>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6"/>
            </a:pPr>
            <a:r>
              <a:rPr lang="es-ES" sz="3200" b="1" dirty="0">
                <a:effectLst>
                  <a:outerShdw blurRad="38100" dist="38100" dir="2700000" algn="tl">
                    <a:srgbClr val="000000">
                      <a:alpha val="43137"/>
                    </a:srgbClr>
                  </a:outerShdw>
                </a:effectLst>
                <a:latin typeface="ArabBruD" pitchFamily="2" charset="0"/>
              </a:rPr>
              <a:t>Procedimiento</a:t>
            </a:r>
            <a:endParaRPr lang="en-US" sz="3200" b="1" dirty="0">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6267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51AEABD-3D01-4A6D-AD16-E9F989334AD1}"/>
              </a:ext>
            </a:extLst>
          </p:cNvPr>
          <p:cNvPicPr>
            <a:picLocks noChangeAspect="1"/>
          </p:cNvPicPr>
          <p:nvPr/>
        </p:nvPicPr>
        <p:blipFill>
          <a:blip r:embed="rId2"/>
          <a:stretch>
            <a:fillRect/>
          </a:stretch>
        </p:blipFill>
        <p:spPr>
          <a:xfrm>
            <a:off x="1" y="0"/>
            <a:ext cx="11815762" cy="6858000"/>
          </a:xfrm>
          <a:prstGeom prst="rect">
            <a:avLst/>
          </a:prstGeom>
        </p:spPr>
      </p:pic>
      <p:sp>
        <p:nvSpPr>
          <p:cNvPr id="4" name="CuadroTexto 3">
            <a:extLst>
              <a:ext uri="{FF2B5EF4-FFF2-40B4-BE49-F238E27FC236}">
                <a16:creationId xmlns:a16="http://schemas.microsoft.com/office/drawing/2014/main" id="{BDA72D9C-6628-43CA-B4BF-981DCF76AE3E}"/>
              </a:ext>
            </a:extLst>
          </p:cNvPr>
          <p:cNvSpPr txBox="1"/>
          <p:nvPr/>
        </p:nvSpPr>
        <p:spPr>
          <a:xfrm>
            <a:off x="656439" y="615752"/>
            <a:ext cx="10609976" cy="3416320"/>
          </a:xfrm>
          <a:prstGeom prst="rect">
            <a:avLst/>
          </a:prstGeom>
          <a:noFill/>
        </p:spPr>
        <p:txBody>
          <a:bodyPr wrap="square">
            <a:spAutoFit/>
          </a:bodyPr>
          <a:lstStyle/>
          <a:p>
            <a:r>
              <a:rPr lang="es-ES" dirty="0">
                <a:latin typeface="Arial Narrow" panose="020B0606020202030204" pitchFamily="34" charset="0"/>
              </a:rPr>
              <a:t>B. Medidas de seguridad.</a:t>
            </a:r>
          </a:p>
          <a:p>
            <a:endParaRPr lang="es-ES" dirty="0">
              <a:latin typeface="Arial Narrow" panose="020B0606020202030204" pitchFamily="34" charset="0"/>
            </a:endParaRPr>
          </a:p>
          <a:p>
            <a:r>
              <a:rPr lang="es-ES" dirty="0">
                <a:latin typeface="Arial Narrow" panose="020B0606020202030204" pitchFamily="34" charset="0"/>
              </a:rPr>
              <a:t>Guantes</a:t>
            </a:r>
          </a:p>
          <a:p>
            <a:r>
              <a:rPr lang="es-ES" dirty="0">
                <a:latin typeface="Arial Narrow" panose="020B0606020202030204" pitchFamily="34" charset="0"/>
              </a:rPr>
              <a:t>Lentes</a:t>
            </a:r>
          </a:p>
          <a:p>
            <a:r>
              <a:rPr lang="es-ES" dirty="0">
                <a:latin typeface="Arial Narrow" panose="020B0606020202030204" pitchFamily="34" charset="0"/>
              </a:rPr>
              <a:t>Guarda Polvo</a:t>
            </a:r>
          </a:p>
          <a:p>
            <a:endParaRPr lang="es-ES" dirty="0">
              <a:latin typeface="Arial Narrow" panose="020B0606020202030204" pitchFamily="34" charset="0"/>
            </a:endParaRPr>
          </a:p>
          <a:p>
            <a:r>
              <a:rPr lang="es-ES" dirty="0">
                <a:latin typeface="Arial Narrow" panose="020B0606020202030204" pitchFamily="34" charset="0"/>
              </a:rPr>
              <a:t>Incorpora fotos o vídeos de los experimentos. En caso de que el o los vídeos sean pesados, subir al </a:t>
            </a:r>
            <a:r>
              <a:rPr lang="es-ES" dirty="0" err="1">
                <a:latin typeface="Arial Narrow" panose="020B0606020202030204" pitchFamily="34" charset="0"/>
              </a:rPr>
              <a:t>google</a:t>
            </a:r>
            <a:r>
              <a:rPr lang="es-ES" dirty="0">
                <a:latin typeface="Arial Narrow" panose="020B0606020202030204" pitchFamily="34" charset="0"/>
              </a:rPr>
              <a:t> drive, y luego pega aquí los links de acceso.</a:t>
            </a:r>
          </a:p>
          <a:p>
            <a:r>
              <a:rPr lang="es-ES" dirty="0">
                <a:latin typeface="Arial Narrow" panose="020B0606020202030204" pitchFamily="34" charset="0"/>
              </a:rPr>
              <a:t>Puedes utilizar varias diapositivas para cumplir con este paso.</a:t>
            </a:r>
          </a:p>
          <a:p>
            <a:endParaRPr lang="es-ES" dirty="0">
              <a:latin typeface="Arial Narrow" panose="020B0606020202030204" pitchFamily="34" charset="0"/>
            </a:endParaRPr>
          </a:p>
          <a:p>
            <a:r>
              <a:rPr lang="es-ES" dirty="0">
                <a:latin typeface="Arial Narrow" panose="020B0606020202030204" pitchFamily="34" charset="0"/>
              </a:rPr>
              <a:t>https://docs.google.com/document/d/1YkGmIUrqFge0uU8j87oP8ilL9NY5c6qo/edit?usp=drivesdk&amp;ouid=109831196435933409105&amp;rtpof=true&amp;sd=true</a:t>
            </a:r>
          </a:p>
        </p:txBody>
      </p:sp>
    </p:spTree>
    <p:extLst>
      <p:ext uri="{BB962C8B-B14F-4D97-AF65-F5344CB8AC3E}">
        <p14:creationId xmlns:p14="http://schemas.microsoft.com/office/powerpoint/2010/main" val="396368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67108" y="324154"/>
            <a:ext cx="6657785" cy="584775"/>
          </a:xfrm>
          <a:prstGeom prst="rect">
            <a:avLst/>
          </a:prstGeom>
        </p:spPr>
        <p:txBody>
          <a:bodyPr wrap="none">
            <a:spAutoFit/>
          </a:bodyPr>
          <a:lstStyle/>
          <a:p>
            <a:pPr marL="514350" indent="-514350">
              <a:buFont typeface="+mj-lt"/>
              <a:buAutoNum type="arabicPeriod" startAt="7"/>
            </a:pPr>
            <a:r>
              <a:rPr lang="es-ES" sz="3200" b="1" dirty="0">
                <a:effectLst>
                  <a:outerShdw blurRad="38100" dist="38100" dir="2700000" algn="tl">
                    <a:srgbClr val="000000">
                      <a:alpha val="43137"/>
                    </a:srgbClr>
                  </a:outerShdw>
                </a:effectLst>
                <a:latin typeface="ArabBruD" pitchFamily="2" charset="0"/>
              </a:rPr>
              <a:t>Datos/observaciones/RESULTADOS</a:t>
            </a:r>
            <a:endParaRPr lang="en-US" sz="3200" b="1" dirty="0">
              <a:effectLst>
                <a:outerShdw blurRad="38100" dist="38100" dir="2700000" algn="tl">
                  <a:srgbClr val="000000">
                    <a:alpha val="43137"/>
                  </a:srgbClr>
                </a:outerShdw>
              </a:effectLst>
              <a:latin typeface="ArabBruD" pitchFamily="2" charset="0"/>
            </a:endParaRPr>
          </a:p>
        </p:txBody>
      </p:sp>
      <p:cxnSp>
        <p:nvCxnSpPr>
          <p:cNvPr id="3" name="Conector recto 2"/>
          <p:cNvCxnSpPr/>
          <p:nvPr/>
        </p:nvCxnSpPr>
        <p:spPr>
          <a:xfrm>
            <a:off x="2767108" y="997419"/>
            <a:ext cx="6657785" cy="8421"/>
          </a:xfrm>
          <a:prstGeom prst="line">
            <a:avLst/>
          </a:prstGeom>
        </p:spPr>
        <p:style>
          <a:lnRef idx="3">
            <a:schemeClr val="dk1"/>
          </a:lnRef>
          <a:fillRef idx="0">
            <a:schemeClr val="dk1"/>
          </a:fillRef>
          <a:effectRef idx="2">
            <a:schemeClr val="dk1"/>
          </a:effectRef>
          <a:fontRef idx="minor">
            <a:schemeClr val="tx1"/>
          </a:fontRef>
        </p:style>
      </p:cxnSp>
      <p:sp>
        <p:nvSpPr>
          <p:cNvPr id="5" name="Rectángulo 4"/>
          <p:cNvSpPr/>
          <p:nvPr/>
        </p:nvSpPr>
        <p:spPr>
          <a:xfrm>
            <a:off x="737419" y="1618620"/>
            <a:ext cx="10353367" cy="1569660"/>
          </a:xfrm>
          <a:prstGeom prst="rect">
            <a:avLst/>
          </a:prstGeom>
        </p:spPr>
        <p:txBody>
          <a:bodyPr wrap="square">
            <a:spAutoFit/>
          </a:bodyPr>
          <a:lstStyle/>
          <a:p>
            <a:pPr marL="342900" indent="-342900" algn="just">
              <a:buFont typeface="Arial" panose="020B0604020202020204" pitchFamily="34" charset="0"/>
              <a:buChar char="•"/>
            </a:pPr>
            <a:r>
              <a:rPr lang="es-ES" sz="2400" dirty="0">
                <a:latin typeface="Arial Narrow" panose="020B0606020202030204" pitchFamily="34" charset="0"/>
              </a:rPr>
              <a:t>Los datos son mucho más fáciles de entender si aparecen en una tabla o gráfico. Crea un gráfico en Microsoft Excel e impórtalo aquí.</a:t>
            </a:r>
          </a:p>
          <a:p>
            <a:pPr marL="342900" indent="-342900">
              <a:buFont typeface="Arial" panose="020B0604020202020204" pitchFamily="34" charset="0"/>
              <a:buChar char="•"/>
            </a:pPr>
            <a:r>
              <a:rPr lang="es-ES" sz="2400" dirty="0">
                <a:latin typeface="Arial Narrow" panose="020B0606020202030204" pitchFamily="34" charset="0"/>
              </a:rPr>
              <a:t>Asegúrate de que todos los datos estén rotulados de forma clara.</a:t>
            </a:r>
          </a:p>
          <a:p>
            <a:pPr marL="342900" indent="-342900">
              <a:buFont typeface="Arial" panose="020B0604020202020204" pitchFamily="34" charset="0"/>
              <a:buChar char="•"/>
            </a:pPr>
            <a:r>
              <a:rPr lang="es-ES" sz="2400" dirty="0">
                <a:latin typeface="Arial Narrow" panose="020B0606020202030204" pitchFamily="34" charset="0"/>
              </a:rPr>
              <a:t>Puedes utilizar una o más diapositivas.</a:t>
            </a:r>
          </a:p>
        </p:txBody>
      </p:sp>
      <p:pic>
        <p:nvPicPr>
          <p:cNvPr id="6" name="Imagen 5"/>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39096" y="343574"/>
            <a:ext cx="1130710" cy="11307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2754253"/>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Organic</Template>
  <TotalTime>524</TotalTime>
  <Words>853</Words>
  <Application>Microsoft Office PowerPoint</Application>
  <PresentationFormat>Panorámica</PresentationFormat>
  <Paragraphs>71</Paragraphs>
  <Slides>13</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13</vt:i4>
      </vt:variant>
    </vt:vector>
  </HeadingPairs>
  <TitlesOfParts>
    <vt:vector size="22" baseType="lpstr">
      <vt:lpstr>ArabBruD</vt:lpstr>
      <vt:lpstr>Arial</vt:lpstr>
      <vt:lpstr>Arial Narrow</vt:lpstr>
      <vt:lpstr>Bernard MT Condensed</vt:lpstr>
      <vt:lpstr>Calibri Light</vt:lpstr>
      <vt:lpstr>Rockwell</vt:lpstr>
      <vt:lpstr>Wingdings</vt:lpstr>
      <vt:lpstr>Atlas</vt:lpstr>
      <vt:lpstr>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ADMIN</cp:lastModifiedBy>
  <cp:revision>17</cp:revision>
  <dcterms:created xsi:type="dcterms:W3CDTF">2021-11-02T04:04:16Z</dcterms:created>
  <dcterms:modified xsi:type="dcterms:W3CDTF">2022-04-29T11:12:31Z</dcterms:modified>
</cp:coreProperties>
</file>