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heme" Target="theme/theme1.xml" /><Relationship Id="rId5" Type="http://schemas.openxmlformats.org/officeDocument/2006/relationships/slide" Target="slides/slide4.xml" /><Relationship Id="rId10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7/18/2022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7/18/2022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libri.udelar.edu.uy/jspui/bitstream/20.500.12008/1749/1/3864gom.pdf" TargetMode="External" /><Relationship Id="rId2" Type="http://schemas.openxmlformats.org/officeDocument/2006/relationships/hyperlink" Target="https://www.uv.es/garoa2/estresyadiccion/psicoendocrinologia.htm" TargetMode="External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43F524-6EDB-CF48-46EF-1563A43CEA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8525" y="579501"/>
            <a:ext cx="7766936" cy="966976"/>
          </a:xfrm>
        </p:spPr>
        <p:txBody>
          <a:bodyPr/>
          <a:lstStyle/>
          <a:p>
            <a:r>
              <a:rPr lang="es-US" dirty="0"/>
              <a:t>RETROALIMENTACIÓN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F3C7458-0530-70F3-82AC-74C1825CC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5592981" y="6021077"/>
            <a:ext cx="9089215" cy="836923"/>
          </a:xfrm>
        </p:spPr>
        <p:txBody>
          <a:bodyPr/>
          <a:lstStyle/>
          <a:p>
            <a:r>
              <a:rPr lang="es-US" dirty="0"/>
              <a:t>Alumno: </a:t>
            </a:r>
            <a:r>
              <a:rPr lang="es-US" dirty="0" err="1"/>
              <a:t>Favio</a:t>
            </a:r>
            <a:r>
              <a:rPr lang="es-US" dirty="0"/>
              <a:t> Castillo </a:t>
            </a:r>
            <a:r>
              <a:rPr lang="es-US" dirty="0" err="1"/>
              <a:t>Balarezo</a:t>
            </a:r>
            <a:endParaRPr lang="es-US" dirty="0"/>
          </a:p>
          <a:p>
            <a:r>
              <a:rPr lang="es-US" dirty="0" err="1"/>
              <a:t>Profesor:Juan</a:t>
            </a:r>
            <a:r>
              <a:rPr lang="es-US" dirty="0"/>
              <a:t> Céspedes Cortez</a:t>
            </a:r>
          </a:p>
        </p:txBody>
      </p:sp>
      <p:pic>
        <p:nvPicPr>
          <p:cNvPr id="5" name="Imagen 5">
            <a:extLst>
              <a:ext uri="{FF2B5EF4-FFF2-40B4-BE49-F238E27FC236}">
                <a16:creationId xmlns:a16="http://schemas.microsoft.com/office/drawing/2014/main" id="{BB529064-6A48-4B9E-46E8-DC8EE56DC0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7890" y="1777969"/>
            <a:ext cx="5072063" cy="4011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050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E4A944-54AB-97AC-379C-CD1CEB9EA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8158" y="156238"/>
            <a:ext cx="8596668" cy="1320800"/>
          </a:xfrm>
        </p:spPr>
        <p:txBody>
          <a:bodyPr>
            <a:normAutofit/>
          </a:bodyPr>
          <a:lstStyle/>
          <a:p>
            <a:r>
              <a:rPr lang="es-US" sz="4000" dirty="0"/>
              <a:t>INTRODUCCIÓN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4EE780B-CD81-E470-85AE-2D673ABCB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8393" y="1138613"/>
            <a:ext cx="8596668" cy="3880773"/>
          </a:xfrm>
        </p:spPr>
        <p:txBody>
          <a:bodyPr>
            <a:normAutofit/>
          </a:bodyPr>
          <a:lstStyle/>
          <a:p>
            <a:pPr algn="just"/>
            <a:r>
              <a:rPr lang="es-US" sz="160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 retroalimentación es la regulación a partir de una glándula del nivel inferior hacia la glándula que la estimula y que está en un nivel superior.</a:t>
            </a:r>
          </a:p>
          <a:p>
            <a:pPr algn="just"/>
            <a:r>
              <a:rPr lang="es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 importante ya que </a:t>
            </a:r>
            <a:r>
              <a:rPr lang="es-US" sz="160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evita que las enzimas modifiquen su actividad de alguna manera. Por lo tanto, el catalizador produce una sustancia especial que puede actuar sobre una enzima o una hormona que estimula la enzima</a:t>
            </a:r>
          </a:p>
          <a:p>
            <a:pPr marL="0" indent="0" algn="just">
              <a:buNone/>
            </a:pPr>
            <a:endParaRPr lang="es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s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Objetivos:</a:t>
            </a:r>
          </a:p>
          <a:p>
            <a:pPr algn="just">
              <a:buAutoNum type="arabicPeriod"/>
            </a:pPr>
            <a:r>
              <a:rPr lang="es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Conocer acerca de la retroalimentación positiva y negativa</a:t>
            </a:r>
          </a:p>
          <a:p>
            <a:pPr algn="just">
              <a:buAutoNum type="arabicPeriod"/>
            </a:pPr>
            <a:r>
              <a:rPr lang="es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Conocer que hormonas actúan en cada clase de retroalimentación </a:t>
            </a:r>
          </a:p>
        </p:txBody>
      </p:sp>
    </p:spTree>
    <p:extLst>
      <p:ext uri="{BB962C8B-B14F-4D97-AF65-F5344CB8AC3E}">
        <p14:creationId xmlns:p14="http://schemas.microsoft.com/office/powerpoint/2010/main" val="188369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AF0F09-8EC6-8D0C-D4F2-4F0380AA4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6582" y="399394"/>
            <a:ext cx="8596668" cy="1320800"/>
          </a:xfrm>
        </p:spPr>
        <p:txBody>
          <a:bodyPr>
            <a:normAutofit/>
          </a:bodyPr>
          <a:lstStyle/>
          <a:p>
            <a:r>
              <a:rPr lang="es-US" sz="4000" dirty="0"/>
              <a:t>RETROALIMENTACION POSITIVA</a:t>
            </a:r>
          </a:p>
        </p:txBody>
      </p:sp>
      <p:pic>
        <p:nvPicPr>
          <p:cNvPr id="4" name="Imagen 4">
            <a:extLst>
              <a:ext uri="{FF2B5EF4-FFF2-40B4-BE49-F238E27FC236}">
                <a16:creationId xmlns:a16="http://schemas.microsoft.com/office/drawing/2014/main" id="{7C43391B-29DF-C972-85F1-C865FC25A8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4397"/>
          <a:stretch/>
        </p:blipFill>
        <p:spPr>
          <a:xfrm>
            <a:off x="364435" y="1720194"/>
            <a:ext cx="4952999" cy="3881437"/>
          </a:xfr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62CA98F7-FF2D-82FB-600A-EF7F37DBF665}"/>
              </a:ext>
            </a:extLst>
          </p:cNvPr>
          <p:cNvSpPr txBox="1"/>
          <p:nvPr/>
        </p:nvSpPr>
        <p:spPr>
          <a:xfrm>
            <a:off x="5317434" y="2204447"/>
            <a:ext cx="445782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US" sz="1600" b="0" i="0" dirty="0">
                <a:solidFill>
                  <a:srgbClr val="4A4A4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 ejemplo de retroalimentación positiva es la producción de leche de una madre para su bebé. </a:t>
            </a:r>
          </a:p>
          <a:p>
            <a:pPr algn="just"/>
            <a:r>
              <a:rPr lang="es-US" sz="1600" b="0" i="0" dirty="0">
                <a:solidFill>
                  <a:srgbClr val="4A4A4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medida que el bebé succiona, los mensajes en el nervio del pezón hacen que la glándula pituitaria secrete prolactina. </a:t>
            </a:r>
          </a:p>
          <a:p>
            <a:pPr algn="just"/>
            <a:r>
              <a:rPr lang="es-US" sz="1600" b="0" i="0" dirty="0">
                <a:solidFill>
                  <a:srgbClr val="4A4A4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Esto hace que se secrete más prolactina y se produzca más leche</a:t>
            </a:r>
            <a:endParaRPr lang="es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555399D0-F21C-8AD3-6D85-0C0BD7968556}"/>
              </a:ext>
            </a:extLst>
          </p:cNvPr>
          <p:cNvSpPr txBox="1"/>
          <p:nvPr/>
        </p:nvSpPr>
        <p:spPr>
          <a:xfrm>
            <a:off x="1016260" y="5524541"/>
            <a:ext cx="3026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US" sz="1200" dirty="0"/>
              <a:t>Figura 1: </a:t>
            </a:r>
            <a:r>
              <a:rPr lang="es-US" sz="1200" dirty="0" err="1"/>
              <a:t>Retroalimentacion</a:t>
            </a:r>
            <a:r>
              <a:rPr lang="es-US" sz="1200" dirty="0"/>
              <a:t> negativa</a:t>
            </a:r>
            <a:r>
              <a:rPr lang="es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42270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50B505-7CB4-4AA7-067A-2492C6317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156238"/>
            <a:ext cx="8596668" cy="1320800"/>
          </a:xfrm>
        </p:spPr>
        <p:txBody>
          <a:bodyPr/>
          <a:lstStyle/>
          <a:p>
            <a:r>
              <a:rPr lang="es-US" dirty="0"/>
              <a:t>RETROALIMENTACIÓN NEGATIVA</a:t>
            </a:r>
          </a:p>
        </p:txBody>
      </p:sp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C92D43AA-F74B-1C1F-CBF2-B9469F78F4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1378" y="1243955"/>
            <a:ext cx="4474011" cy="4650740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81AB8309-21E8-2609-1A98-0CD9C083AF33}"/>
              </a:ext>
            </a:extLst>
          </p:cNvPr>
          <p:cNvSpPr txBox="1"/>
          <p:nvPr/>
        </p:nvSpPr>
        <p:spPr>
          <a:xfrm>
            <a:off x="5441589" y="2162930"/>
            <a:ext cx="423581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US" sz="1600" b="0" i="0" dirty="0">
                <a:solidFill>
                  <a:srgbClr val="4A4A4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 glándula tiroides es un buen ejemplo de este tipo de regulación</a:t>
            </a:r>
          </a:p>
          <a:p>
            <a:pPr algn="just"/>
            <a:r>
              <a:rPr lang="es-US" sz="1600" b="0" i="0" dirty="0">
                <a:solidFill>
                  <a:srgbClr val="4A4A4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 hipotálamo secreta la hormona liberadora de </a:t>
            </a:r>
            <a:r>
              <a:rPr lang="es-US" sz="1600" b="0" i="0" dirty="0" err="1">
                <a:solidFill>
                  <a:srgbClr val="4A4A4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tirotropina</a:t>
            </a:r>
            <a:r>
              <a:rPr lang="es-US" sz="1600" b="0" i="0" dirty="0">
                <a:solidFill>
                  <a:srgbClr val="4A4A4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Esta estimula a la glándula pituitaria para que produzca la hormona estimulante de la tiroides. La TSH, a su vez, estimula la glándula tiroides para que secrete sus hormonas.</a:t>
            </a:r>
            <a:endParaRPr lang="es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30488774-3336-96B8-231B-D3B862FE8133}"/>
              </a:ext>
            </a:extLst>
          </p:cNvPr>
          <p:cNvSpPr txBox="1"/>
          <p:nvPr/>
        </p:nvSpPr>
        <p:spPr>
          <a:xfrm>
            <a:off x="1188320" y="6019799"/>
            <a:ext cx="37333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US" sz="1400" dirty="0"/>
              <a:t>Figura 2: Retroalimentación Negativa</a:t>
            </a:r>
          </a:p>
        </p:txBody>
      </p:sp>
    </p:spTree>
    <p:extLst>
      <p:ext uri="{BB962C8B-B14F-4D97-AF65-F5344CB8AC3E}">
        <p14:creationId xmlns:p14="http://schemas.microsoft.com/office/powerpoint/2010/main" val="1474825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57C951-EFEA-3C34-BE63-0F81B5F24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989" y="63943"/>
            <a:ext cx="9058336" cy="1362635"/>
          </a:xfrm>
        </p:spPr>
        <p:txBody>
          <a:bodyPr>
            <a:normAutofit/>
          </a:bodyPr>
          <a:lstStyle/>
          <a:p>
            <a:r>
              <a:rPr lang="es-US" sz="4000" dirty="0"/>
              <a:t>RETROALIMENTACIÓN EN EL PÁNCREAS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919B65A-509F-6DA0-A26E-E57F6AB883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7445" y="1641447"/>
            <a:ext cx="3970880" cy="357510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US" sz="1600" dirty="0">
                <a:solidFill>
                  <a:srgbClr val="4848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</a:t>
            </a:r>
            <a:r>
              <a:rPr lang="es-US" sz="1600" b="0" i="0" dirty="0">
                <a:solidFill>
                  <a:srgbClr val="48484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secreción de glucógeno está regulada por un mecanismo de retroalimentación negativa.</a:t>
            </a:r>
          </a:p>
          <a:p>
            <a:pPr marL="0" indent="0" algn="just">
              <a:buNone/>
            </a:pPr>
            <a:r>
              <a:rPr lang="es-US" sz="1600" dirty="0">
                <a:solidFill>
                  <a:srgbClr val="4848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s-US" sz="1600" b="0" i="0" dirty="0">
                <a:solidFill>
                  <a:srgbClr val="48484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que al aumentar la cantidad de glucosa en sangre se inhibe la liberación de la hormona, y si disminuye la concentración de azúcar, aumenta la secreción del glucagón en el torrente sanguíneo</a:t>
            </a:r>
            <a:endParaRPr lang="es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8B369743-9AB2-2823-1FDD-269C657D5DC8}"/>
              </a:ext>
            </a:extLst>
          </p:cNvPr>
          <p:cNvSpPr txBox="1"/>
          <p:nvPr/>
        </p:nvSpPr>
        <p:spPr>
          <a:xfrm>
            <a:off x="2125121" y="5495364"/>
            <a:ext cx="3970879" cy="2124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s-US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1310AAF5-3AD5-3C13-2D6B-7BAD8FD12309}"/>
              </a:ext>
            </a:extLst>
          </p:cNvPr>
          <p:cNvSpPr txBox="1"/>
          <p:nvPr/>
        </p:nvSpPr>
        <p:spPr>
          <a:xfrm>
            <a:off x="1380562" y="5095828"/>
            <a:ext cx="37165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US" dirty="0"/>
              <a:t>Figura 3: Insulina</a:t>
            </a:r>
          </a:p>
        </p:txBody>
      </p:sp>
      <p:pic>
        <p:nvPicPr>
          <p:cNvPr id="7" name="Imagen 7">
            <a:extLst>
              <a:ext uri="{FF2B5EF4-FFF2-40B4-BE49-F238E27FC236}">
                <a16:creationId xmlns:a16="http://schemas.microsoft.com/office/drawing/2014/main" id="{A281FE79-9C8E-C0C0-6A96-BAE0A377CB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644" y="1535466"/>
            <a:ext cx="5162575" cy="3341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244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FF9070-29D0-3BF2-7BE0-958126737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6238"/>
            <a:ext cx="8596668" cy="1320800"/>
          </a:xfrm>
        </p:spPr>
        <p:txBody>
          <a:bodyPr/>
          <a:lstStyle/>
          <a:p>
            <a:r>
              <a:rPr lang="es-US"/>
              <a:t>CONCLUSIONES: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6B80762-8AE0-F7A9-42F2-72B8D71E9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968189"/>
            <a:ext cx="8596668" cy="5073174"/>
          </a:xfrm>
        </p:spPr>
        <p:txBody>
          <a:bodyPr/>
          <a:lstStyle/>
          <a:p>
            <a:r>
              <a:rPr lang="es-US" dirty="0"/>
              <a:t>1. </a:t>
            </a:r>
            <a:r>
              <a:rPr lang="es-US" sz="1600" dirty="0">
                <a:latin typeface="Arial" panose="020B0604020202020204" pitchFamily="34" charset="0"/>
                <a:cs typeface="Arial" panose="020B0604020202020204" pitchFamily="34" charset="0"/>
              </a:rPr>
              <a:t>La retroalimentación positiva  </a:t>
            </a:r>
            <a:r>
              <a:rPr lang="es-US" sz="1600" b="0" i="0" dirty="0">
                <a:solidFill>
                  <a:srgbClr val="4A4A4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ocurre cuando un producto causa un efecto para disminuir su propia producción</a:t>
            </a:r>
          </a:p>
          <a:p>
            <a:r>
              <a:rPr lang="es-US" sz="1600" dirty="0">
                <a:solidFill>
                  <a:srgbClr val="4A4A4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La </a:t>
            </a:r>
            <a:r>
              <a:rPr lang="es-US" sz="1600" dirty="0" err="1">
                <a:solidFill>
                  <a:srgbClr val="4A4A4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tirotropina</a:t>
            </a:r>
            <a:r>
              <a:rPr lang="es-US" sz="1600" dirty="0">
                <a:solidFill>
                  <a:srgbClr val="4A4A4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está presente en la retroalimentación negativa </a:t>
            </a:r>
          </a:p>
          <a:p>
            <a:r>
              <a:rPr lang="es-US" sz="1600" dirty="0">
                <a:solidFill>
                  <a:srgbClr val="4A4A4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La prolactina está presente en la retroalimentación positiva  </a:t>
            </a:r>
          </a:p>
        </p:txBody>
      </p:sp>
    </p:spTree>
    <p:extLst>
      <p:ext uri="{BB962C8B-B14F-4D97-AF65-F5344CB8AC3E}">
        <p14:creationId xmlns:p14="http://schemas.microsoft.com/office/powerpoint/2010/main" val="3411137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C4A835-99A6-D41D-E987-4C8D66DDF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dirty="0"/>
              <a:t>REFERENCIAS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6F60885-CF4B-59DF-1E77-B90F34BF05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3880773"/>
          </a:xfrm>
        </p:spPr>
        <p:txBody>
          <a:bodyPr/>
          <a:lstStyle/>
          <a:p>
            <a:r>
              <a:rPr lang="es-US" dirty="0"/>
              <a:t>UV. ENDOCRINOLOGÍA:HORMONAS, RECEPTORES,MECANISMOS DE ACCION HORMONAL. </a:t>
            </a:r>
            <a:r>
              <a:rPr lang="es-US" dirty="0">
                <a:hlinkClick r:id="rId2"/>
              </a:rPr>
              <a:t>https://www.uv.es/garoa2/estresyadiccion/psicoendocrinologia.htm</a:t>
            </a:r>
            <a:endParaRPr lang="es-US" dirty="0"/>
          </a:p>
          <a:p>
            <a:r>
              <a:rPr lang="es-US" dirty="0"/>
              <a:t>UDELAR. UNIVERSIDAD DE LA REPÚBLICA. </a:t>
            </a:r>
            <a:r>
              <a:rPr lang="es-US" dirty="0">
                <a:hlinkClick r:id="rId3"/>
              </a:rPr>
              <a:t>https://www.colibri.udelar.edu.uy/jspui/bitstream/20.500.12008/1749/1/3864gom.pdf</a:t>
            </a:r>
            <a:endParaRPr lang="es-US" dirty="0"/>
          </a:p>
          <a:p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220374268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Panorámica</PresentationFormat>
  <Slides>7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Faceta</vt:lpstr>
      <vt:lpstr>RETROALIMENTACIÓN</vt:lpstr>
      <vt:lpstr>INTRODUCCIÓN</vt:lpstr>
      <vt:lpstr>RETROALIMENTACION POSITIVA</vt:lpstr>
      <vt:lpstr>RETROALIMENTACIÓN NEGATIVA</vt:lpstr>
      <vt:lpstr>RETROALIMENTACIÓN EN EL PÁNCREAS</vt:lpstr>
      <vt:lpstr>CONCLUSIONES:</vt:lpstr>
      <vt:lpstr>REFERENCIAS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RETROALIMENTACIÓN</dc:title>
  <dc:creator>51969051485</dc:creator>
  <cp:lastModifiedBy>51969051485</cp:lastModifiedBy>
  <cp:revision>2</cp:revision>
  <dcterms:created xsi:type="dcterms:W3CDTF">2022-07-18T16:00:29Z</dcterms:created>
  <dcterms:modified xsi:type="dcterms:W3CDTF">2022-07-18T17:08:25Z</dcterms:modified>
</cp:coreProperties>
</file>