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0B831-D42A-6DFB-E201-AE55C8834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48A379-610D-376A-71F1-1F4ED3CC3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276F5-65EB-1C83-B56B-6950F87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A5263-EB31-2BA9-F8CD-1014F58B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E6808-1BCC-C650-B1D7-EEEC0FE0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268C-FA4A-C234-BFB0-AAE2CA95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9B8B0F-5F04-DA1E-A391-D9BFEA96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731F0-D47C-9ECB-EBCD-E9D1468B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0D17A-FF7E-6468-9E32-CD33B492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94543-DF3C-EF1B-0AF1-7183110D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3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142A6-AA2B-57C4-FF7C-70FDC2C40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69136B-534A-D451-0B46-393381899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F9804-8042-4092-F3F5-DE33D9A1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483D7-9838-FB01-48C7-AFEEABFF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62CFA-79C2-B2D2-707F-E50FA37D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7CF7-3D1E-7730-1BAC-3AA7C7FC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CAAB9-D206-2533-D316-E68DA41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1CC676-8727-8656-E4B1-30E51B88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FF4E1-6702-1A37-69DE-65B25AEB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ED142-5302-72E8-845A-007CA9EF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4A57E-8B7D-B8EB-C6DE-1975372C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F2D45D-20E0-CD99-AA59-2BEAD3A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37D59-71FD-BE5E-E733-60BECCD4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422D3-E3DB-9D52-A1F2-D02A76B7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AE719-8CE9-0CBA-8FC5-DD21F730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E105A-F7A1-1294-AFAD-D79C32A3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D390E5-AD56-6247-05E5-CC32EDE08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C163E-8183-A372-76BC-365E2B961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E252C7-6897-C880-E60C-3EB282E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EC4EA-F0AD-FB79-DF75-8F47938A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E9D32-3495-3E4B-45D7-0FC6446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117C3-06B9-347F-E9FC-1B5D0CDF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75D374-EC7F-9ABC-6A3E-0DF1FC37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772C4-E8D1-42CB-543D-C5B5593DA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0D6804-FE1A-1BB6-06AF-D535CB5AD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5116FA-37E3-D2B1-AC4C-24845E74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EF398F-4550-6116-30E6-DB5C57E2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8A0139-7AED-5209-92D3-136631C6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153D3E-D25C-D38D-CBA1-1FC4B647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5C8B0-6788-3399-A45E-231C8714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AA6594-BB5D-C145-137D-5D65FEFB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1A3B5F-EF8F-8FE3-4FED-15CF0266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E9E8C9-C438-E8BB-8592-C53C0B7F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0F15A8-6911-0E02-758B-0FF0268E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CA06AC-F008-2FC0-8A7C-419A8DAF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99F8E-C900-60CF-6982-572038E3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75B2-C0DE-43C1-4468-8D1C6B1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6E341-913A-FA28-DBC5-05869624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7D2D52-BE82-C05F-A5C4-17C8F931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1FFDFA-FB77-93A9-A0B9-EC90C4E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199C9-2C8D-EE1E-3D6A-F5E40C4E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7C395-3FA7-51D2-3815-2519C676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C93FE-AE88-1B46-B784-25641E2C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36311F-EA7B-64CC-2E92-77CD1734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83BB6-6FB4-4ECE-EF12-0798C75A7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C9D64-0C60-97F7-822F-F6959E8D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B6775-F68B-3F21-75A9-536900A2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76EE1-8F27-720D-A09F-85104228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265751-6FFE-3074-A9D8-4983A798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F0EA8-05E0-D276-5801-31CC6CD4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B9FD4-2B40-5B7C-A7CE-CB5FCF96E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FFE19-3C31-4361-B2E8-4DDDA004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1CA46-8B2B-6036-1B3C-00CEAF6F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944976-7F10-824C-7970-84FB9242F943}"/>
              </a:ext>
            </a:extLst>
          </p:cNvPr>
          <p:cNvSpPr txBox="1"/>
          <p:nvPr/>
        </p:nvSpPr>
        <p:spPr>
          <a:xfrm>
            <a:off x="1320936" y="2106081"/>
            <a:ext cx="9890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</a:t>
            </a:r>
            <a:r>
              <a:rPr lang="es-PE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HEBREA</a:t>
            </a:r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B3502-D05A-2CEC-CB46-5529DE8444B1}"/>
              </a:ext>
            </a:extLst>
          </p:cNvPr>
          <p:cNvSpPr txBox="1"/>
          <p:nvPr/>
        </p:nvSpPr>
        <p:spPr>
          <a:xfrm>
            <a:off x="422031" y="3967089"/>
            <a:ext cx="1003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Integrantes: Oscar Vargas, Justo </a:t>
            </a:r>
            <a:r>
              <a:rPr lang="en-US" sz="2800"/>
              <a:t>Pedraza, </a:t>
            </a:r>
            <a:r>
              <a:rPr lang="en-US" sz="2800" dirty="0"/>
              <a:t>Edwin Torres, Saihaj Singh, Miguel Feijo.</a:t>
            </a:r>
          </a:p>
          <a:p>
            <a:r>
              <a:rPr lang="en-US" sz="2800" dirty="0"/>
              <a:t>Profesor: José Flores.</a:t>
            </a:r>
          </a:p>
          <a:p>
            <a:r>
              <a:rPr lang="en-US" sz="2800" dirty="0"/>
              <a:t>Curso: Ciencias Sociales.</a:t>
            </a:r>
          </a:p>
          <a:p>
            <a:r>
              <a:rPr lang="en-US" sz="2800" dirty="0"/>
              <a:t>Grado: Primer año A.</a:t>
            </a:r>
          </a:p>
        </p:txBody>
      </p:sp>
    </p:spTree>
    <p:extLst>
      <p:ext uri="{BB962C8B-B14F-4D97-AF65-F5344CB8AC3E}">
        <p14:creationId xmlns:p14="http://schemas.microsoft.com/office/powerpoint/2010/main" val="74981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BE132A-EDB7-D632-40EB-30529E174879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1D2688-22F8-DC45-FE9B-EA376C33BD90}"/>
              </a:ext>
            </a:extLst>
          </p:cNvPr>
          <p:cNvSpPr txBox="1"/>
          <p:nvPr/>
        </p:nvSpPr>
        <p:spPr>
          <a:xfrm>
            <a:off x="182879" y="969888"/>
            <a:ext cx="11601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a) Completa lo siguiente:</a:t>
            </a:r>
          </a:p>
          <a:p>
            <a:r>
              <a:rPr lang="es-MX" sz="2800" dirty="0"/>
              <a:t>Las actividades económicas de los hebreos fueron: </a:t>
            </a:r>
            <a:r>
              <a:rPr lang="es-MX" sz="2800" u="sng" dirty="0"/>
              <a:t>agricultura, cerámica y textilería</a:t>
            </a:r>
            <a:r>
              <a:rPr lang="es-MX" sz="2800" dirty="0"/>
              <a:t>.</a:t>
            </a:r>
          </a:p>
          <a:p>
            <a:r>
              <a:rPr lang="es-MX" sz="2800" dirty="0"/>
              <a:t> La sociedad hebrea fue </a:t>
            </a:r>
            <a:r>
              <a:rPr lang="es-MX" sz="2800" u="sng" dirty="0"/>
              <a:t>patriarcal y esclavista</a:t>
            </a:r>
            <a:r>
              <a:rPr lang="es-MX" sz="2800" dirty="0"/>
              <a:t>.</a:t>
            </a:r>
          </a:p>
          <a:p>
            <a:r>
              <a:rPr lang="es-MX" sz="2800" dirty="0"/>
              <a:t> El principal aporte cultural de los hebreos fue </a:t>
            </a:r>
            <a:r>
              <a:rPr lang="es-MX" sz="2800" u="sng" dirty="0"/>
              <a:t>su monoteísmo, su religión, los Diez Mandamientos y el antiguo Testamento</a:t>
            </a:r>
            <a:r>
              <a:rPr lang="es-MX" sz="2800" dirty="0"/>
              <a:t>.</a:t>
            </a:r>
            <a:endParaRPr lang="en-U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1A5711-9E8D-DB7F-62D3-970A1341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64" y="3799742"/>
            <a:ext cx="2940148" cy="29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5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EFFD8E4-9F5E-673D-9363-35AFE61BB14C}"/>
              </a:ext>
            </a:extLst>
          </p:cNvPr>
          <p:cNvSpPr txBox="1"/>
          <p:nvPr/>
        </p:nvSpPr>
        <p:spPr>
          <a:xfrm>
            <a:off x="182879" y="302359"/>
            <a:ext cx="69494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b) Indica la importancia de los siguientes personajes hebreos:</a:t>
            </a:r>
          </a:p>
          <a:p>
            <a:endParaRPr lang="pt-BR" sz="2400" dirty="0"/>
          </a:p>
          <a:p>
            <a:r>
              <a:rPr lang="pt-BR" sz="2400" dirty="0"/>
              <a:t>1. Abraham: fue el primer más celebre patriarca, que llevó a su Pueblo Canaán, tuvo </a:t>
            </a:r>
            <a:r>
              <a:rPr lang="es-PE" sz="2400" noProof="1"/>
              <a:t>un</a:t>
            </a:r>
            <a:r>
              <a:rPr lang="pt-BR" sz="2400" dirty="0"/>
              <a:t> pacto con Dios creador y se consideraron “ el pueblo elegido” .</a:t>
            </a:r>
          </a:p>
          <a:p>
            <a:endParaRPr lang="pt-BR" sz="2400" dirty="0"/>
          </a:p>
          <a:p>
            <a:r>
              <a:rPr lang="pt-BR" sz="2400" dirty="0"/>
              <a:t>2. Moisés: último patriarca, que inicio el Éxodo Hebreo de Egipto y cruzo el mar Rojo.</a:t>
            </a:r>
          </a:p>
          <a:p>
            <a:endParaRPr lang="pt-BR" sz="2400" dirty="0"/>
          </a:p>
          <a:p>
            <a:r>
              <a:rPr lang="pt-BR" sz="2400" dirty="0"/>
              <a:t>3. David: fue el Rey que reino el gigante Goliat y el verdadero fundador de la monarquia en Israel, Unificando a las doce tribus y estableciendo la Capital de Jerusalén. Fue autor de los “ Salmos”</a:t>
            </a:r>
          </a:p>
          <a:p>
            <a:endParaRPr lang="pt-BR" sz="2400" dirty="0"/>
          </a:p>
          <a:p>
            <a:r>
              <a:rPr lang="pt-BR" sz="2400" dirty="0"/>
              <a:t>4. Salomón: fue un </a:t>
            </a:r>
            <a:r>
              <a:rPr lang="es-PE" sz="2400" dirty="0"/>
              <a:t>notable</a:t>
            </a:r>
            <a:r>
              <a:rPr lang="pt-BR" sz="2400" dirty="0"/>
              <a:t> diplomático, protector del comercio. Mandó a construir el templo de Jerusalén.</a:t>
            </a:r>
            <a:endParaRPr lang="en-U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DD635C-FC4C-C93E-3716-572C2ED6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92" y="656158"/>
            <a:ext cx="1959586" cy="1663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00FD70-B68D-81FC-1734-DA7C157B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6"/>
          <a:stretch/>
        </p:blipFill>
        <p:spPr>
          <a:xfrm>
            <a:off x="10100603" y="544683"/>
            <a:ext cx="1393653" cy="1885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437D1A-BB1C-9A42-710F-00A69B712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536" y="2846802"/>
            <a:ext cx="1847850" cy="19240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C51BEC1-E7AD-AA9A-C747-7D2ED42A2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78" y="3075402"/>
            <a:ext cx="17335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650058-C730-FE3D-A894-BE40D9D2367B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7BF44-AD67-DCE9-F981-B89CDCB23994}"/>
              </a:ext>
            </a:extLst>
          </p:cNvPr>
          <p:cNvSpPr txBox="1"/>
          <p:nvPr/>
        </p:nvSpPr>
        <p:spPr>
          <a:xfrm>
            <a:off x="239151" y="1097280"/>
            <a:ext cx="6766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1. Responde:</a:t>
            </a:r>
          </a:p>
          <a:p>
            <a:pPr marL="342900" indent="-342900">
              <a:buAutoNum type="alphaLcParenR"/>
            </a:pPr>
            <a:r>
              <a:rPr lang="es-MX" sz="2400" dirty="0"/>
              <a:t>¿Quién era el faraón cuando se produjo el Éxodo hebreo?</a:t>
            </a:r>
            <a:endParaRPr lang="es-PE" sz="2400" dirty="0"/>
          </a:p>
          <a:p>
            <a:r>
              <a:rPr lang="es-PE" sz="2400" dirty="0"/>
              <a:t> El faraón Ramsés II.</a:t>
            </a:r>
          </a:p>
          <a:p>
            <a:endParaRPr lang="es-PE" sz="2400" dirty="0"/>
          </a:p>
          <a:p>
            <a:r>
              <a:rPr lang="es-MX" sz="2400" dirty="0"/>
              <a:t>b)  ¿Quiénes eran los jueces?</a:t>
            </a:r>
            <a:endParaRPr lang="es-PE" sz="2400" dirty="0"/>
          </a:p>
          <a:p>
            <a:r>
              <a:rPr lang="es-MX" sz="2400" dirty="0"/>
              <a:t> Fueron jefes militares y religiosos que se encargaron de velar por las costumbres religiosas, impartir justicia y la defensa militar contra los pueblos vecinos.</a:t>
            </a:r>
          </a:p>
          <a:p>
            <a:endParaRPr lang="es-PE" sz="2400" dirty="0"/>
          </a:p>
          <a:p>
            <a:r>
              <a:rPr lang="es-MX" sz="2400" dirty="0"/>
              <a:t>c)  ¿Quién apoyo al rey Salomón en la construcción del templo de Jerusalén?</a:t>
            </a:r>
            <a:endParaRPr lang="es-PE" sz="2400" dirty="0"/>
          </a:p>
          <a:p>
            <a:r>
              <a:rPr lang="es-MX" sz="2400" dirty="0"/>
              <a:t>Lo ayudó el rey Fenicio Hiram I de Tiro.</a:t>
            </a:r>
            <a:endParaRPr lang="es-PE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76B6AB1-B0B0-9B20-16DE-5DC89AB2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683" y="3740225"/>
            <a:ext cx="1962150" cy="2971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E940DF-86FB-5867-BCA8-3DE74754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485" y="1971382"/>
            <a:ext cx="2777198" cy="2372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93ABE1-2532-A6A5-E503-57225F95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031" y="323557"/>
            <a:ext cx="15430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EE357B-F553-BFBA-CF3F-929C89CFFC2B}"/>
              </a:ext>
            </a:extLst>
          </p:cNvPr>
          <p:cNvSpPr txBox="1"/>
          <p:nvPr/>
        </p:nvSpPr>
        <p:spPr>
          <a:xfrm>
            <a:off x="162884" y="203982"/>
            <a:ext cx="11254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2. Explica:</a:t>
            </a:r>
          </a:p>
          <a:p>
            <a:r>
              <a:rPr lang="es-MX" sz="2400" dirty="0"/>
              <a:t>a) ¿Cuál fue el objetivo de la formación del reino hebreo?</a:t>
            </a:r>
          </a:p>
          <a:p>
            <a:r>
              <a:rPr lang="es-MX" sz="2400" dirty="0"/>
              <a:t>Fue unificador de tribus hebreas, bajo un gobierno para establecer una entidad política y religiosa.</a:t>
            </a:r>
          </a:p>
          <a:p>
            <a:endParaRPr lang="es-MX" sz="2400" dirty="0"/>
          </a:p>
          <a:p>
            <a:r>
              <a:rPr lang="es-MX" sz="2400" dirty="0"/>
              <a:t>b) ¿Cómo se produjo la división del reino hebreo?</a:t>
            </a:r>
          </a:p>
          <a:p>
            <a:r>
              <a:rPr lang="es-MX" sz="2400" dirty="0"/>
              <a:t>Después de la muerte del rey Salomón. Las tribus del norte formaron del Reino de Israel con Samaria su capital, del sur establecieron el Reino de Judá, y Jerusalén su capital.</a:t>
            </a:r>
            <a:endParaRPr lang="es-PE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E09DF6-BAC8-FFA0-DF0D-3BFAF34F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19" y="3184093"/>
            <a:ext cx="6024283" cy="3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9F2F79-1CED-50E2-8EBD-1BDC69A8E401}"/>
              </a:ext>
            </a:extLst>
          </p:cNvPr>
          <p:cNvSpPr txBox="1"/>
          <p:nvPr/>
        </p:nvSpPr>
        <p:spPr>
          <a:xfrm>
            <a:off x="502919" y="179315"/>
            <a:ext cx="7684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3</a:t>
            </a:r>
            <a:r>
              <a:rPr lang="es-PE" sz="2800" b="1" dirty="0"/>
              <a:t>. Elabora un mapa conceptual acerca del Tanak.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93EA78B-58BF-2BB0-BF12-1FDCDBDAE295}"/>
              </a:ext>
            </a:extLst>
          </p:cNvPr>
          <p:cNvCxnSpPr/>
          <p:nvPr/>
        </p:nvCxnSpPr>
        <p:spPr>
          <a:xfrm>
            <a:off x="4009292" y="4107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E7EDF6E1-0A4E-D7B7-4603-FFCBA4B9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75062" y="-700405"/>
            <a:ext cx="4841875" cy="82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1C52303-3736-2D84-2953-C3D6C9D43578}"/>
              </a:ext>
            </a:extLst>
          </p:cNvPr>
          <p:cNvSpPr txBox="1"/>
          <p:nvPr/>
        </p:nvSpPr>
        <p:spPr>
          <a:xfrm>
            <a:off x="351692" y="0"/>
            <a:ext cx="8492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4. ¿En qué consiste el Cisma hebreo?</a:t>
            </a:r>
          </a:p>
          <a:p>
            <a:r>
              <a:rPr lang="es-MX" sz="2400" dirty="0"/>
              <a:t>Separación política y religiosa de las tribus del antiguo Israel.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5078D0-D1AC-F3FE-B691-1422519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52" y="384547"/>
            <a:ext cx="2443132" cy="20684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5B41BB-B67C-68DB-C196-6430789D92E6}"/>
              </a:ext>
            </a:extLst>
          </p:cNvPr>
          <p:cNvSpPr txBox="1"/>
          <p:nvPr/>
        </p:nvSpPr>
        <p:spPr>
          <a:xfrm>
            <a:off x="331687" y="2452997"/>
            <a:ext cx="9053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5. Lee el siguiente texto tomado del libro de Proverbios 28, 3: “El hombre pobre y</a:t>
            </a:r>
          </a:p>
          <a:p>
            <a:r>
              <a:rPr lang="es-MX" sz="2000" b="1" dirty="0"/>
              <a:t>robador</a:t>
            </a:r>
          </a:p>
          <a:p>
            <a:r>
              <a:rPr lang="es-MX" sz="2000" b="1" dirty="0"/>
              <a:t>de los pobres, es como lluvia torrencial que deja sin pan”, interprétalo y luego da tu</a:t>
            </a:r>
          </a:p>
          <a:p>
            <a:r>
              <a:rPr lang="es-MX" sz="2000" b="1" dirty="0"/>
              <a:t>comentario al respecto</a:t>
            </a:r>
          </a:p>
          <a:p>
            <a:r>
              <a:rPr lang="es-MX" sz="2000" dirty="0"/>
              <a:t>Se refiere a un ladrón que es pobre y roba a los indigentes y el texto dice "lluvia torrencial", lo dice porque es igual que un ladrón: llega de un momento y al otro te deja sin nada y se va.</a:t>
            </a:r>
            <a:endParaRPr lang="es-PE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DCBBA4-6699-F343-AE28-77813F14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52" y="3059732"/>
            <a:ext cx="2613271" cy="14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8D6037-F61A-EC44-C7D2-A12301FC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78" y="1260955"/>
            <a:ext cx="9343557" cy="53217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FCDF21-481A-4CC1-1910-49845BEA83A3}"/>
              </a:ext>
            </a:extLst>
          </p:cNvPr>
          <p:cNvSpPr txBox="1"/>
          <p:nvPr/>
        </p:nvSpPr>
        <p:spPr>
          <a:xfrm>
            <a:off x="759655" y="337625"/>
            <a:ext cx="5050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84518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7E31E0-7D7C-2BC2-F6A4-B518D5A68BA6}"/>
              </a:ext>
            </a:extLst>
          </p:cNvPr>
          <p:cNvSpPr txBox="1"/>
          <p:nvPr/>
        </p:nvSpPr>
        <p:spPr>
          <a:xfrm>
            <a:off x="0" y="2253956"/>
            <a:ext cx="14559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0" dirty="0"/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438396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507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17</cp:revision>
  <dcterms:created xsi:type="dcterms:W3CDTF">2023-08-18T00:20:05Z</dcterms:created>
  <dcterms:modified xsi:type="dcterms:W3CDTF">2023-08-31T03:38:08Z</dcterms:modified>
</cp:coreProperties>
</file>