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3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071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50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500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50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71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8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4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8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1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7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20D1-1938-4CF6-B0DA-C9DB63377A1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BEFA82-D07B-46E0-859E-890CB40AB8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0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9045" y="260056"/>
            <a:ext cx="5394960" cy="849085"/>
          </a:xfrm>
        </p:spPr>
        <p:txBody>
          <a:bodyPr>
            <a:noAutofit/>
          </a:bodyPr>
          <a:lstStyle/>
          <a:p>
            <a:r>
              <a:rPr lang="es-ES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Sentido del Gusto</a:t>
            </a:r>
            <a:endParaRPr lang="en-US" sz="4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67897" y="5809661"/>
            <a:ext cx="3927566" cy="682579"/>
          </a:xfrm>
        </p:spPr>
        <p:txBody>
          <a:bodyPr>
            <a:normAutofit lnSpcReduction="10000"/>
          </a:bodyPr>
          <a:lstStyle/>
          <a:p>
            <a:r>
              <a:rPr lang="es-ES" sz="4000" dirty="0" smtClean="0">
                <a:latin typeface="Arial Black" panose="020B0A04020102020204" pitchFamily="34" charset="0"/>
              </a:rPr>
              <a:t>JULIO 2023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Comunicado Administración | Colegio Algarrob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154" y="0"/>
            <a:ext cx="1976846" cy="3088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529045" y="3906917"/>
            <a:ext cx="47418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Estudiante: Edgar. G Uriarte Vallejos</a:t>
            </a:r>
          </a:p>
          <a:p>
            <a:endParaRPr lang="es-ES" dirty="0" smtClean="0"/>
          </a:p>
          <a:p>
            <a:r>
              <a:rPr lang="es-ES" dirty="0" smtClean="0"/>
              <a:t>Fecha: 12 / 07 / 2023</a:t>
            </a:r>
          </a:p>
          <a:p>
            <a:endParaRPr lang="es-ES" dirty="0" smtClean="0"/>
          </a:p>
          <a:p>
            <a:r>
              <a:rPr lang="es-ES" dirty="0" smtClean="0"/>
              <a:t>Grado / Sección: 2°B Secundaria</a:t>
            </a:r>
          </a:p>
          <a:p>
            <a:endParaRPr lang="es-ES" dirty="0" smtClean="0"/>
          </a:p>
          <a:p>
            <a:r>
              <a:rPr lang="es-ES" dirty="0" smtClean="0"/>
              <a:t>Curso: Ciencia y Tecnología</a:t>
            </a:r>
          </a:p>
          <a:p>
            <a:endParaRPr lang="es-ES" dirty="0" smtClean="0"/>
          </a:p>
          <a:p>
            <a:r>
              <a:rPr lang="es-ES" dirty="0" smtClean="0"/>
              <a:t>Profesor: Juan B. Céspedes Cortez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98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05394"/>
          </a:xfrm>
        </p:spPr>
        <p:txBody>
          <a:bodyPr>
            <a:normAutofit/>
          </a:bodyPr>
          <a:lstStyle/>
          <a:p>
            <a:r>
              <a:rPr lang="es-ES" sz="3600" dirty="0" smtClean="0">
                <a:latin typeface="Arial Black" panose="020B0A04020102020204" pitchFamily="34" charset="0"/>
              </a:rPr>
              <a:t>INTRODUCCIÓN: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872038"/>
            <a:ext cx="12192000" cy="4326980"/>
          </a:xfrm>
        </p:spPr>
        <p:txBody>
          <a:bodyPr>
            <a:normAutofit/>
          </a:bodyPr>
          <a:lstStyle/>
          <a:p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El Sentido del Gusto nos permite identificar los sabores en los alimentos, son 5 sabores detectado en el Gusto: Dulce, Ácido, Amargo, Salado, “UMAMI” (significa Sabroso), en las Papilas Gustativas se encuentra los “Receptores Sensoriales” para el sabor a esos se les llama los Botones Gustativos</a:t>
            </a:r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Sabemos que el Sentido del Gusto tiene: “Receptores, Efectores, Estímulos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 Sentido del Gusto nos permite identificar cada cosa que consumamos ( Alimentos, Bebidas,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0" y="5316583"/>
            <a:ext cx="119655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Saber que son los Receptores, Estímulos y Efectores.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Reconocer las partes del Sentido del Gusto.</a:t>
            </a:r>
          </a:p>
        </p:txBody>
      </p:sp>
    </p:spTree>
    <p:extLst>
      <p:ext uri="{BB962C8B-B14F-4D97-AF65-F5344CB8AC3E}">
        <p14:creationId xmlns:p14="http://schemas.microsoft.com/office/powerpoint/2010/main" val="97476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679269"/>
          </a:xfrm>
        </p:spPr>
        <p:txBody>
          <a:bodyPr/>
          <a:lstStyle/>
          <a:p>
            <a:r>
              <a:rPr lang="es-ES" dirty="0" smtClean="0"/>
              <a:t>Partes del Sentido del Gusto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819142"/>
            <a:ext cx="5316583" cy="4297808"/>
          </a:xfrm>
        </p:spPr>
        <p:txBody>
          <a:bodyPr/>
          <a:lstStyle/>
          <a:p>
            <a:r>
              <a:rPr lang="es-ES" dirty="0" smtClean="0"/>
              <a:t>AMIGDALAS: Eliminan las Bacterias y otros Microrganismos, para prevenir infecciones.</a:t>
            </a:r>
          </a:p>
          <a:p>
            <a:r>
              <a:rPr lang="es-ES" dirty="0" smtClean="0"/>
              <a:t>PAPILAS CALCIFORMES: Perciben los Sabores Amargos.</a:t>
            </a:r>
          </a:p>
          <a:p>
            <a:r>
              <a:rPr lang="es-ES" dirty="0" smtClean="0"/>
              <a:t>PAPILAS HEMISFÉRICAS: Cubrir y proteger la lengua y ayudar en la masticación.</a:t>
            </a:r>
          </a:p>
          <a:p>
            <a:r>
              <a:rPr lang="es-ES" dirty="0" smtClean="0"/>
              <a:t>PAPILAS FILIFORMES: Mecanismo de recubrimiento de la lengua.</a:t>
            </a:r>
          </a:p>
          <a:p>
            <a:r>
              <a:rPr lang="es-ES" dirty="0" smtClean="0"/>
              <a:t>PAPILAS FUNGIFORMES: Perciben los Sabores Dulces.</a:t>
            </a:r>
          </a:p>
          <a:p>
            <a:r>
              <a:rPr lang="es-ES" dirty="0" smtClean="0"/>
              <a:t>FOLIÁCEAS: Permiten percibir sabores, reciben el nombre de “Botones Gustativos”.</a:t>
            </a:r>
          </a:p>
          <a:p>
            <a:endParaRPr lang="es-ES" dirty="0" smtClean="0"/>
          </a:p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955" y="1077062"/>
            <a:ext cx="2676560" cy="3781968"/>
          </a:xfrm>
          <a:prstGeom prst="rect">
            <a:avLst/>
          </a:prstGeom>
        </p:spPr>
      </p:pic>
      <p:pic>
        <p:nvPicPr>
          <p:cNvPr id="1026" name="Picture 2" descr="El gusto: ¿qué es? Función, características, partes, importa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526" y="574765"/>
            <a:ext cx="3972436" cy="433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384445" y="5713485"/>
            <a:ext cx="98642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</a:t>
            </a:r>
            <a:r>
              <a:rPr lang="en-US" sz="1600" dirty="0" err="1" smtClean="0"/>
              <a:t>Figura</a:t>
            </a:r>
            <a:r>
              <a:rPr lang="en-US" sz="1600" dirty="0" smtClean="0"/>
              <a:t> 1:</a:t>
            </a:r>
            <a:r>
              <a:rPr lang="en-US" sz="1100" dirty="0" smtClean="0"/>
              <a:t>Rescatado </a:t>
            </a:r>
            <a:r>
              <a:rPr lang="en-US" sz="1200" dirty="0" smtClean="0"/>
              <a:t>de</a:t>
            </a:r>
            <a:r>
              <a:rPr lang="en-US" sz="1200" dirty="0" smtClean="0">
                <a:solidFill>
                  <a:srgbClr val="0070C0"/>
                </a:solidFill>
              </a:rPr>
              <a:t>: https</a:t>
            </a:r>
            <a:r>
              <a:rPr lang="en-US" sz="1200" dirty="0">
                <a:solidFill>
                  <a:srgbClr val="0070C0"/>
                </a:solidFill>
              </a:rPr>
              <a:t>://</a:t>
            </a:r>
            <a:r>
              <a:rPr lang="en-US" sz="1200" dirty="0" smtClean="0">
                <a:solidFill>
                  <a:srgbClr val="0070C0"/>
                </a:solidFill>
              </a:rPr>
              <a:t>i0.wp.com/webdelmaestro.com/wp-content/uploads/2020/02/sentido-del-gusto-los-sabores-cartel.jpg</a:t>
            </a:r>
          </a:p>
          <a:p>
            <a:endParaRPr lang="es-ES" sz="1200" dirty="0">
              <a:solidFill>
                <a:srgbClr val="0070C0"/>
              </a:solidFill>
            </a:endParaRPr>
          </a:p>
          <a:p>
            <a:r>
              <a:rPr lang="es-ES" sz="1600" dirty="0" smtClean="0"/>
              <a:t>  Figura 2: </a:t>
            </a:r>
            <a:r>
              <a:rPr lang="es-ES" sz="1200" dirty="0" smtClean="0"/>
              <a:t>Rescatado de</a:t>
            </a:r>
            <a:r>
              <a:rPr lang="es-ES" sz="1200" dirty="0"/>
              <a:t>:</a:t>
            </a:r>
            <a:r>
              <a:rPr lang="es-ES" sz="1200" dirty="0">
                <a:solidFill>
                  <a:srgbClr val="0070C0"/>
                </a:solidFill>
              </a:rPr>
              <a:t> https://www.ejemplode.com/images/uploads/biologia/sentido-del-gusto.jpg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33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640080"/>
          </a:xfrm>
        </p:spPr>
        <p:txBody>
          <a:bodyPr/>
          <a:lstStyle/>
          <a:p>
            <a:r>
              <a:rPr lang="es-ES" dirty="0" smtClean="0"/>
              <a:t>RECEPTORES: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7883" y="1193937"/>
            <a:ext cx="4234300" cy="3880773"/>
          </a:xfrm>
        </p:spPr>
        <p:txBody>
          <a:bodyPr/>
          <a:lstStyle/>
          <a:p>
            <a:r>
              <a:rPr lang="es-ES" dirty="0" smtClean="0"/>
              <a:t>Son los Botones Gustativos agrupados en las Papilas Gustativas, los Receptores Gustativos son los mecanismos de acción de sus sustancias activadoras que contribuyen a optimizar  el tratamiento de las patologías</a:t>
            </a:r>
          </a:p>
          <a:p>
            <a:r>
              <a:rPr lang="es-ES" dirty="0" smtClean="0"/>
              <a:t>Los Receptores Gustativos están distribuidos en distintas áreas de la lengua.</a:t>
            </a:r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721" y="1193937"/>
            <a:ext cx="6867662" cy="400355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298334" y="5259235"/>
            <a:ext cx="7849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400" dirty="0" err="1" smtClean="0"/>
              <a:t>Figura</a:t>
            </a:r>
            <a:r>
              <a:rPr lang="en-US" sz="1400" dirty="0"/>
              <a:t> </a:t>
            </a:r>
            <a:r>
              <a:rPr lang="en-US" sz="1400" dirty="0" smtClean="0"/>
              <a:t>1, </a:t>
            </a:r>
            <a:r>
              <a:rPr lang="en-US" sz="1400" dirty="0" err="1" smtClean="0"/>
              <a:t>Rescatado:https</a:t>
            </a:r>
            <a:r>
              <a:rPr lang="en-US" sz="1400" dirty="0"/>
              <a:t>://gc.scalahed.com/recursos/files/r161r/w25792w/RECEPTORES.pdf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23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705394"/>
          </a:xfrm>
        </p:spPr>
        <p:txBody>
          <a:bodyPr/>
          <a:lstStyle/>
          <a:p>
            <a:r>
              <a:rPr lang="es-ES" dirty="0" smtClean="0"/>
              <a:t>EFECTORES: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705394"/>
            <a:ext cx="6389672" cy="1601514"/>
          </a:xfrm>
        </p:spPr>
        <p:txBody>
          <a:bodyPr>
            <a:normAutofit/>
          </a:bodyPr>
          <a:lstStyle/>
          <a:p>
            <a:r>
              <a:rPr lang="es-ES" sz="2400" dirty="0" smtClean="0"/>
              <a:t>Tenemos a las Papilas Gustativas, son Estructuras Sensoriales existentes en la lengua, donde se encuentran los Botones Gustativos que permiten percibir sabores.</a:t>
            </a:r>
            <a:endParaRPr lang="en-US" sz="2400" dirty="0"/>
          </a:p>
        </p:txBody>
      </p:sp>
      <p:pic>
        <p:nvPicPr>
          <p:cNvPr id="2050" name="Picture 2" descr="Sentido del Gusto - Información, papilas gustativas, gustos básic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27" y="2514843"/>
            <a:ext cx="4539843" cy="3291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35131" y="6014164"/>
            <a:ext cx="11956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Figura 1</a:t>
            </a:r>
            <a:r>
              <a:rPr lang="es-ES" sz="1400" dirty="0"/>
              <a:t>, Rescatado: </a:t>
            </a:r>
            <a:r>
              <a:rPr lang="es-ES" sz="1400" dirty="0">
                <a:solidFill>
                  <a:srgbClr val="0070C0"/>
                </a:solidFill>
              </a:rPr>
              <a:t>https://concepto.de/wp-content/uploads/2021/02/sentido-del-gusto-papilas-gustativas-e1613160768314.jpg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5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76" y="0"/>
            <a:ext cx="8596668" cy="775062"/>
          </a:xfrm>
        </p:spPr>
        <p:txBody>
          <a:bodyPr/>
          <a:lstStyle/>
          <a:p>
            <a:r>
              <a:rPr lang="es-ES" dirty="0" smtClean="0"/>
              <a:t>ESTÍMULOS: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572208"/>
            <a:ext cx="5527523" cy="3880773"/>
          </a:xfrm>
        </p:spPr>
        <p:txBody>
          <a:bodyPr/>
          <a:lstStyle/>
          <a:p>
            <a:r>
              <a:rPr lang="es-ES" dirty="0" smtClean="0"/>
              <a:t>Se produce por el Estímulo de Receptores específicos que están distribuidos  por la cavidad oral, es preciso que las </a:t>
            </a:r>
            <a:r>
              <a:rPr lang="es-ES" dirty="0" err="1" smtClean="0"/>
              <a:t>sust</a:t>
            </a:r>
            <a:r>
              <a:rPr lang="es-ES" dirty="0" smtClean="0"/>
              <a:t>. Químicas  entren en contacto físico con el receptor.</a:t>
            </a:r>
          </a:p>
          <a:p>
            <a:r>
              <a:rPr lang="es-ES" dirty="0" smtClean="0"/>
              <a:t>Son Sustancias Químicas en solución, grupos hidroxilo en posiciones estéricas (iones H+ e iones </a:t>
            </a:r>
            <a:r>
              <a:rPr lang="es-ES" dirty="0" err="1" smtClean="0"/>
              <a:t>Na</a:t>
            </a:r>
            <a:r>
              <a:rPr lang="es-ES" dirty="0" smtClean="0"/>
              <a:t>+).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2" name="Picture 4" descr="Los Senti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792" y="548640"/>
            <a:ext cx="3448681" cy="312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49925" y="5452981"/>
            <a:ext cx="9935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Figura 1, </a:t>
            </a:r>
            <a:r>
              <a:rPr lang="es-ES" sz="1400" dirty="0"/>
              <a:t>Rescatado</a:t>
            </a:r>
            <a:r>
              <a:rPr lang="es-ES" sz="1400" dirty="0">
                <a:solidFill>
                  <a:srgbClr val="0070C0"/>
                </a:solidFill>
              </a:rPr>
              <a:t>: https://</a:t>
            </a:r>
            <a:r>
              <a:rPr lang="es-ES" sz="1400" dirty="0" smtClean="0">
                <a:solidFill>
                  <a:srgbClr val="0070C0"/>
                </a:solidFill>
              </a:rPr>
              <a:t>webspace.ship.edu/cgboer/tastebudcolor.gif</a:t>
            </a:r>
          </a:p>
          <a:p>
            <a:endParaRPr lang="es-ES" sz="1400" dirty="0">
              <a:solidFill>
                <a:srgbClr val="0070C0"/>
              </a:solidFill>
            </a:endParaRPr>
          </a:p>
          <a:p>
            <a:r>
              <a:rPr lang="es-ES" sz="1400" dirty="0" smtClean="0"/>
              <a:t>Figura 2</a:t>
            </a:r>
            <a:r>
              <a:rPr lang="es-ES" sz="1400" dirty="0"/>
              <a:t>, Rescatado: https://</a:t>
            </a:r>
            <a:r>
              <a:rPr lang="es-ES" sz="1400" dirty="0">
                <a:solidFill>
                  <a:srgbClr val="0070C0"/>
                </a:solidFill>
              </a:rPr>
              <a:t>iesalfonsox.es/old/wp-content/uploads/2019/03/BLOQUE-5.-</a:t>
            </a:r>
            <a:r>
              <a:rPr lang="es-ES" sz="1400" dirty="0" smtClean="0">
                <a:solidFill>
                  <a:srgbClr val="0070C0"/>
                </a:solidFill>
              </a:rPr>
              <a:t>RECEPTORES-Y-EFECTORES.pdf</a:t>
            </a:r>
          </a:p>
          <a:p>
            <a:endParaRPr lang="es-ES" sz="1400" dirty="0" smtClean="0"/>
          </a:p>
          <a:p>
            <a:endParaRPr lang="es-ES" sz="1400" dirty="0" smtClean="0">
              <a:solidFill>
                <a:srgbClr val="0070C0"/>
              </a:solidFill>
            </a:endParaRPr>
          </a:p>
          <a:p>
            <a:r>
              <a:rPr lang="es-ES" sz="1400" dirty="0" smtClean="0"/>
              <a:t> </a:t>
            </a:r>
            <a:endParaRPr lang="en-U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3282" y="1025962"/>
            <a:ext cx="3654510" cy="3959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39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27463"/>
          </a:xfrm>
        </p:spPr>
        <p:txBody>
          <a:bodyPr>
            <a:normAutofit/>
          </a:bodyPr>
          <a:lstStyle/>
          <a:p>
            <a:r>
              <a:rPr lang="es-ES" sz="3600" dirty="0" smtClean="0">
                <a:latin typeface="Arial Black" panose="020B0A04020102020204" pitchFamily="34" charset="0"/>
              </a:rPr>
              <a:t>CONCLUSIÓN: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2880" y="1912395"/>
            <a:ext cx="12009120" cy="38807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dirty="0" smtClean="0"/>
              <a:t>Los RECEPTORES son los Botones Gustativos agrupados en la Papila Gustativa, los EFECTORES son Estructuras Sensoriales existentes en la Lengua y los ESTÍMULOS están distribuidos por la Cavidad Oral.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 err="1" smtClean="0"/>
              <a:t>Amigdalas</a:t>
            </a:r>
            <a:r>
              <a:rPr lang="es-ES" dirty="0" smtClean="0"/>
              <a:t>, Papilas </a:t>
            </a:r>
            <a:r>
              <a:rPr lang="es-ES" dirty="0" err="1" smtClean="0"/>
              <a:t>Calciformes</a:t>
            </a:r>
            <a:r>
              <a:rPr lang="es-ES" dirty="0" smtClean="0"/>
              <a:t>, Papilas Hemisféricas, Papilas Filiformes, Papilas Fungiformes, Foliáceas. </a:t>
            </a: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050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244</TotalTime>
  <Words>450</Words>
  <Application>Microsoft Office PowerPoint</Application>
  <PresentationFormat>Panorámica</PresentationFormat>
  <Paragraphs>52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Trebuchet MS</vt:lpstr>
      <vt:lpstr>Wingdings 3</vt:lpstr>
      <vt:lpstr>Faceta</vt:lpstr>
      <vt:lpstr>Sentido del Gusto</vt:lpstr>
      <vt:lpstr>INTRODUCCIÓN:</vt:lpstr>
      <vt:lpstr>Partes del Sentido del Gusto</vt:lpstr>
      <vt:lpstr>RECEPTORES:</vt:lpstr>
      <vt:lpstr>EFECTORES:</vt:lpstr>
      <vt:lpstr>ESTÍMULOS:</vt:lpstr>
      <vt:lpstr>CONCLUSIÓN: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Sentido del Gusto</dc:title>
  <dc:creator>Lenovo</dc:creator>
  <cp:lastModifiedBy>Lenovo</cp:lastModifiedBy>
  <cp:revision>25</cp:revision>
  <dcterms:created xsi:type="dcterms:W3CDTF">2023-07-09T22:27:07Z</dcterms:created>
  <dcterms:modified xsi:type="dcterms:W3CDTF">2023-07-12T01:25:58Z</dcterms:modified>
</cp:coreProperties>
</file>