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57" r:id="rId3"/>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9/29/2022</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‹Nº›</a:t>
            </a:fld>
            <a:endParaRPr lang="en-US"/>
          </a:p>
        </p:txBody>
      </p:sp>
    </p:spTree>
    <p:extLst>
      <p:ext uri="{BB962C8B-B14F-4D97-AF65-F5344CB8AC3E}">
        <p14:creationId xmlns:p14="http://schemas.microsoft.com/office/powerpoint/2010/main" val="3036210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9/29/2022</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‹Nº›</a:t>
            </a:fld>
            <a:endParaRPr lang="en-US"/>
          </a:p>
        </p:txBody>
      </p:sp>
    </p:spTree>
    <p:extLst>
      <p:ext uri="{BB962C8B-B14F-4D97-AF65-F5344CB8AC3E}">
        <p14:creationId xmlns:p14="http://schemas.microsoft.com/office/powerpoint/2010/main" val="1543750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9/29/2022</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‹Nº›</a:t>
            </a:fld>
            <a:endParaRPr lang="en-US"/>
          </a:p>
        </p:txBody>
      </p:sp>
    </p:spTree>
    <p:extLst>
      <p:ext uri="{BB962C8B-B14F-4D97-AF65-F5344CB8AC3E}">
        <p14:creationId xmlns:p14="http://schemas.microsoft.com/office/powerpoint/2010/main" val="1794430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9/29/2022</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‹Nº›</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38479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9/29/2022</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‹Nº›</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40665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9/29/2022</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‹Nº›</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48587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9/29/2022</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‹Nº›</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29181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9/29/2022</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‹Nº›</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51020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9/29/2022</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‹Nº›</a:t>
            </a:fld>
            <a:endParaRPr lang="en-US"/>
          </a:p>
        </p:txBody>
      </p:sp>
    </p:spTree>
    <p:extLst>
      <p:ext uri="{BB962C8B-B14F-4D97-AF65-F5344CB8AC3E}">
        <p14:creationId xmlns:p14="http://schemas.microsoft.com/office/powerpoint/2010/main" val="208934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9/29/2022</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‹Nº›</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4495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9/29/2022</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‹Nº›</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8553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9/29/2022</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‹Nº›</a:t>
            </a:fld>
            <a:endParaRPr lang="en-US" dirty="0"/>
          </a:p>
        </p:txBody>
      </p:sp>
    </p:spTree>
    <p:extLst>
      <p:ext uri="{BB962C8B-B14F-4D97-AF65-F5344CB8AC3E}">
        <p14:creationId xmlns:p14="http://schemas.microsoft.com/office/powerpoint/2010/main" val="57757203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693" r:id="rId6"/>
    <p:sldLayoutId id="2147483689" r:id="rId7"/>
    <p:sldLayoutId id="2147483690" r:id="rId8"/>
    <p:sldLayoutId id="2147483691" r:id="rId9"/>
    <p:sldLayoutId id="2147483692" r:id="rId10"/>
    <p:sldLayoutId id="2147483694"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A95209C-5275-4E15-8EA7-7F42980AB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oncepto genético abstracto">
            <a:extLst>
              <a:ext uri="{FF2B5EF4-FFF2-40B4-BE49-F238E27FC236}">
                <a16:creationId xmlns:a16="http://schemas.microsoft.com/office/drawing/2014/main" id="{2880380A-854A-A508-BFE2-E45A4BE934C5}"/>
              </a:ext>
            </a:extLst>
          </p:cNvPr>
          <p:cNvPicPr>
            <a:picLocks noChangeAspect="1"/>
          </p:cNvPicPr>
          <p:nvPr/>
        </p:nvPicPr>
        <p:blipFill rotWithShape="1">
          <a:blip r:embed="rId2">
            <a:alphaModFix amt="50000"/>
          </a:blip>
          <a:srcRect t="25606" r="-1" b="18129"/>
          <a:stretch/>
        </p:blipFill>
        <p:spPr>
          <a:xfrm>
            <a:off x="20" y="10"/>
            <a:ext cx="12188931" cy="6857990"/>
          </a:xfrm>
          <a:prstGeom prst="rect">
            <a:avLst/>
          </a:prstGeom>
        </p:spPr>
      </p:pic>
      <p:sp>
        <p:nvSpPr>
          <p:cNvPr id="5" name="Título 1">
            <a:extLst>
              <a:ext uri="{FF2B5EF4-FFF2-40B4-BE49-F238E27FC236}">
                <a16:creationId xmlns:a16="http://schemas.microsoft.com/office/drawing/2014/main" id="{9FBAD0CD-7120-2495-97F7-914C6A51560E}"/>
              </a:ext>
            </a:extLst>
          </p:cNvPr>
          <p:cNvSpPr>
            <a:spLocks noGrp="1"/>
          </p:cNvSpPr>
          <p:nvPr>
            <p:ph type="ctrTitle"/>
          </p:nvPr>
        </p:nvSpPr>
        <p:spPr>
          <a:xfrm>
            <a:off x="3410149" y="977921"/>
            <a:ext cx="5368654" cy="1445464"/>
          </a:xfrm>
        </p:spPr>
        <p:txBody>
          <a:bodyPr>
            <a:noAutofit/>
          </a:bodyPr>
          <a:lstStyle/>
          <a:p>
            <a:pPr algn="ctr"/>
            <a:r>
              <a:rPr lang="es-PE" sz="9000" dirty="0"/>
              <a:t>siege of warsaw</a:t>
            </a:r>
          </a:p>
        </p:txBody>
      </p:sp>
      <p:sp>
        <p:nvSpPr>
          <p:cNvPr id="11" name="Rectangle 6">
            <a:extLst>
              <a:ext uri="{FF2B5EF4-FFF2-40B4-BE49-F238E27FC236}">
                <a16:creationId xmlns:a16="http://schemas.microsoft.com/office/drawing/2014/main" id="{4F2ED431-E304-4FF0-9F4E-032783C9D6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0 h 5416094"/>
              <a:gd name="connsiteX1" fmla="*/ 552069 w 10515600"/>
              <a:gd name="connsiteY1" fmla="*/ 0 h 5416094"/>
              <a:gd name="connsiteX2" fmla="*/ 893826 w 10515600"/>
              <a:gd name="connsiteY2" fmla="*/ 0 h 5416094"/>
              <a:gd name="connsiteX3" fmla="*/ 1761363 w 10515600"/>
              <a:gd name="connsiteY3" fmla="*/ 0 h 5416094"/>
              <a:gd name="connsiteX4" fmla="*/ 2313432 w 10515600"/>
              <a:gd name="connsiteY4" fmla="*/ 0 h 5416094"/>
              <a:gd name="connsiteX5" fmla="*/ 2865501 w 10515600"/>
              <a:gd name="connsiteY5" fmla="*/ 0 h 5416094"/>
              <a:gd name="connsiteX6" fmla="*/ 3733038 w 10515600"/>
              <a:gd name="connsiteY6" fmla="*/ 0 h 5416094"/>
              <a:gd name="connsiteX7" fmla="*/ 4179951 w 10515600"/>
              <a:gd name="connsiteY7" fmla="*/ 0 h 5416094"/>
              <a:gd name="connsiteX8" fmla="*/ 5047488 w 10515600"/>
              <a:gd name="connsiteY8" fmla="*/ 0 h 5416094"/>
              <a:gd name="connsiteX9" fmla="*/ 5915025 w 10515600"/>
              <a:gd name="connsiteY9" fmla="*/ 0 h 5416094"/>
              <a:gd name="connsiteX10" fmla="*/ 6572250 w 10515600"/>
              <a:gd name="connsiteY10" fmla="*/ 0 h 5416094"/>
              <a:gd name="connsiteX11" fmla="*/ 7439787 w 10515600"/>
              <a:gd name="connsiteY11" fmla="*/ 0 h 5416094"/>
              <a:gd name="connsiteX12" fmla="*/ 7991856 w 10515600"/>
              <a:gd name="connsiteY12" fmla="*/ 0 h 5416094"/>
              <a:gd name="connsiteX13" fmla="*/ 8543925 w 10515600"/>
              <a:gd name="connsiteY13" fmla="*/ 0 h 5416094"/>
              <a:gd name="connsiteX14" fmla="*/ 9306306 w 10515600"/>
              <a:gd name="connsiteY14" fmla="*/ 0 h 5416094"/>
              <a:gd name="connsiteX15" fmla="*/ 9858375 w 10515600"/>
              <a:gd name="connsiteY15" fmla="*/ 0 h 5416094"/>
              <a:gd name="connsiteX16" fmla="*/ 10515600 w 10515600"/>
              <a:gd name="connsiteY16" fmla="*/ 0 h 5416094"/>
              <a:gd name="connsiteX17" fmla="*/ 10515600 w 10515600"/>
              <a:gd name="connsiteY17" fmla="*/ 785334 h 5416094"/>
              <a:gd name="connsiteX18" fmla="*/ 10515600 w 10515600"/>
              <a:gd name="connsiteY18" fmla="*/ 1516506 h 5416094"/>
              <a:gd name="connsiteX19" fmla="*/ 10515600 w 10515600"/>
              <a:gd name="connsiteY19" fmla="*/ 2247679 h 5416094"/>
              <a:gd name="connsiteX20" fmla="*/ 10515600 w 10515600"/>
              <a:gd name="connsiteY20" fmla="*/ 2762208 h 5416094"/>
              <a:gd name="connsiteX21" fmla="*/ 10515600 w 10515600"/>
              <a:gd name="connsiteY21" fmla="*/ 3330898 h 5416094"/>
              <a:gd name="connsiteX22" fmla="*/ 10515600 w 10515600"/>
              <a:gd name="connsiteY22" fmla="*/ 4062071 h 5416094"/>
              <a:gd name="connsiteX23" fmla="*/ 10515600 w 10515600"/>
              <a:gd name="connsiteY23" fmla="*/ 4684921 h 5416094"/>
              <a:gd name="connsiteX24" fmla="*/ 10515600 w 10515600"/>
              <a:gd name="connsiteY24" fmla="*/ 5416094 h 5416094"/>
              <a:gd name="connsiteX25" fmla="*/ 9753219 w 10515600"/>
              <a:gd name="connsiteY25" fmla="*/ 5416094 h 5416094"/>
              <a:gd name="connsiteX26" fmla="*/ 9411462 w 10515600"/>
              <a:gd name="connsiteY26" fmla="*/ 5416094 h 5416094"/>
              <a:gd name="connsiteX27" fmla="*/ 8754237 w 10515600"/>
              <a:gd name="connsiteY27" fmla="*/ 5416094 h 5416094"/>
              <a:gd name="connsiteX28" fmla="*/ 8307324 w 10515600"/>
              <a:gd name="connsiteY28" fmla="*/ 5416094 h 5416094"/>
              <a:gd name="connsiteX29" fmla="*/ 7544943 w 10515600"/>
              <a:gd name="connsiteY29" fmla="*/ 5416094 h 5416094"/>
              <a:gd name="connsiteX30" fmla="*/ 7098030 w 10515600"/>
              <a:gd name="connsiteY30" fmla="*/ 5416094 h 5416094"/>
              <a:gd name="connsiteX31" fmla="*/ 6335649 w 10515600"/>
              <a:gd name="connsiteY31" fmla="*/ 5416094 h 5416094"/>
              <a:gd name="connsiteX32" fmla="*/ 5993892 w 10515600"/>
              <a:gd name="connsiteY32" fmla="*/ 5416094 h 5416094"/>
              <a:gd name="connsiteX33" fmla="*/ 5231511 w 10515600"/>
              <a:gd name="connsiteY33" fmla="*/ 5416094 h 5416094"/>
              <a:gd name="connsiteX34" fmla="*/ 4784598 w 10515600"/>
              <a:gd name="connsiteY34" fmla="*/ 5416094 h 5416094"/>
              <a:gd name="connsiteX35" fmla="*/ 4442841 w 10515600"/>
              <a:gd name="connsiteY35" fmla="*/ 5416094 h 5416094"/>
              <a:gd name="connsiteX36" fmla="*/ 3995928 w 10515600"/>
              <a:gd name="connsiteY36" fmla="*/ 5416094 h 5416094"/>
              <a:gd name="connsiteX37" fmla="*/ 3233547 w 10515600"/>
              <a:gd name="connsiteY37" fmla="*/ 5416094 h 5416094"/>
              <a:gd name="connsiteX38" fmla="*/ 2786634 w 10515600"/>
              <a:gd name="connsiteY38" fmla="*/ 5416094 h 5416094"/>
              <a:gd name="connsiteX39" fmla="*/ 2444877 w 10515600"/>
              <a:gd name="connsiteY39" fmla="*/ 5416094 h 5416094"/>
              <a:gd name="connsiteX40" fmla="*/ 1997964 w 10515600"/>
              <a:gd name="connsiteY40" fmla="*/ 5416094 h 5416094"/>
              <a:gd name="connsiteX41" fmla="*/ 1445895 w 10515600"/>
              <a:gd name="connsiteY41" fmla="*/ 5416094 h 5416094"/>
              <a:gd name="connsiteX42" fmla="*/ 788670 w 10515600"/>
              <a:gd name="connsiteY42" fmla="*/ 5416094 h 5416094"/>
              <a:gd name="connsiteX43" fmla="*/ 0 w 10515600"/>
              <a:gd name="connsiteY43" fmla="*/ 5416094 h 5416094"/>
              <a:gd name="connsiteX44" fmla="*/ 0 w 10515600"/>
              <a:gd name="connsiteY44" fmla="*/ 4630760 h 5416094"/>
              <a:gd name="connsiteX45" fmla="*/ 0 w 10515600"/>
              <a:gd name="connsiteY45" fmla="*/ 3953749 h 5416094"/>
              <a:gd name="connsiteX46" fmla="*/ 0 w 10515600"/>
              <a:gd name="connsiteY46" fmla="*/ 3276737 h 5416094"/>
              <a:gd name="connsiteX47" fmla="*/ 0 w 10515600"/>
              <a:gd name="connsiteY47" fmla="*/ 2599725 h 5416094"/>
              <a:gd name="connsiteX48" fmla="*/ 0 w 10515600"/>
              <a:gd name="connsiteY48" fmla="*/ 1922713 h 5416094"/>
              <a:gd name="connsiteX49" fmla="*/ 0 w 10515600"/>
              <a:gd name="connsiteY49" fmla="*/ 1299863 h 5416094"/>
              <a:gd name="connsiteX50" fmla="*/ 0 w 10515600"/>
              <a:gd name="connsiteY50"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15600" h="5416094"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24919" y="196329"/>
                  <a:pt x="10549062" y="488432"/>
                  <a:pt x="10515600" y="785334"/>
                </a:cubicBezTo>
                <a:cubicBezTo>
                  <a:pt x="10482138" y="1082236"/>
                  <a:pt x="10536385" y="1323726"/>
                  <a:pt x="10515600" y="1516506"/>
                </a:cubicBezTo>
                <a:cubicBezTo>
                  <a:pt x="10494815" y="1709286"/>
                  <a:pt x="10546328" y="2097632"/>
                  <a:pt x="10515600" y="2247679"/>
                </a:cubicBezTo>
                <a:cubicBezTo>
                  <a:pt x="10484872" y="2397726"/>
                  <a:pt x="10491771" y="2577292"/>
                  <a:pt x="10515600" y="2762208"/>
                </a:cubicBezTo>
                <a:cubicBezTo>
                  <a:pt x="10539429" y="2947124"/>
                  <a:pt x="10511007" y="3105736"/>
                  <a:pt x="10515600" y="3330898"/>
                </a:cubicBezTo>
                <a:cubicBezTo>
                  <a:pt x="10520194" y="3556060"/>
                  <a:pt x="10497393" y="3882611"/>
                  <a:pt x="10515600" y="4062071"/>
                </a:cubicBezTo>
                <a:cubicBezTo>
                  <a:pt x="10533807" y="4241531"/>
                  <a:pt x="10544791" y="4505155"/>
                  <a:pt x="10515600" y="4684921"/>
                </a:cubicBezTo>
                <a:cubicBezTo>
                  <a:pt x="10486410" y="4864687"/>
                  <a:pt x="10497356" y="5246484"/>
                  <a:pt x="10515600" y="5416094"/>
                </a:cubicBezTo>
                <a:cubicBezTo>
                  <a:pt x="10245623" y="5445692"/>
                  <a:pt x="10029676" y="5415505"/>
                  <a:pt x="9753219" y="5416094"/>
                </a:cubicBezTo>
                <a:cubicBezTo>
                  <a:pt x="9476762" y="5416683"/>
                  <a:pt x="9553148" y="5422760"/>
                  <a:pt x="9411462" y="5416094"/>
                </a:cubicBezTo>
                <a:cubicBezTo>
                  <a:pt x="9269776" y="5409428"/>
                  <a:pt x="8927709" y="5385012"/>
                  <a:pt x="8754237" y="5416094"/>
                </a:cubicBezTo>
                <a:cubicBezTo>
                  <a:pt x="8580766" y="5447176"/>
                  <a:pt x="8413264" y="5410024"/>
                  <a:pt x="8307324" y="5416094"/>
                </a:cubicBezTo>
                <a:cubicBezTo>
                  <a:pt x="8201384" y="5422164"/>
                  <a:pt x="7912690" y="5421686"/>
                  <a:pt x="7544943" y="5416094"/>
                </a:cubicBezTo>
                <a:cubicBezTo>
                  <a:pt x="7177196" y="5410502"/>
                  <a:pt x="7304235" y="5418502"/>
                  <a:pt x="7098030" y="5416094"/>
                </a:cubicBezTo>
                <a:cubicBezTo>
                  <a:pt x="6891825" y="5413686"/>
                  <a:pt x="6541479" y="5434609"/>
                  <a:pt x="6335649" y="5416094"/>
                </a:cubicBezTo>
                <a:cubicBezTo>
                  <a:pt x="6129819" y="5397579"/>
                  <a:pt x="6106541" y="5402791"/>
                  <a:pt x="5993892" y="5416094"/>
                </a:cubicBezTo>
                <a:cubicBezTo>
                  <a:pt x="5881243" y="5429397"/>
                  <a:pt x="5545248" y="5437743"/>
                  <a:pt x="5231511" y="5416094"/>
                </a:cubicBezTo>
                <a:cubicBezTo>
                  <a:pt x="4917774" y="5394445"/>
                  <a:pt x="4963237" y="5426599"/>
                  <a:pt x="4784598" y="5416094"/>
                </a:cubicBezTo>
                <a:cubicBezTo>
                  <a:pt x="4605959" y="5405589"/>
                  <a:pt x="4605904" y="5406658"/>
                  <a:pt x="4442841" y="5416094"/>
                </a:cubicBezTo>
                <a:cubicBezTo>
                  <a:pt x="4279778" y="5425530"/>
                  <a:pt x="4177180" y="5426138"/>
                  <a:pt x="3995928" y="5416094"/>
                </a:cubicBezTo>
                <a:cubicBezTo>
                  <a:pt x="3814676" y="5406050"/>
                  <a:pt x="3516440" y="5429234"/>
                  <a:pt x="3233547" y="5416094"/>
                </a:cubicBezTo>
                <a:cubicBezTo>
                  <a:pt x="2950654" y="5402954"/>
                  <a:pt x="2884354" y="5436103"/>
                  <a:pt x="2786634" y="5416094"/>
                </a:cubicBezTo>
                <a:cubicBezTo>
                  <a:pt x="2688914" y="5396085"/>
                  <a:pt x="2522958" y="5423232"/>
                  <a:pt x="2444877" y="5416094"/>
                </a:cubicBezTo>
                <a:cubicBezTo>
                  <a:pt x="2366796" y="5408956"/>
                  <a:pt x="2104768" y="5395479"/>
                  <a:pt x="1997964" y="5416094"/>
                </a:cubicBezTo>
                <a:cubicBezTo>
                  <a:pt x="1891160" y="5436709"/>
                  <a:pt x="1573016" y="5412376"/>
                  <a:pt x="1445895" y="5416094"/>
                </a:cubicBezTo>
                <a:cubicBezTo>
                  <a:pt x="1318774" y="5419812"/>
                  <a:pt x="986443" y="5400529"/>
                  <a:pt x="788670" y="5416094"/>
                </a:cubicBezTo>
                <a:cubicBezTo>
                  <a:pt x="590897" y="5431659"/>
                  <a:pt x="363709" y="5381266"/>
                  <a:pt x="0" y="5416094"/>
                </a:cubicBezTo>
                <a:cubicBezTo>
                  <a:pt x="-22973" y="5218643"/>
                  <a:pt x="-26699" y="5010779"/>
                  <a:pt x="0" y="4630760"/>
                </a:cubicBezTo>
                <a:cubicBezTo>
                  <a:pt x="26699" y="4250741"/>
                  <a:pt x="-15389" y="4196664"/>
                  <a:pt x="0" y="3953749"/>
                </a:cubicBezTo>
                <a:cubicBezTo>
                  <a:pt x="15389" y="3710834"/>
                  <a:pt x="468" y="3611311"/>
                  <a:pt x="0" y="3276737"/>
                </a:cubicBezTo>
                <a:cubicBezTo>
                  <a:pt x="-468" y="2942163"/>
                  <a:pt x="15360" y="2781998"/>
                  <a:pt x="0" y="2599725"/>
                </a:cubicBezTo>
                <a:cubicBezTo>
                  <a:pt x="-15360" y="2417452"/>
                  <a:pt x="14816" y="2100232"/>
                  <a:pt x="0" y="1922713"/>
                </a:cubicBezTo>
                <a:cubicBezTo>
                  <a:pt x="-14816" y="1745194"/>
                  <a:pt x="-24648" y="1604167"/>
                  <a:pt x="0" y="1299863"/>
                </a:cubicBezTo>
                <a:cubicBezTo>
                  <a:pt x="24648" y="995559"/>
                  <a:pt x="2182" y="279525"/>
                  <a:pt x="0" y="0"/>
                </a:cubicBezTo>
                <a:close/>
              </a:path>
            </a:pathLst>
          </a:custGeom>
          <a:noFill/>
          <a:ln w="571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
            <a:extLst>
              <a:ext uri="{FF2B5EF4-FFF2-40B4-BE49-F238E27FC236}">
                <a16:creationId xmlns:a16="http://schemas.microsoft.com/office/drawing/2014/main" id="{4E87FCFB-2CCE-460D-B3DD-557C8BD1B9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Asedio de Varsovia - Wikipedia, la enciclopedia libre">
            <a:extLst>
              <a:ext uri="{FF2B5EF4-FFF2-40B4-BE49-F238E27FC236}">
                <a16:creationId xmlns:a16="http://schemas.microsoft.com/office/drawing/2014/main" id="{E608882E-1A44-EE6E-5241-D1722F8E69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0888" y="2710737"/>
            <a:ext cx="4243588" cy="3015289"/>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Asedio de Varsovia - Wikipedia, la enciclopedia libre">
            <a:extLst>
              <a:ext uri="{FF2B5EF4-FFF2-40B4-BE49-F238E27FC236}">
                <a16:creationId xmlns:a16="http://schemas.microsoft.com/office/drawing/2014/main" id="{9F01DFC3-96CB-D896-8600-632D66E362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5999" y="2695545"/>
            <a:ext cx="4243589" cy="3015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580123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7">
            <a:extLst>
              <a:ext uri="{FF2B5EF4-FFF2-40B4-BE49-F238E27FC236}">
                <a16:creationId xmlns:a16="http://schemas.microsoft.com/office/drawing/2014/main" id="{EBDD1931-9E86-4402-9A68-33A2D9EF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2057" name="Rectangle 2056">
            <a:extLst>
              <a:ext uri="{FF2B5EF4-FFF2-40B4-BE49-F238E27FC236}">
                <a16:creationId xmlns:a16="http://schemas.microsoft.com/office/drawing/2014/main" id="{1A9F7B4E-B03D-4F64-BE33-00D074458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La caída de Varsovia ante Hitler: 35.000 cadáveres entre los escombros">
            <a:extLst>
              <a:ext uri="{FF2B5EF4-FFF2-40B4-BE49-F238E27FC236}">
                <a16:creationId xmlns:a16="http://schemas.microsoft.com/office/drawing/2014/main" id="{4FD02DCF-8AA7-AFB1-D73F-40E2976E4D46}"/>
              </a:ext>
            </a:extLst>
          </p:cNvPr>
          <p:cNvPicPr>
            <a:picLocks noChangeAspect="1" noChangeArrowheads="1"/>
          </p:cNvPicPr>
          <p:nvPr/>
        </p:nvPicPr>
        <p:blipFill rotWithShape="1">
          <a:blip r:embed="rId2">
            <a:alphaModFix amt="35000"/>
            <a:extLst>
              <a:ext uri="{28A0092B-C50C-407E-A947-70E740481C1C}">
                <a14:useLocalDpi xmlns:a14="http://schemas.microsoft.com/office/drawing/2010/main" val="0"/>
              </a:ext>
            </a:extLst>
          </a:blip>
          <a:srcRect t="4661"/>
          <a:stretch/>
        </p:blipFill>
        <p:spPr bwMode="auto">
          <a:xfrm>
            <a:off x="20" y="10"/>
            <a:ext cx="12191979" cy="6857990"/>
          </a:xfrm>
          <a:prstGeom prst="rect">
            <a:avLst/>
          </a:prstGeom>
          <a:noFill/>
          <a:extLst>
            <a:ext uri="{909E8E84-426E-40DD-AFC4-6F175D3DCCD1}">
              <a14:hiddenFill xmlns:a14="http://schemas.microsoft.com/office/drawing/2010/main">
                <a:solidFill>
                  <a:srgbClr val="FFFFFF"/>
                </a:solidFill>
              </a14:hiddenFill>
            </a:ext>
          </a:extLst>
        </p:spPr>
      </p:pic>
      <p:sp>
        <p:nvSpPr>
          <p:cNvPr id="2059" name="Rectangle 6">
            <a:extLst>
              <a:ext uri="{FF2B5EF4-FFF2-40B4-BE49-F238E27FC236}">
                <a16:creationId xmlns:a16="http://schemas.microsoft.com/office/drawing/2014/main" id="{1CA8A97F-67F0-4D5F-A850-0C30727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578" y="1802192"/>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ubtítulo 2">
            <a:extLst>
              <a:ext uri="{FF2B5EF4-FFF2-40B4-BE49-F238E27FC236}">
                <a16:creationId xmlns:a16="http://schemas.microsoft.com/office/drawing/2014/main" id="{12BBDE44-8E28-A69E-AEFD-0A65B3936AB9}"/>
              </a:ext>
            </a:extLst>
          </p:cNvPr>
          <p:cNvSpPr txBox="1">
            <a:spLocks/>
          </p:cNvSpPr>
          <p:nvPr/>
        </p:nvSpPr>
        <p:spPr>
          <a:xfrm>
            <a:off x="838200" y="2004446"/>
            <a:ext cx="10515600" cy="4176897"/>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r>
              <a:rPr lang="en-US"/>
              <a:t>The 1939 Siege of Warsaw was a confrontation between units of the Polish Army defending the capital of Poland and the German Army, preceded by Luftwaffe bombing that began on September 1, 1939.</a:t>
            </a:r>
          </a:p>
          <a:p>
            <a:pPr marL="0"/>
            <a:r>
              <a:rPr lang="en-US"/>
              <a:t>Ground combat began on September 8, when the first German armored units entered the Wola sector from the SE outskirts of the city. Despite triumphalist German reports, which announced a quick capture of the city, the attack was repulsed, thus beginning the siege of the capital. This was held until September 28, when the Polish garrison under General Walerian Czuma surrendered. The next day, about 100,000 Polish soldiers left the city and were taken as prisoners of war.</a:t>
            </a:r>
          </a:p>
        </p:txBody>
      </p:sp>
    </p:spTree>
    <p:extLst>
      <p:ext uri="{BB962C8B-B14F-4D97-AF65-F5344CB8AC3E}">
        <p14:creationId xmlns:p14="http://schemas.microsoft.com/office/powerpoint/2010/main" val="162016897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SketchyVTI">
  <a:themeElements>
    <a:clrScheme name="AnalogousFromLightSeedLeftStep">
      <a:dk1>
        <a:srgbClr val="000000"/>
      </a:dk1>
      <a:lt1>
        <a:srgbClr val="FFFFFF"/>
      </a:lt1>
      <a:dk2>
        <a:srgbClr val="24393F"/>
      </a:dk2>
      <a:lt2>
        <a:srgbClr val="E8E8E2"/>
      </a:lt2>
      <a:accent1>
        <a:srgbClr val="8885D7"/>
      </a:accent1>
      <a:accent2>
        <a:srgbClr val="6A90CE"/>
      </a:accent2>
      <a:accent3>
        <a:srgbClr val="5AAEC3"/>
      </a:accent3>
      <a:accent4>
        <a:srgbClr val="5DB4A2"/>
      </a:accent4>
      <a:accent5>
        <a:srgbClr val="68B484"/>
      </a:accent5>
      <a:accent6>
        <a:srgbClr val="62B65E"/>
      </a:accent6>
      <a:hlink>
        <a:srgbClr val="848651"/>
      </a:hlink>
      <a:folHlink>
        <a:srgbClr val="7F7F7F"/>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18</TotalTime>
  <Words>127</Words>
  <Application>Microsoft Office PowerPoint</Application>
  <PresentationFormat>Panorámica</PresentationFormat>
  <Paragraphs>3</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The Hand Bold</vt:lpstr>
      <vt:lpstr>The Serif Hand Black</vt:lpstr>
      <vt:lpstr>SketchyVTI</vt:lpstr>
      <vt:lpstr>siege of warsaw</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siege of warsaw</dc:title>
  <dc:creator>BRUNO GERARDO GARCIA SAAVEDRA</dc:creator>
  <cp:lastModifiedBy>BRUNO GERARDO GARCIA SAAVEDRA</cp:lastModifiedBy>
  <cp:revision>1</cp:revision>
  <dcterms:created xsi:type="dcterms:W3CDTF">2022-09-30T04:43:16Z</dcterms:created>
  <dcterms:modified xsi:type="dcterms:W3CDTF">2022-09-30T05:01:42Z</dcterms:modified>
</cp:coreProperties>
</file>