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
          <p:cNvSpPr/>
          <p:nvPr/>
        </p:nvSpPr>
        <p:spPr>
          <a:xfrm>
            <a:off x="0" y="-3175"/>
            <a:ext cx="12192000" cy="5203825"/>
          </a:xfrm>
          <a:custGeom>
            <a:rect b="b" l="l" r="r" t="t"/>
            <a:pathLst>
              <a:path extrusionOk="0"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3" name="Google Shape;13;p2"/>
          <p:cNvSpPr txBox="1"/>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 type="subTitle"/>
          </p:nvPr>
        </p:nvSpPr>
        <p:spPr>
          <a:xfrm>
            <a:off x="810001" y="5280847"/>
            <a:ext cx="10572000" cy="434974"/>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p:txBody>
      </p:sp>
      <p:sp>
        <p:nvSpPr>
          <p:cNvPr id="15" name="Google Shape;15;p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panorámica con descripción">
  <p:cSld name="Imagen panorámica con descripción">
    <p:spTree>
      <p:nvGrpSpPr>
        <p:cNvPr id="75" name="Shape 75"/>
        <p:cNvGrpSpPr/>
        <p:nvPr/>
      </p:nvGrpSpPr>
      <p:grpSpPr>
        <a:xfrm>
          <a:off x="0" y="0"/>
          <a:ext cx="0" cy="0"/>
          <a:chOff x="0" y="0"/>
          <a:chExt cx="0" cy="0"/>
        </a:xfrm>
      </p:grpSpPr>
      <p:sp>
        <p:nvSpPr>
          <p:cNvPr id="76" name="Google Shape;76;p11"/>
          <p:cNvSpPr txBox="1"/>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p:nvPr>
            <p:ph idx="2" type="pic"/>
          </p:nvPr>
        </p:nvSpPr>
        <p:spPr>
          <a:xfrm>
            <a:off x="0" y="0"/>
            <a:ext cx="12192000" cy="4800600"/>
          </a:xfrm>
          <a:prstGeom prst="rect">
            <a:avLst/>
          </a:prstGeom>
          <a:noFill/>
          <a:ln cap="rnd" cmpd="sng" w="9525">
            <a:solidFill>
              <a:schemeClr val="lt2"/>
            </a:solidFill>
            <a:prstDash val="solid"/>
            <a:round/>
            <a:headEnd len="sm" w="sm" type="none"/>
            <a:tailEnd len="sm" w="sm" type="none"/>
          </a:ln>
          <a:effectLst>
            <a:outerShdw blurRad="50800">
              <a:srgbClr val="000000">
                <a:alpha val="40000"/>
              </a:srgbClr>
            </a:outerShdw>
          </a:effectLst>
        </p:spPr>
      </p:sp>
      <p:sp>
        <p:nvSpPr>
          <p:cNvPr id="78" name="Google Shape;78;p11"/>
          <p:cNvSpPr txBox="1"/>
          <p:nvPr>
            <p:ph idx="1" type="body"/>
          </p:nvPr>
        </p:nvSpPr>
        <p:spPr>
          <a:xfrm>
            <a:off x="810000" y="5367338"/>
            <a:ext cx="10561418" cy="493712"/>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9" name="Google Shape;79;p1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82" name="Shape 82"/>
        <p:cNvGrpSpPr/>
        <p:nvPr/>
      </p:nvGrpSpPr>
      <p:grpSpPr>
        <a:xfrm>
          <a:off x="0" y="0"/>
          <a:ext cx="0" cy="0"/>
          <a:chOff x="0" y="0"/>
          <a:chExt cx="0" cy="0"/>
        </a:xfrm>
      </p:grpSpPr>
      <p:sp>
        <p:nvSpPr>
          <p:cNvPr id="83" name="Google Shape;83;p12"/>
          <p:cNvSpPr/>
          <p:nvPr/>
        </p:nvSpPr>
        <p:spPr>
          <a:xfrm>
            <a:off x="631697" y="1081456"/>
            <a:ext cx="6332416" cy="3239188"/>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84" name="Google Shape;84;p12"/>
          <p:cNvSpPr txBox="1"/>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200"/>
              <a:buFont typeface="Century Gothic"/>
              <a:buNone/>
              <a:defRPr b="1" sz="4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 type="body"/>
          </p:nvPr>
        </p:nvSpPr>
        <p:spPr>
          <a:xfrm>
            <a:off x="853190" y="4443680"/>
            <a:ext cx="5891636" cy="713241"/>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86" name="Google Shape;86;p12"/>
          <p:cNvSpPr txBox="1"/>
          <p:nvPr>
            <p:ph idx="2" type="body"/>
          </p:nvPr>
        </p:nvSpPr>
        <p:spPr>
          <a:xfrm>
            <a:off x="7574642" y="1081456"/>
            <a:ext cx="3810001" cy="40754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87" name="Google Shape;87;p1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90" name="Shape 90"/>
        <p:cNvGrpSpPr/>
        <p:nvPr/>
      </p:nvGrpSpPr>
      <p:grpSpPr>
        <a:xfrm>
          <a:off x="0" y="0"/>
          <a:ext cx="0" cy="0"/>
          <a:chOff x="0" y="0"/>
          <a:chExt cx="0" cy="0"/>
        </a:xfrm>
      </p:grpSpPr>
      <p:sp>
        <p:nvSpPr>
          <p:cNvPr id="91" name="Google Shape;91;p13"/>
          <p:cNvSpPr/>
          <p:nvPr/>
        </p:nvSpPr>
        <p:spPr>
          <a:xfrm>
            <a:off x="1140884" y="2286585"/>
            <a:ext cx="4895115" cy="2503972"/>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2" name="Google Shape;92;p13"/>
          <p:cNvSpPr txBox="1"/>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
          <p:cNvSpPr txBox="1"/>
          <p:nvPr>
            <p:ph idx="1" type="body"/>
          </p:nvPr>
        </p:nvSpPr>
        <p:spPr>
          <a:xfrm>
            <a:off x="6156000" y="2286000"/>
            <a:ext cx="4880300" cy="229552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4" name="Google Shape;94;p1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97" name="Shape 97"/>
        <p:cNvGrpSpPr/>
        <p:nvPr/>
      </p:nvGrpSpPr>
      <p:grpSpPr>
        <a:xfrm>
          <a:off x="0" y="0"/>
          <a:ext cx="0" cy="0"/>
          <a:chOff x="0" y="0"/>
          <a:chExt cx="0" cy="0"/>
        </a:xfrm>
      </p:grpSpPr>
      <p:sp>
        <p:nvSpPr>
          <p:cNvPr id="98" name="Google Shape;98;p14"/>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9" name="Google Shape;99;p1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 type="body"/>
          </p:nvPr>
        </p:nvSpPr>
        <p:spPr>
          <a:xfrm rot="5400000">
            <a:off x="4254444" y="-1260043"/>
            <a:ext cx="3674397" cy="1056328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1" name="Google Shape;101;p1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04" name="Shape 104"/>
        <p:cNvGrpSpPr/>
        <p:nvPr/>
      </p:nvGrpSpPr>
      <p:grpSpPr>
        <a:xfrm>
          <a:off x="0" y="0"/>
          <a:ext cx="0" cy="0"/>
          <a:chOff x="0" y="0"/>
          <a:chExt cx="0" cy="0"/>
        </a:xfrm>
      </p:grpSpPr>
      <p:sp>
        <p:nvSpPr>
          <p:cNvPr id="105" name="Google Shape;105;p15"/>
          <p:cNvSpPr/>
          <p:nvPr/>
        </p:nvSpPr>
        <p:spPr>
          <a:xfrm>
            <a:off x="7669651" y="446089"/>
            <a:ext cx="4522349" cy="5414962"/>
          </a:xfrm>
          <a:custGeom>
            <a:rect b="b" l="l" r="r" t="t"/>
            <a:pathLst>
              <a:path extrusionOk="0" h="4320" w="2879">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06" name="Google Shape;106;p15"/>
          <p:cNvSpPr txBox="1"/>
          <p:nvPr>
            <p:ph type="title"/>
          </p:nvPr>
        </p:nvSpPr>
        <p:spPr>
          <a:xfrm rot="5400000">
            <a:off x="6863536" y="1906175"/>
            <a:ext cx="5134798" cy="249479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5"/>
          <p:cNvSpPr txBox="1"/>
          <p:nvPr>
            <p:ph idx="1" type="body"/>
          </p:nvPr>
        </p:nvSpPr>
        <p:spPr>
          <a:xfrm rot="5400000">
            <a:off x="1408290" y="-152200"/>
            <a:ext cx="5414962" cy="661154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8" name="Google Shape;108;p15"/>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5"/>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8" name="Shape 18"/>
        <p:cNvGrpSpPr/>
        <p:nvPr/>
      </p:nvGrpSpPr>
      <p:grpSpPr>
        <a:xfrm>
          <a:off x="0" y="0"/>
          <a:ext cx="0" cy="0"/>
          <a:chOff x="0" y="0"/>
          <a:chExt cx="0" cy="0"/>
        </a:xfrm>
      </p:grpSpPr>
      <p:sp>
        <p:nvSpPr>
          <p:cNvPr id="19" name="Google Shape;19;p3"/>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20" name="Google Shape;20;p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4" name="Shape 24"/>
        <p:cNvGrpSpPr/>
        <p:nvPr/>
      </p:nvGrpSpPr>
      <p:grpSpPr>
        <a:xfrm>
          <a:off x="0" y="0"/>
          <a:ext cx="0" cy="0"/>
          <a:chOff x="0" y="0"/>
          <a:chExt cx="0" cy="0"/>
        </a:xfrm>
      </p:grpSpPr>
      <p:sp>
        <p:nvSpPr>
          <p:cNvPr id="25" name="Google Shape;25;p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8" name="Shape 28"/>
        <p:cNvGrpSpPr/>
        <p:nvPr/>
      </p:nvGrpSpPr>
      <p:grpSpPr>
        <a:xfrm>
          <a:off x="0" y="0"/>
          <a:ext cx="0" cy="0"/>
          <a:chOff x="0" y="0"/>
          <a:chExt cx="0" cy="0"/>
        </a:xfrm>
      </p:grpSpPr>
      <p:sp>
        <p:nvSpPr>
          <p:cNvPr id="29" name="Google Shape;29;p5"/>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30" name="Google Shape;30;p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 type="body"/>
          </p:nvPr>
        </p:nvSpPr>
        <p:spPr>
          <a:xfrm>
            <a:off x="814728" y="2174875"/>
            <a:ext cx="5189857"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32" name="Google Shape;32;p5"/>
          <p:cNvSpPr txBox="1"/>
          <p:nvPr>
            <p:ph idx="2" type="body"/>
          </p:nvPr>
        </p:nvSpPr>
        <p:spPr>
          <a:xfrm>
            <a:off x="814729" y="2751138"/>
            <a:ext cx="5189856"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33" name="Google Shape;33;p5"/>
          <p:cNvSpPr txBox="1"/>
          <p:nvPr>
            <p:ph idx="3" type="body"/>
          </p:nvPr>
        </p:nvSpPr>
        <p:spPr>
          <a:xfrm>
            <a:off x="6187415" y="2174875"/>
            <a:ext cx="5194583"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34" name="Google Shape;34;p5"/>
          <p:cNvSpPr txBox="1"/>
          <p:nvPr>
            <p:ph idx="4" type="body"/>
          </p:nvPr>
        </p:nvSpPr>
        <p:spPr>
          <a:xfrm>
            <a:off x="6187415" y="2751138"/>
            <a:ext cx="5194583"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35" name="Google Shape;35;p5"/>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8" name="Shape 38"/>
        <p:cNvGrpSpPr/>
        <p:nvPr/>
      </p:nvGrpSpPr>
      <p:grpSpPr>
        <a:xfrm>
          <a:off x="0" y="0"/>
          <a:ext cx="0" cy="0"/>
          <a:chOff x="0" y="0"/>
          <a:chExt cx="0" cy="0"/>
        </a:xfrm>
      </p:grpSpPr>
      <p:sp>
        <p:nvSpPr>
          <p:cNvPr id="39" name="Google Shape;39;p6"/>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40" name="Google Shape;40;p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2" name="Google Shape;42;p6"/>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5" name="Shape 45"/>
        <p:cNvGrpSpPr/>
        <p:nvPr/>
      </p:nvGrpSpPr>
      <p:grpSpPr>
        <a:xfrm>
          <a:off x="0" y="0"/>
          <a:ext cx="0" cy="0"/>
          <a:chOff x="0" y="0"/>
          <a:chExt cx="0" cy="0"/>
        </a:xfrm>
      </p:grpSpPr>
      <p:sp>
        <p:nvSpPr>
          <p:cNvPr id="46" name="Google Shape;46;p7"/>
          <p:cNvSpPr/>
          <p:nvPr/>
        </p:nvSpPr>
        <p:spPr>
          <a:xfrm>
            <a:off x="0" y="1"/>
            <a:ext cx="12192000" cy="5203825"/>
          </a:xfrm>
          <a:custGeom>
            <a:rect b="b" l="l" r="r" t="t"/>
            <a:pathLst>
              <a:path extrusionOk="0" h="3278" w="576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47" name="Google Shape;47;p7"/>
          <p:cNvSpPr txBox="1"/>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r">
              <a:spcBef>
                <a:spcPts val="0"/>
              </a:spcBef>
              <a:spcAft>
                <a:spcPts val="0"/>
              </a:spcAft>
              <a:buClr>
                <a:srgbClr val="FEFEFE"/>
              </a:buClr>
              <a:buSzPts val="4800"/>
              <a:buFont typeface="Century Gothic"/>
              <a:buNone/>
              <a:defRPr b="1"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 type="body"/>
          </p:nvPr>
        </p:nvSpPr>
        <p:spPr>
          <a:xfrm>
            <a:off x="810000" y="5281201"/>
            <a:ext cx="10561418" cy="43395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r">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49" name="Google Shape;49;p7"/>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2" name="Shape 52"/>
        <p:cNvGrpSpPr/>
        <p:nvPr/>
      </p:nvGrpSpPr>
      <p:grpSpPr>
        <a:xfrm>
          <a:off x="0" y="0"/>
          <a:ext cx="0" cy="0"/>
          <a:chOff x="0" y="0"/>
          <a:chExt cx="0" cy="0"/>
        </a:xfrm>
      </p:grpSpPr>
      <p:sp>
        <p:nvSpPr>
          <p:cNvPr id="53" name="Google Shape;53;p8"/>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54" name="Google Shape;54;p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 type="body"/>
          </p:nvPr>
        </p:nvSpPr>
        <p:spPr>
          <a:xfrm>
            <a:off x="818712" y="2222287"/>
            <a:ext cx="5185873" cy="36387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56" name="Google Shape;56;p8"/>
          <p:cNvSpPr txBox="1"/>
          <p:nvPr>
            <p:ph idx="2" type="body"/>
          </p:nvPr>
        </p:nvSpPr>
        <p:spPr>
          <a:xfrm>
            <a:off x="6187415" y="2222287"/>
            <a:ext cx="5194583" cy="36387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57" name="Google Shape;57;p8"/>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0" name="Shape 60"/>
        <p:cNvGrpSpPr/>
        <p:nvPr/>
      </p:nvGrpSpPr>
      <p:grpSpPr>
        <a:xfrm>
          <a:off x="0" y="0"/>
          <a:ext cx="0" cy="0"/>
          <a:chOff x="0" y="0"/>
          <a:chExt cx="0" cy="0"/>
        </a:xfrm>
      </p:grpSpPr>
      <p:sp>
        <p:nvSpPr>
          <p:cNvPr id="61" name="Google Shape;61;p9"/>
          <p:cNvSpPr/>
          <p:nvPr/>
        </p:nvSpPr>
        <p:spPr>
          <a:xfrm>
            <a:off x="1073151" y="446087"/>
            <a:ext cx="3547533" cy="1814651"/>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62" name="Google Shape;62;p9"/>
          <p:cNvSpPr txBox="1"/>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2000"/>
              <a:buFont typeface="Century Gothic"/>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 type="body"/>
          </p:nvPr>
        </p:nvSpPr>
        <p:spPr>
          <a:xfrm>
            <a:off x="4855633" y="446088"/>
            <a:ext cx="6252633" cy="54149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64" name="Google Shape;64;p9"/>
          <p:cNvSpPr txBox="1"/>
          <p:nvPr>
            <p:ph idx="2" type="body"/>
          </p:nvPr>
        </p:nvSpPr>
        <p:spPr>
          <a:xfrm>
            <a:off x="1073151" y="2260738"/>
            <a:ext cx="3547533" cy="36003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65" name="Google Shape;65;p9"/>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p:nvPr>
            <p:ph idx="2" type="pic"/>
          </p:nvPr>
        </p:nvSpPr>
        <p:spPr>
          <a:xfrm>
            <a:off x="6098117" y="0"/>
            <a:ext cx="6093883" cy="6858000"/>
          </a:xfrm>
          <a:prstGeom prst="rect">
            <a:avLst/>
          </a:prstGeom>
          <a:noFill/>
          <a:ln cap="flat" cmpd="sng" w="9525">
            <a:solidFill>
              <a:schemeClr val="lt2"/>
            </a:solidFill>
            <a:prstDash val="solid"/>
            <a:round/>
            <a:headEnd len="sm" w="sm" type="none"/>
            <a:tailEnd len="sm" w="sm" type="none"/>
          </a:ln>
        </p:spPr>
      </p:sp>
      <p:sp>
        <p:nvSpPr>
          <p:cNvPr id="71" name="Google Shape;71;p10"/>
          <p:cNvSpPr txBox="1"/>
          <p:nvPr>
            <p:ph idx="1" type="body"/>
          </p:nvPr>
        </p:nvSpPr>
        <p:spPr>
          <a:xfrm>
            <a:off x="814728" y="2344684"/>
            <a:ext cx="4852988" cy="35163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2" name="Google Shape;72;p10"/>
          <p:cNvSpPr txBox="1"/>
          <p:nvPr>
            <p:ph idx="10" type="dt"/>
          </p:nvPr>
        </p:nvSpPr>
        <p:spPr>
          <a:xfrm>
            <a:off x="3885810" y="6041362"/>
            <a:ext cx="976879"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590396" y="6041362"/>
            <a:ext cx="329541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4862689"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marR="0" rtl="0" algn="l">
              <a:spcBef>
                <a:spcPts val="0"/>
              </a:spcBef>
              <a:spcAft>
                <a:spcPts val="0"/>
              </a:spcAft>
              <a:buClr>
                <a:srgbClr val="FEFEFE"/>
              </a:buClr>
              <a:buSzPts val="4000"/>
              <a:buFont typeface="Century Gothic"/>
              <a:buNone/>
              <a:defRPr b="1" i="0" sz="40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1"/>
          <p:cNvSpPr txBox="1"/>
          <p:nvPr>
            <p:ph idx="1" type="body"/>
          </p:nvPr>
        </p:nvSpPr>
        <p:spPr>
          <a:xfrm>
            <a:off x="810000" y="2184401"/>
            <a:ext cx="10563285" cy="3674397"/>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8" name="Google Shape;8;p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 name="Google Shape;9;p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 name="Google Shape;10;p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s-P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preparadores.eu/temamuestra/PTecnicos/Peluqueria.pdf" TargetMode="External"/><Relationship Id="rId4" Type="http://schemas.openxmlformats.org/officeDocument/2006/relationships/hyperlink" Target="https://oftalmologovigo.com/por-que-lloramos-al-cortar-cebolla/" TargetMode="External"/><Relationship Id="rId5" Type="http://schemas.openxmlformats.org/officeDocument/2006/relationships/hyperlink" Target="https://inta.gob.ar/sites/default/files/script-tmp-inta_ganaderia33_lana_ovina.pdf" TargetMode="External"/><Relationship Id="rId6" Type="http://schemas.openxmlformats.org/officeDocument/2006/relationships/hyperlink" Target="https://www.casadelaseda.com/es/blog-beneficios-de-la-seda-para-la-salu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5400"/>
              <a:buFont typeface="Century Gothic"/>
              <a:buNone/>
            </a:pPr>
            <a:r>
              <a:rPr lang="es-PE"/>
              <a:t>ACTIVIDAD RESUELTA</a:t>
            </a:r>
            <a:endParaRPr/>
          </a:p>
        </p:txBody>
      </p:sp>
      <p:sp>
        <p:nvSpPr>
          <p:cNvPr id="116" name="Google Shape;116;p16"/>
          <p:cNvSpPr txBox="1"/>
          <p:nvPr>
            <p:ph idx="1" type="subTitle"/>
          </p:nvPr>
        </p:nvSpPr>
        <p:spPr>
          <a:xfrm>
            <a:off x="810001" y="5280846"/>
            <a:ext cx="10572000" cy="1185267"/>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p>
            <a:pPr indent="0" lvl="0" marL="0" rtl="0" algn="l">
              <a:spcBef>
                <a:spcPts val="0"/>
              </a:spcBef>
              <a:spcAft>
                <a:spcPts val="0"/>
              </a:spcAft>
              <a:buSzPts val="1800"/>
              <a:buNone/>
            </a:pPr>
            <a:r>
              <a:rPr lang="es-PE"/>
              <a:t>Alumnos: Carlos Ángeles, Rodrigo Jiménez, Renzo Nureña, Giancarlo Montenegro, Joaquín Morán </a:t>
            </a:r>
            <a:endParaRPr/>
          </a:p>
          <a:p>
            <a:pPr indent="0" lvl="0" marL="0" rtl="0" algn="l">
              <a:spcBef>
                <a:spcPts val="960"/>
              </a:spcBef>
              <a:spcAft>
                <a:spcPts val="0"/>
              </a:spcAft>
              <a:buSzPts val="1800"/>
              <a:buNone/>
            </a:pPr>
            <a:r>
              <a:rPr lang="es-PE"/>
              <a:t>Profesor: Juan Céspedes                                        Colegio Algarrobos. 4to “B” sec.</a:t>
            </a:r>
            <a:endParaRPr/>
          </a:p>
        </p:txBody>
      </p:sp>
      <p:pic>
        <p:nvPicPr>
          <p:cNvPr id="117" name="Google Shape;117;p16"/>
          <p:cNvPicPr preferRelativeResize="0"/>
          <p:nvPr/>
        </p:nvPicPr>
        <p:blipFill>
          <a:blip r:embed="rId3">
            <a:alphaModFix/>
          </a:blip>
          <a:stretch>
            <a:fillRect/>
          </a:stretch>
        </p:blipFill>
        <p:spPr>
          <a:xfrm>
            <a:off x="11484875" y="5754068"/>
            <a:ext cx="707125" cy="1103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810000" y="590879"/>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just">
              <a:spcBef>
                <a:spcPts val="0"/>
              </a:spcBef>
              <a:spcAft>
                <a:spcPts val="0"/>
              </a:spcAft>
              <a:buClr>
                <a:srgbClr val="FEFEFE"/>
              </a:buClr>
              <a:buSzPts val="2800"/>
              <a:buFont typeface="Century Gothic"/>
              <a:buNone/>
            </a:pPr>
            <a:r>
              <a:rPr lang="es-PE" sz="2800"/>
              <a:t>Investiga las diferencias entre la estructura proteínica de la seda y la lana, y cómo ésta a determinado sus propiedades y la manera en como la usamos.</a:t>
            </a:r>
            <a:endParaRPr/>
          </a:p>
        </p:txBody>
      </p:sp>
      <p:sp>
        <p:nvSpPr>
          <p:cNvPr id="183" name="Google Shape;183;p25"/>
          <p:cNvSpPr txBox="1"/>
          <p:nvPr>
            <p:ph idx="1" type="body"/>
          </p:nvPr>
        </p:nvSpPr>
        <p:spPr>
          <a:xfrm>
            <a:off x="814728" y="2174875"/>
            <a:ext cx="5189857"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p>
            <a:pPr indent="0" lvl="0" marL="0" rtl="0" algn="ctr">
              <a:spcBef>
                <a:spcPts val="0"/>
              </a:spcBef>
              <a:spcAft>
                <a:spcPts val="0"/>
              </a:spcAft>
              <a:buSzPts val="2000"/>
              <a:buNone/>
            </a:pPr>
            <a:r>
              <a:rPr lang="es-PE"/>
              <a:t>Propiedades de la seda</a:t>
            </a:r>
            <a:endParaRPr/>
          </a:p>
        </p:txBody>
      </p:sp>
      <p:sp>
        <p:nvSpPr>
          <p:cNvPr id="184" name="Google Shape;184;p25"/>
          <p:cNvSpPr txBox="1"/>
          <p:nvPr>
            <p:ph idx="2" type="body"/>
          </p:nvPr>
        </p:nvSpPr>
        <p:spPr>
          <a:xfrm>
            <a:off x="814729" y="2751138"/>
            <a:ext cx="5189856"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lang="es-PE"/>
              <a:t>Termo reguladora: los hilos de los tejidos regulan la temperatura mediante el aire que se mueve entre los espacios de los tejidos.</a:t>
            </a:r>
            <a:endParaRPr/>
          </a:p>
          <a:p>
            <a:pPr indent="-342900" lvl="0" marL="342900" rtl="0" algn="just">
              <a:spcBef>
                <a:spcPts val="960"/>
              </a:spcBef>
              <a:spcAft>
                <a:spcPts val="0"/>
              </a:spcAft>
              <a:buSzPts val="1800"/>
              <a:buChar char="🞆"/>
            </a:pPr>
            <a:r>
              <a:rPr lang="es-PE"/>
              <a:t>Extra confortable: la seda es la fibra más flexible y ligera, facilita la movilidad de la tela y se adapta bien al cuerpo.</a:t>
            </a:r>
            <a:endParaRPr/>
          </a:p>
          <a:p>
            <a:pPr indent="-342900" lvl="0" marL="342900" rtl="0" algn="just">
              <a:spcBef>
                <a:spcPts val="960"/>
              </a:spcBef>
              <a:spcAft>
                <a:spcPts val="0"/>
              </a:spcAft>
              <a:buSzPts val="1800"/>
              <a:buChar char="🞆"/>
            </a:pPr>
            <a:r>
              <a:rPr lang="es-PE"/>
              <a:t>Antibacteriana: Es resistente a las bacterias y ácaros, tampoco produce olores ni absorbe polvo.</a:t>
            </a:r>
            <a:endParaRPr/>
          </a:p>
        </p:txBody>
      </p:sp>
      <p:sp>
        <p:nvSpPr>
          <p:cNvPr id="185" name="Google Shape;185;p25"/>
          <p:cNvSpPr txBox="1"/>
          <p:nvPr>
            <p:ph idx="3" type="body"/>
          </p:nvPr>
        </p:nvSpPr>
        <p:spPr>
          <a:xfrm>
            <a:off x="6187415" y="2174875"/>
            <a:ext cx="5194583"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p>
            <a:pPr indent="0" lvl="0" marL="0" rtl="0" algn="ctr">
              <a:spcBef>
                <a:spcPts val="0"/>
              </a:spcBef>
              <a:spcAft>
                <a:spcPts val="0"/>
              </a:spcAft>
              <a:buSzPts val="2000"/>
              <a:buNone/>
            </a:pPr>
            <a:r>
              <a:rPr lang="es-PE"/>
              <a:t>Propiedades de la lana</a:t>
            </a:r>
            <a:endParaRPr/>
          </a:p>
        </p:txBody>
      </p:sp>
      <p:sp>
        <p:nvSpPr>
          <p:cNvPr id="186" name="Google Shape;186;p25"/>
          <p:cNvSpPr txBox="1"/>
          <p:nvPr>
            <p:ph idx="4" type="body"/>
          </p:nvPr>
        </p:nvSpPr>
        <p:spPr>
          <a:xfrm>
            <a:off x="6187415" y="2751138"/>
            <a:ext cx="5194583" cy="3362279"/>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lnSpcReduction="10000"/>
          </a:bodyPr>
          <a:lstStyle/>
          <a:p>
            <a:pPr indent="-342900" lvl="0" marL="342900" rtl="0" algn="just">
              <a:spcBef>
                <a:spcPts val="0"/>
              </a:spcBef>
              <a:spcAft>
                <a:spcPts val="0"/>
              </a:spcAft>
              <a:buSzPts val="1800"/>
              <a:buChar char="🞆"/>
            </a:pPr>
            <a:r>
              <a:rPr lang="es-PE"/>
              <a:t>Absorbe humedad: las moléculas de hidrogeno quedan atrapadas entre las fibras de la lana, haciendo que sea un material cálido en prendas.</a:t>
            </a:r>
            <a:endParaRPr/>
          </a:p>
          <a:p>
            <a:pPr indent="-342900" lvl="0" marL="342900" rtl="0" algn="just">
              <a:spcBef>
                <a:spcPts val="960"/>
              </a:spcBef>
              <a:spcAft>
                <a:spcPts val="0"/>
              </a:spcAft>
              <a:buSzPts val="1800"/>
              <a:buChar char="🞆"/>
            </a:pPr>
            <a:r>
              <a:rPr lang="es-PE"/>
              <a:t>Repele agua: Posee ceras en la superficie que actúa como un repelente hidrófobo, para que no absorba agua liquida.</a:t>
            </a:r>
            <a:endParaRPr/>
          </a:p>
          <a:p>
            <a:pPr indent="-342900" lvl="0" marL="342900" rtl="0" algn="just">
              <a:spcBef>
                <a:spcPts val="960"/>
              </a:spcBef>
              <a:spcAft>
                <a:spcPts val="0"/>
              </a:spcAft>
              <a:buSzPts val="1800"/>
              <a:buChar char="🞆"/>
            </a:pPr>
            <a:r>
              <a:rPr lang="es-PE"/>
              <a:t>Resistencia a roturas: Posee buena elasticidad que permite no romperse, se puede estirar hasta 50% su longitud.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814728" y="577817"/>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just">
              <a:spcBef>
                <a:spcPts val="0"/>
              </a:spcBef>
              <a:spcAft>
                <a:spcPts val="0"/>
              </a:spcAft>
              <a:buClr>
                <a:srgbClr val="FEFEFE"/>
              </a:buClr>
              <a:buSzPts val="2800"/>
              <a:buFont typeface="Century Gothic"/>
              <a:buNone/>
            </a:pPr>
            <a:r>
              <a:rPr lang="es-PE" sz="2800"/>
              <a:t>Investiga las diferencias entre la estructura proteínica de la seda y la lana, y cómo ésta a determinado sus propiedades y la manera en como la usamos.</a:t>
            </a:r>
            <a:endParaRPr/>
          </a:p>
        </p:txBody>
      </p:sp>
      <p:sp>
        <p:nvSpPr>
          <p:cNvPr id="192" name="Google Shape;192;p26"/>
          <p:cNvSpPr txBox="1"/>
          <p:nvPr>
            <p:ph idx="1" type="body"/>
          </p:nvPr>
        </p:nvSpPr>
        <p:spPr>
          <a:xfrm>
            <a:off x="814728" y="2174875"/>
            <a:ext cx="5189857"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p>
            <a:pPr indent="0" lvl="0" marL="0" rtl="0" algn="ctr">
              <a:spcBef>
                <a:spcPts val="0"/>
              </a:spcBef>
              <a:spcAft>
                <a:spcPts val="0"/>
              </a:spcAft>
              <a:buSzPts val="2000"/>
              <a:buNone/>
            </a:pPr>
            <a:r>
              <a:rPr lang="es-PE"/>
              <a:t>Usos de la seda</a:t>
            </a:r>
            <a:endParaRPr/>
          </a:p>
        </p:txBody>
      </p:sp>
      <p:sp>
        <p:nvSpPr>
          <p:cNvPr id="193" name="Google Shape;193;p26"/>
          <p:cNvSpPr txBox="1"/>
          <p:nvPr>
            <p:ph idx="2" type="body"/>
          </p:nvPr>
        </p:nvSpPr>
        <p:spPr>
          <a:xfrm>
            <a:off x="814729" y="2751138"/>
            <a:ext cx="5189856"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a:p>
            <a:pPr indent="-342900" lvl="0" marL="342900" rtl="0" algn="just">
              <a:spcBef>
                <a:spcPts val="960"/>
              </a:spcBef>
              <a:spcAft>
                <a:spcPts val="0"/>
              </a:spcAft>
              <a:buSzPts val="1800"/>
              <a:buChar char="🞆"/>
            </a:pPr>
            <a:r>
              <a:rPr lang="es-PE"/>
              <a:t>A menudo se utilizan en prendas de vestir como camisas, blusas, vestidos, ternos, pijamas y batas.</a:t>
            </a:r>
            <a:endParaRPr/>
          </a:p>
          <a:p>
            <a:pPr indent="-228600" lvl="0" marL="342900" rtl="0" algn="l">
              <a:spcBef>
                <a:spcPts val="960"/>
              </a:spcBef>
              <a:spcAft>
                <a:spcPts val="0"/>
              </a:spcAft>
              <a:buSzPts val="1800"/>
              <a:buNone/>
            </a:pPr>
            <a:r>
              <a:t/>
            </a:r>
            <a:endParaRPr/>
          </a:p>
          <a:p>
            <a:pPr indent="-342900" lvl="0" marL="342900" rtl="0" algn="just">
              <a:spcBef>
                <a:spcPts val="960"/>
              </a:spcBef>
              <a:spcAft>
                <a:spcPts val="0"/>
              </a:spcAft>
              <a:buSzPts val="1800"/>
              <a:buChar char="🞆"/>
            </a:pPr>
            <a:r>
              <a:rPr lang="es-PE"/>
              <a:t>También se usa en alfombras, cortinas, manteles, etc.</a:t>
            </a:r>
            <a:endParaRPr/>
          </a:p>
        </p:txBody>
      </p:sp>
      <p:sp>
        <p:nvSpPr>
          <p:cNvPr id="194" name="Google Shape;194;p26"/>
          <p:cNvSpPr txBox="1"/>
          <p:nvPr>
            <p:ph idx="3" type="body"/>
          </p:nvPr>
        </p:nvSpPr>
        <p:spPr>
          <a:xfrm>
            <a:off x="6187415" y="2174875"/>
            <a:ext cx="5194583"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p>
            <a:pPr indent="0" lvl="0" marL="0" rtl="0" algn="ctr">
              <a:spcBef>
                <a:spcPts val="0"/>
              </a:spcBef>
              <a:spcAft>
                <a:spcPts val="0"/>
              </a:spcAft>
              <a:buSzPts val="2000"/>
              <a:buNone/>
            </a:pPr>
            <a:r>
              <a:rPr lang="es-PE"/>
              <a:t>Usos de la lana</a:t>
            </a:r>
            <a:endParaRPr/>
          </a:p>
        </p:txBody>
      </p:sp>
      <p:sp>
        <p:nvSpPr>
          <p:cNvPr id="195" name="Google Shape;195;p26"/>
          <p:cNvSpPr txBox="1"/>
          <p:nvPr>
            <p:ph idx="4" type="body"/>
          </p:nvPr>
        </p:nvSpPr>
        <p:spPr>
          <a:xfrm>
            <a:off x="6187415" y="2751138"/>
            <a:ext cx="5194583"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a:p>
            <a:pPr indent="-342900" lvl="0" marL="342900" rtl="0" algn="just">
              <a:spcBef>
                <a:spcPts val="960"/>
              </a:spcBef>
              <a:spcAft>
                <a:spcPts val="0"/>
              </a:spcAft>
              <a:buSzPts val="1800"/>
              <a:buChar char="🞆"/>
            </a:pPr>
            <a:r>
              <a:rPr lang="es-PE"/>
              <a:t>Se una en prendas como sacos, chompas, guantes, medias, suéteres y bufandas. </a:t>
            </a:r>
            <a:endParaRPr/>
          </a:p>
          <a:p>
            <a:pPr indent="-228600" lvl="0" marL="342900" rtl="0" algn="just">
              <a:spcBef>
                <a:spcPts val="960"/>
              </a:spcBef>
              <a:spcAft>
                <a:spcPts val="0"/>
              </a:spcAft>
              <a:buSzPts val="1800"/>
              <a:buNone/>
            </a:pPr>
            <a:r>
              <a:t/>
            </a:r>
            <a:endParaRPr/>
          </a:p>
          <a:p>
            <a:pPr indent="-342900" lvl="0" marL="342900" rtl="0" algn="just">
              <a:spcBef>
                <a:spcPts val="960"/>
              </a:spcBef>
              <a:spcAft>
                <a:spcPts val="0"/>
              </a:spcAft>
              <a:buSzPts val="1800"/>
              <a:buChar char="🞆"/>
            </a:pPr>
            <a:r>
              <a:rPr lang="es-PE"/>
              <a:t>Pero también se usan para colchas, frazadas y almohadas.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s-PE"/>
              <a:t>Conclusiones: </a:t>
            </a:r>
            <a:endParaRPr/>
          </a:p>
        </p:txBody>
      </p:sp>
      <p:sp>
        <p:nvSpPr>
          <p:cNvPr id="201" name="Google Shape;201;p27"/>
          <p:cNvSpPr txBox="1"/>
          <p:nvPr/>
        </p:nvSpPr>
        <p:spPr>
          <a:xfrm>
            <a:off x="600891" y="2547257"/>
            <a:ext cx="11038115" cy="347787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lang="es-PE" sz="2000">
                <a:solidFill>
                  <a:schemeClr val="lt1"/>
                </a:solidFill>
                <a:latin typeface="Century Gothic"/>
                <a:ea typeface="Century Gothic"/>
                <a:cs typeface="Century Gothic"/>
                <a:sym typeface="Century Gothic"/>
              </a:rPr>
              <a:t>Los enlaces que se encuentran dentro del cabello se rompen con mucha facilidad, y con diferentes moldes, se puede manipular la forma de la recomposición de estos para dar otra forma al cabello.</a:t>
            </a:r>
            <a:endParaRPr/>
          </a:p>
          <a:p>
            <a:pPr indent="-158750" lvl="0" marL="285750" marR="0" rtl="0" algn="just">
              <a:spcBef>
                <a:spcPts val="0"/>
              </a:spcBef>
              <a:spcAft>
                <a:spcPts val="0"/>
              </a:spcAft>
              <a:buClr>
                <a:schemeClr val="lt1"/>
              </a:buClr>
              <a:buSzPts val="2000"/>
              <a:buFont typeface="Arial"/>
              <a:buNone/>
            </a:pPr>
            <a:r>
              <a:t/>
            </a:r>
            <a:endParaRPr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lang="es-PE" sz="2000">
                <a:solidFill>
                  <a:schemeClr val="lt1"/>
                </a:solidFill>
                <a:latin typeface="Century Gothic"/>
                <a:ea typeface="Century Gothic"/>
                <a:cs typeface="Century Gothic"/>
                <a:sym typeface="Century Gothic"/>
              </a:rPr>
              <a:t>El “syn propanotial s oxido” es un acido muy fuerte con alta capacidad de irritación a partes sensibles del cuerpo como los ojos, con esto, se puede decir que tiene varias utilidades. </a:t>
            </a:r>
            <a:endParaRPr/>
          </a:p>
          <a:p>
            <a:pPr indent="-158750" lvl="0" marL="285750" marR="0" rtl="0" algn="just">
              <a:spcBef>
                <a:spcPts val="0"/>
              </a:spcBef>
              <a:spcAft>
                <a:spcPts val="0"/>
              </a:spcAft>
              <a:buClr>
                <a:schemeClr val="lt1"/>
              </a:buClr>
              <a:buSzPts val="2000"/>
              <a:buFont typeface="Arial"/>
              <a:buNone/>
            </a:pPr>
            <a:r>
              <a:t/>
            </a:r>
            <a:endParaRPr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lang="es-PE" sz="2000">
                <a:solidFill>
                  <a:schemeClr val="lt1"/>
                </a:solidFill>
                <a:latin typeface="Century Gothic"/>
                <a:ea typeface="Century Gothic"/>
                <a:cs typeface="Century Gothic"/>
                <a:sym typeface="Century Gothic"/>
              </a:rPr>
              <a:t>La seda es un material fuerte y resistentes, pero también muy cómodo al tacto, por eso, es un material muy caro. Mientras que la lana, por sus propiedades es más común y más utilizado para la protección contra el frio.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s-PE"/>
              <a:t>Referencias bibliográficas:</a:t>
            </a:r>
            <a:endParaRPr/>
          </a:p>
        </p:txBody>
      </p:sp>
      <p:sp>
        <p:nvSpPr>
          <p:cNvPr id="207" name="Google Shape;207;p28"/>
          <p:cNvSpPr txBox="1"/>
          <p:nvPr/>
        </p:nvSpPr>
        <p:spPr>
          <a:xfrm>
            <a:off x="979714" y="2651760"/>
            <a:ext cx="10175966"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PE" sz="1800">
                <a:solidFill>
                  <a:schemeClr val="lt1"/>
                </a:solidFill>
                <a:latin typeface="Century Gothic"/>
                <a:ea typeface="Century Gothic"/>
                <a:cs typeface="Century Gothic"/>
                <a:sym typeface="Century Gothic"/>
              </a:rPr>
              <a:t>Genova. A. (2019). Cambios en el cabello. Recuperado de </a:t>
            </a:r>
            <a:r>
              <a:rPr lang="es-PE" sz="1800" u="sng">
                <a:solidFill>
                  <a:schemeClr val="lt1"/>
                </a:solidFill>
                <a:latin typeface="Century Gothic"/>
                <a:ea typeface="Century Gothic"/>
                <a:cs typeface="Century Gothic"/>
                <a:sym typeface="Century Gothic"/>
                <a:hlinkClick r:id="rId3">
                  <a:extLst>
                    <a:ext uri="{A12FA001-AC4F-418D-AE19-62706E023703}">
                      <ahyp:hlinkClr val="tx"/>
                    </a:ext>
                  </a:extLst>
                </a:hlinkClick>
              </a:rPr>
              <a:t>https://www.preparadores.eu/temamuestra/PTecnicos/Peluqueria.pdf</a:t>
            </a:r>
            <a:endParaRPr sz="1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sz="1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lang="es-PE" sz="1800">
                <a:solidFill>
                  <a:schemeClr val="lt1"/>
                </a:solidFill>
                <a:latin typeface="Century Gothic"/>
                <a:ea typeface="Century Gothic"/>
                <a:cs typeface="Century Gothic"/>
                <a:sym typeface="Century Gothic"/>
              </a:rPr>
              <a:t>Ollero. A. (2020). Por qué lloramos al cortar cebolla. Recuperado de </a:t>
            </a:r>
            <a:r>
              <a:rPr lang="es-PE" sz="1800" u="sng">
                <a:solidFill>
                  <a:schemeClr val="lt1"/>
                </a:solidFill>
                <a:latin typeface="Century Gothic"/>
                <a:ea typeface="Century Gothic"/>
                <a:cs typeface="Century Gothic"/>
                <a:sym typeface="Century Gothic"/>
                <a:hlinkClick r:id="rId4">
                  <a:extLst>
                    <a:ext uri="{A12FA001-AC4F-418D-AE19-62706E023703}">
                      <ahyp:hlinkClr val="tx"/>
                    </a:ext>
                  </a:extLst>
                </a:hlinkClick>
              </a:rPr>
              <a:t>https://oftalmologovigo.com/por-que-lloramos-al-cortar-cebolla/</a:t>
            </a:r>
            <a:endParaRPr sz="1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sz="1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lang="es-PE" sz="1800">
                <a:solidFill>
                  <a:schemeClr val="lt1"/>
                </a:solidFill>
                <a:latin typeface="Century Gothic"/>
                <a:ea typeface="Century Gothic"/>
                <a:cs typeface="Century Gothic"/>
                <a:sym typeface="Century Gothic"/>
              </a:rPr>
              <a:t>Elvira. M. (2020). De qué está hecha la lana y principales características textiles. Recuperado de </a:t>
            </a:r>
            <a:r>
              <a:rPr lang="es-PE" sz="1800" u="sng">
                <a:solidFill>
                  <a:schemeClr val="lt1"/>
                </a:solidFill>
                <a:latin typeface="Century Gothic"/>
                <a:ea typeface="Century Gothic"/>
                <a:cs typeface="Century Gothic"/>
                <a:sym typeface="Century Gothic"/>
                <a:hlinkClick r:id="rId5">
                  <a:extLst>
                    <a:ext uri="{A12FA001-AC4F-418D-AE19-62706E023703}">
                      <ahyp:hlinkClr val="tx"/>
                    </a:ext>
                  </a:extLst>
                </a:hlinkClick>
              </a:rPr>
              <a:t>https://inta.gob.ar/sites/default/files/script-tmp-inta_ganaderia33_lana_ovina.pdf</a:t>
            </a:r>
            <a:endParaRPr sz="1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sz="1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lang="es-PE" sz="1800">
                <a:solidFill>
                  <a:schemeClr val="lt1"/>
                </a:solidFill>
                <a:latin typeface="Century Gothic"/>
                <a:ea typeface="Century Gothic"/>
                <a:cs typeface="Century Gothic"/>
                <a:sym typeface="Century Gothic"/>
              </a:rPr>
              <a:t>La casa de la seda. (2022). Beneficios de la seda para la salud. Recuperado de </a:t>
            </a:r>
            <a:r>
              <a:rPr lang="es-PE" sz="1800" u="sng">
                <a:solidFill>
                  <a:schemeClr val="lt1"/>
                </a:solidFill>
                <a:latin typeface="Century Gothic"/>
                <a:ea typeface="Century Gothic"/>
                <a:cs typeface="Century Gothic"/>
                <a:sym typeface="Century Gothic"/>
                <a:hlinkClick r:id="rId6">
                  <a:extLst>
                    <a:ext uri="{A12FA001-AC4F-418D-AE19-62706E023703}">
                      <ahyp:hlinkClr val="tx"/>
                    </a:ext>
                  </a:extLst>
                </a:hlinkClick>
              </a:rPr>
              <a:t>https://www.casadelaseda.com/es/blog-beneficios-de-la-seda-para-la-salud/</a:t>
            </a:r>
            <a:endParaRPr sz="18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s-PE"/>
              <a:t>PREGUNTAS A RESOLVER:</a:t>
            </a:r>
            <a:endParaRPr/>
          </a:p>
        </p:txBody>
      </p:sp>
      <p:sp>
        <p:nvSpPr>
          <p:cNvPr id="123" name="Google Shape;123;p17"/>
          <p:cNvSpPr txBox="1"/>
          <p:nvPr/>
        </p:nvSpPr>
        <p:spPr>
          <a:xfrm>
            <a:off x="914400" y="2573383"/>
            <a:ext cx="10358846" cy="286232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800"/>
              <a:buFont typeface="Arial"/>
              <a:buChar char="•"/>
            </a:pPr>
            <a:r>
              <a:rPr b="0" i="0" lang="es-PE" sz="1800" u="none" cap="none" strike="noStrike">
                <a:solidFill>
                  <a:schemeClr val="lt1"/>
                </a:solidFill>
                <a:latin typeface="Century Gothic"/>
                <a:ea typeface="Century Gothic"/>
                <a:cs typeface="Century Gothic"/>
                <a:sym typeface="Century Gothic"/>
              </a:rPr>
              <a:t>¿Qué enlaces entre las moléculas de queratina se alteran cuando el cabello (a) se humedece y se deja secar enrollado en rizadores, y (b) se le aplica un rizado permanente? Explicar.</a:t>
            </a:r>
            <a:endParaRPr/>
          </a:p>
          <a:p>
            <a:pPr indent="-171450" lvl="0" marL="285750" marR="0" rtl="0" algn="just">
              <a:spcBef>
                <a:spcPts val="0"/>
              </a:spcBef>
              <a:spcAft>
                <a:spcPts val="0"/>
              </a:spcAft>
              <a:buClr>
                <a:schemeClr val="lt1"/>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171450" lvl="0" marL="285750" marR="0" rtl="0" algn="just">
              <a:spcBef>
                <a:spcPts val="0"/>
              </a:spcBef>
              <a:spcAft>
                <a:spcPts val="0"/>
              </a:spcAft>
              <a:buClr>
                <a:schemeClr val="lt1"/>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800"/>
              <a:buFont typeface="Arial"/>
              <a:buChar char="•"/>
            </a:pPr>
            <a:r>
              <a:rPr b="0" i="0" lang="es-PE" sz="1800" u="none" cap="none" strike="noStrike">
                <a:solidFill>
                  <a:schemeClr val="lt1"/>
                </a:solidFill>
                <a:latin typeface="Century Gothic"/>
                <a:ea typeface="Century Gothic"/>
                <a:cs typeface="Century Gothic"/>
                <a:sym typeface="Century Gothic"/>
              </a:rPr>
              <a:t>¿Por qué lloramos al cortar una cebolla?</a:t>
            </a:r>
            <a:endParaRPr/>
          </a:p>
          <a:p>
            <a:pPr indent="-171450" lvl="0" marL="285750" marR="0" rtl="0" algn="just">
              <a:spcBef>
                <a:spcPts val="0"/>
              </a:spcBef>
              <a:spcAft>
                <a:spcPts val="0"/>
              </a:spcAft>
              <a:buClr>
                <a:schemeClr val="lt1"/>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171450" lvl="0" marL="285750" marR="0" rtl="0" algn="just">
              <a:spcBef>
                <a:spcPts val="0"/>
              </a:spcBef>
              <a:spcAft>
                <a:spcPts val="0"/>
              </a:spcAft>
              <a:buClr>
                <a:schemeClr val="lt1"/>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800"/>
              <a:buFont typeface="Arial"/>
              <a:buChar char="•"/>
            </a:pPr>
            <a:r>
              <a:rPr b="0" i="0" lang="es-PE" sz="1800" u="none" cap="none" strike="noStrike">
                <a:solidFill>
                  <a:schemeClr val="lt1"/>
                </a:solidFill>
                <a:latin typeface="Century Gothic"/>
                <a:ea typeface="Century Gothic"/>
                <a:cs typeface="Century Gothic"/>
                <a:sym typeface="Century Gothic"/>
              </a:rPr>
              <a:t>Investiga las diferencias entre la estructura proteínica de la seda y la lana, y cómo ésta a determinado sus propiedades y la manera en como la usamos.</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640183" y="865200"/>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just">
              <a:spcBef>
                <a:spcPts val="0"/>
              </a:spcBef>
              <a:spcAft>
                <a:spcPts val="0"/>
              </a:spcAft>
              <a:buClr>
                <a:srgbClr val="FEFEFE"/>
              </a:buClr>
              <a:buSzPts val="2400"/>
              <a:buFont typeface="Century Gothic"/>
              <a:buNone/>
            </a:pPr>
            <a:r>
              <a:rPr lang="es-PE" sz="2400"/>
              <a:t>¿Qué enlaces entre las moléculas de queratina se alteran cuando el cabello (a) se humedece y se deja secar enrollado en rizadores, y (b) se le aplica un rizado permanente? Explicar.</a:t>
            </a:r>
            <a:br>
              <a:rPr lang="es-PE" sz="2400"/>
            </a:br>
            <a:endParaRPr sz="2400"/>
          </a:p>
        </p:txBody>
      </p:sp>
      <p:sp>
        <p:nvSpPr>
          <p:cNvPr id="129" name="Google Shape;129;p18"/>
          <p:cNvSpPr txBox="1"/>
          <p:nvPr/>
        </p:nvSpPr>
        <p:spPr>
          <a:xfrm>
            <a:off x="352801" y="2521129"/>
            <a:ext cx="2638594" cy="36933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PE" sz="1800" u="none" cap="none" strike="noStrike">
                <a:solidFill>
                  <a:schemeClr val="lt1"/>
                </a:solidFill>
                <a:latin typeface="Century Gothic"/>
                <a:ea typeface="Century Gothic"/>
                <a:cs typeface="Century Gothic"/>
                <a:sym typeface="Century Gothic"/>
              </a:rPr>
              <a:t>El componente más importante y en mayor cantidad del cabello son las moléculas de queratina. Que se disponen a lo largo del cabello en forma helicoidal (alfa queratina). los cuales poseen esta forma por los puentes de hidrogeno.</a:t>
            </a:r>
            <a:endParaRPr b="0" i="0" sz="2800" u="none" cap="none" strike="noStrike">
              <a:solidFill>
                <a:schemeClr val="lt1"/>
              </a:solidFill>
              <a:latin typeface="Century Gothic"/>
              <a:ea typeface="Century Gothic"/>
              <a:cs typeface="Century Gothic"/>
              <a:sym typeface="Century Gothic"/>
            </a:endParaRPr>
          </a:p>
        </p:txBody>
      </p:sp>
      <p:pic>
        <p:nvPicPr>
          <p:cNvPr descr="1.1.- Transformaciones de cabello mediante procedimientos físico-químicos:  descripción y características." id="130" name="Google Shape;130;p18"/>
          <p:cNvPicPr preferRelativeResize="0"/>
          <p:nvPr/>
        </p:nvPicPr>
        <p:blipFill rotWithShape="1">
          <a:blip r:embed="rId3">
            <a:alphaModFix/>
          </a:blip>
          <a:srcRect b="0" l="0" r="0" t="0"/>
          <a:stretch/>
        </p:blipFill>
        <p:spPr>
          <a:xfrm>
            <a:off x="3551917" y="2534193"/>
            <a:ext cx="5121820" cy="3693319"/>
          </a:xfrm>
          <a:prstGeom prst="rect">
            <a:avLst/>
          </a:prstGeom>
          <a:noFill/>
          <a:ln>
            <a:noFill/>
          </a:ln>
        </p:spPr>
      </p:pic>
      <p:sp>
        <p:nvSpPr>
          <p:cNvPr id="131" name="Google Shape;131;p18"/>
          <p:cNvSpPr txBox="1"/>
          <p:nvPr/>
        </p:nvSpPr>
        <p:spPr>
          <a:xfrm>
            <a:off x="9234259" y="2534193"/>
            <a:ext cx="2521131" cy="25853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PE" sz="1800" u="none" cap="none" strike="noStrike">
                <a:solidFill>
                  <a:schemeClr val="lt1"/>
                </a:solidFill>
                <a:latin typeface="Century Gothic"/>
                <a:ea typeface="Century Gothic"/>
                <a:cs typeface="Century Gothic"/>
                <a:sym typeface="Century Gothic"/>
              </a:rPr>
              <a:t>Estos enlaces de hidrogeno son débiles y fáciles de romper cuando se mojan, aplica calor o se estira. También se rompen otros enlaces como los enlaces salinos.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s-PE"/>
              <a:t>ENLACES PARTICIPANTES:</a:t>
            </a:r>
            <a:endParaRPr/>
          </a:p>
        </p:txBody>
      </p:sp>
      <p:sp>
        <p:nvSpPr>
          <p:cNvPr id="137" name="Google Shape;137;p19"/>
          <p:cNvSpPr txBox="1"/>
          <p:nvPr/>
        </p:nvSpPr>
        <p:spPr>
          <a:xfrm>
            <a:off x="248194" y="2341141"/>
            <a:ext cx="5290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PE" sz="1800" u="none" cap="none" strike="noStrike">
                <a:solidFill>
                  <a:schemeClr val="lt1"/>
                </a:solidFill>
                <a:latin typeface="Century Gothic"/>
                <a:ea typeface="Century Gothic"/>
                <a:cs typeface="Century Gothic"/>
                <a:sym typeface="Century Gothic"/>
              </a:rPr>
              <a:t>Enlaces de </a:t>
            </a:r>
            <a:r>
              <a:rPr lang="es-PE" sz="1800">
                <a:solidFill>
                  <a:schemeClr val="lt1"/>
                </a:solidFill>
                <a:latin typeface="Century Gothic"/>
                <a:ea typeface="Century Gothic"/>
                <a:cs typeface="Century Gothic"/>
                <a:sym typeface="Century Gothic"/>
              </a:rPr>
              <a:t>hidrógeno</a:t>
            </a:r>
            <a:r>
              <a:rPr b="0" i="0" lang="es-PE" sz="1800" u="none" cap="none" strike="noStrike">
                <a:solidFill>
                  <a:schemeClr val="lt1"/>
                </a:solidFill>
                <a:latin typeface="Century Gothic"/>
                <a:ea typeface="Century Gothic"/>
                <a:cs typeface="Century Gothic"/>
                <a:sym typeface="Century Gothic"/>
              </a:rPr>
              <a:t>: Atracción del átomo de </a:t>
            </a:r>
            <a:r>
              <a:rPr lang="es-PE" sz="1800">
                <a:solidFill>
                  <a:schemeClr val="lt1"/>
                </a:solidFill>
                <a:latin typeface="Century Gothic"/>
                <a:ea typeface="Century Gothic"/>
                <a:cs typeface="Century Gothic"/>
                <a:sym typeface="Century Gothic"/>
              </a:rPr>
              <a:t>hidrógeno</a:t>
            </a:r>
            <a:endParaRPr/>
          </a:p>
        </p:txBody>
      </p:sp>
      <p:pic>
        <p:nvPicPr>
          <p:cNvPr id="138" name="Google Shape;138;p19"/>
          <p:cNvPicPr preferRelativeResize="0"/>
          <p:nvPr/>
        </p:nvPicPr>
        <p:blipFill rotWithShape="1">
          <a:blip r:embed="rId3">
            <a:alphaModFix/>
          </a:blip>
          <a:srcRect b="0" l="0" r="0" t="0"/>
          <a:stretch/>
        </p:blipFill>
        <p:spPr>
          <a:xfrm>
            <a:off x="1802027" y="3178427"/>
            <a:ext cx="1274277" cy="1318728"/>
          </a:xfrm>
          <a:prstGeom prst="rect">
            <a:avLst/>
          </a:prstGeom>
          <a:noFill/>
          <a:ln>
            <a:noFill/>
          </a:ln>
        </p:spPr>
      </p:pic>
      <p:sp>
        <p:nvSpPr>
          <p:cNvPr id="139" name="Google Shape;139;p19"/>
          <p:cNvSpPr txBox="1"/>
          <p:nvPr/>
        </p:nvSpPr>
        <p:spPr>
          <a:xfrm>
            <a:off x="6587929" y="2341141"/>
            <a:ext cx="5129453"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PE" sz="1800">
                <a:solidFill>
                  <a:schemeClr val="lt1"/>
                </a:solidFill>
                <a:latin typeface="Century Gothic"/>
                <a:ea typeface="Century Gothic"/>
                <a:cs typeface="Century Gothic"/>
                <a:sym typeface="Century Gothic"/>
              </a:rPr>
              <a:t>Enlaces salinos: Atracción entre cargas electrónicas de los grupos ácidos y básicos libres.</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0" name="Google Shape;140;p19"/>
          <p:cNvSpPr txBox="1"/>
          <p:nvPr/>
        </p:nvSpPr>
        <p:spPr>
          <a:xfrm>
            <a:off x="3854031" y="4464973"/>
            <a:ext cx="4101737"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PE" sz="1800">
                <a:solidFill>
                  <a:schemeClr val="lt1"/>
                </a:solidFill>
                <a:latin typeface="Century Gothic"/>
                <a:ea typeface="Century Gothic"/>
                <a:cs typeface="Century Gothic"/>
                <a:sym typeface="Century Gothic"/>
              </a:rPr>
              <a:t>Enlaces de azufre: Unión de dos átomos de azufre del aminoácido cistina.</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141" name="Google Shape;141;p19"/>
          <p:cNvPicPr preferRelativeResize="0"/>
          <p:nvPr/>
        </p:nvPicPr>
        <p:blipFill rotWithShape="1">
          <a:blip r:embed="rId4">
            <a:alphaModFix/>
          </a:blip>
          <a:srcRect b="0" l="0" r="0" t="0"/>
          <a:stretch/>
        </p:blipFill>
        <p:spPr>
          <a:xfrm>
            <a:off x="8733496" y="3178427"/>
            <a:ext cx="1246527" cy="1318728"/>
          </a:xfrm>
          <a:prstGeom prst="rect">
            <a:avLst/>
          </a:prstGeom>
          <a:noFill/>
          <a:ln>
            <a:noFill/>
          </a:ln>
        </p:spPr>
      </p:pic>
      <p:pic>
        <p:nvPicPr>
          <p:cNvPr id="142" name="Google Shape;142;p19"/>
          <p:cNvPicPr preferRelativeResize="0"/>
          <p:nvPr/>
        </p:nvPicPr>
        <p:blipFill rotWithShape="1">
          <a:blip r:embed="rId5">
            <a:alphaModFix/>
          </a:blip>
          <a:srcRect b="0" l="0" r="0" t="0"/>
          <a:stretch/>
        </p:blipFill>
        <p:spPr>
          <a:xfrm>
            <a:off x="5068389" y="5387281"/>
            <a:ext cx="1519540" cy="12015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nvSpPr>
        <p:spPr>
          <a:xfrm>
            <a:off x="496388" y="470263"/>
            <a:ext cx="11208000" cy="2524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PE" sz="2800">
                <a:solidFill>
                  <a:schemeClr val="lt1"/>
                </a:solidFill>
                <a:latin typeface="Century Gothic"/>
                <a:ea typeface="Century Gothic"/>
                <a:cs typeface="Century Gothic"/>
                <a:sym typeface="Century Gothic"/>
              </a:rPr>
              <a:t>Cuando el puente de </a:t>
            </a:r>
            <a:r>
              <a:rPr lang="es-PE" sz="2800">
                <a:solidFill>
                  <a:schemeClr val="lt1"/>
                </a:solidFill>
                <a:latin typeface="Century Gothic"/>
                <a:ea typeface="Century Gothic"/>
                <a:cs typeface="Century Gothic"/>
                <a:sym typeface="Century Gothic"/>
              </a:rPr>
              <a:t>hidrógeno</a:t>
            </a:r>
            <a:r>
              <a:rPr lang="es-PE" sz="2800">
                <a:solidFill>
                  <a:schemeClr val="lt1"/>
                </a:solidFill>
                <a:latin typeface="Century Gothic"/>
                <a:ea typeface="Century Gothic"/>
                <a:cs typeface="Century Gothic"/>
                <a:sym typeface="Century Gothic"/>
              </a:rPr>
              <a:t> se rompe por humedad, la queratina que tiene forma helicoidal se despliega, junto a los enlaces salinos y </a:t>
            </a:r>
            <a:r>
              <a:rPr lang="es-PE" sz="2800">
                <a:solidFill>
                  <a:schemeClr val="lt1"/>
                </a:solidFill>
                <a:latin typeface="Century Gothic"/>
                <a:ea typeface="Century Gothic"/>
                <a:cs typeface="Century Gothic"/>
                <a:sym typeface="Century Gothic"/>
              </a:rPr>
              <a:t>se adapta a</a:t>
            </a:r>
            <a:r>
              <a:rPr lang="es-PE" sz="2800">
                <a:solidFill>
                  <a:schemeClr val="lt1"/>
                </a:solidFill>
                <a:latin typeface="Century Gothic"/>
                <a:ea typeface="Century Gothic"/>
                <a:cs typeface="Century Gothic"/>
                <a:sym typeface="Century Gothic"/>
              </a:rPr>
              <a:t> una forma más estirada (beta queratina). El agua se coloca entre las cadenas de la queratina </a:t>
            </a:r>
            <a:r>
              <a:rPr lang="es-PE" sz="2800">
                <a:solidFill>
                  <a:schemeClr val="lt1"/>
                </a:solidFill>
                <a:latin typeface="Century Gothic"/>
                <a:ea typeface="Century Gothic"/>
                <a:cs typeface="Century Gothic"/>
                <a:sym typeface="Century Gothic"/>
              </a:rPr>
              <a:t>e impide</a:t>
            </a:r>
            <a:r>
              <a:rPr lang="es-PE" sz="2800">
                <a:solidFill>
                  <a:schemeClr val="lt1"/>
                </a:solidFill>
                <a:latin typeface="Century Gothic"/>
                <a:ea typeface="Century Gothic"/>
                <a:cs typeface="Century Gothic"/>
                <a:sym typeface="Century Gothic"/>
              </a:rPr>
              <a:t> que se unan entre sí.</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148" name="Google Shape;148;p20"/>
          <p:cNvPicPr preferRelativeResize="0"/>
          <p:nvPr/>
        </p:nvPicPr>
        <p:blipFill rotWithShape="1">
          <a:blip r:embed="rId3">
            <a:alphaModFix/>
          </a:blip>
          <a:srcRect b="0" l="0" r="0" t="0"/>
          <a:stretch/>
        </p:blipFill>
        <p:spPr>
          <a:xfrm>
            <a:off x="2965269" y="3098532"/>
            <a:ext cx="5904411" cy="33414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nvSpPr>
        <p:spPr>
          <a:xfrm>
            <a:off x="671194" y="600893"/>
            <a:ext cx="10607100" cy="2678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PE" sz="2800">
                <a:solidFill>
                  <a:schemeClr val="lt1"/>
                </a:solidFill>
                <a:latin typeface="Century Gothic"/>
                <a:ea typeface="Century Gothic"/>
                <a:cs typeface="Century Gothic"/>
                <a:sym typeface="Century Gothic"/>
              </a:rPr>
              <a:t>Cuando el cabello se seca con el calor, el agua que posee en su interior se convierte en vapor al quemarse haciendo que los enlaces de </a:t>
            </a:r>
            <a:r>
              <a:rPr lang="es-PE" sz="2800">
                <a:solidFill>
                  <a:schemeClr val="lt1"/>
                </a:solidFill>
                <a:latin typeface="Century Gothic"/>
                <a:ea typeface="Century Gothic"/>
                <a:cs typeface="Century Gothic"/>
                <a:sym typeface="Century Gothic"/>
              </a:rPr>
              <a:t>hidrógeno</a:t>
            </a:r>
            <a:r>
              <a:rPr lang="es-PE" sz="2800">
                <a:solidFill>
                  <a:schemeClr val="lt1"/>
                </a:solidFill>
                <a:latin typeface="Century Gothic"/>
                <a:ea typeface="Century Gothic"/>
                <a:cs typeface="Century Gothic"/>
                <a:sym typeface="Century Gothic"/>
              </a:rPr>
              <a:t> y los enlaces salinos se vuelvan a unir. </a:t>
            </a:r>
            <a:endParaRPr/>
          </a:p>
          <a:p>
            <a:pPr indent="0" lvl="0" marL="0" marR="0" rtl="0" algn="just">
              <a:spcBef>
                <a:spcPts val="0"/>
              </a:spcBef>
              <a:spcAft>
                <a:spcPts val="0"/>
              </a:spcAft>
              <a:buNone/>
            </a:pPr>
            <a:r>
              <a:t/>
            </a:r>
            <a:endParaRPr sz="2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sz="2800">
              <a:solidFill>
                <a:schemeClr val="lt1"/>
              </a:solidFill>
              <a:latin typeface="Century Gothic"/>
              <a:ea typeface="Century Gothic"/>
              <a:cs typeface="Century Gothic"/>
              <a:sym typeface="Century Gothic"/>
            </a:endParaRPr>
          </a:p>
        </p:txBody>
      </p:sp>
      <p:pic>
        <p:nvPicPr>
          <p:cNvPr descr="3 El cabello. Estructura y propiedades - Issuu" id="154" name="Google Shape;154;p21"/>
          <p:cNvPicPr preferRelativeResize="0"/>
          <p:nvPr/>
        </p:nvPicPr>
        <p:blipFill rotWithShape="1">
          <a:blip r:embed="rId3">
            <a:alphaModFix/>
          </a:blip>
          <a:srcRect b="0" l="0" r="0" t="0"/>
          <a:stretch/>
        </p:blipFill>
        <p:spPr>
          <a:xfrm>
            <a:off x="2292530" y="2743200"/>
            <a:ext cx="7364367" cy="3670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nvSpPr>
        <p:spPr>
          <a:xfrm>
            <a:off x="783771" y="600892"/>
            <a:ext cx="10411097" cy="252376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PE" sz="2800">
                <a:solidFill>
                  <a:schemeClr val="lt1"/>
                </a:solidFill>
                <a:latin typeface="Century Gothic"/>
                <a:ea typeface="Century Gothic"/>
                <a:cs typeface="Century Gothic"/>
                <a:sym typeface="Century Gothic"/>
              </a:rPr>
              <a:t>Cuando los enlaces ya pueden volver a unirse o reconstruirse, el estiramiento es quien le da una nueva forma al cabello, dejándolo rizado, lacio, etc. Con diferentes moldes. Cuando los enlaces se reconstruyen, el pelo adopta la forma de cómo se tenía pensado. </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 El Mejor Rizador de Pelo: Comparativa 2021" id="160" name="Google Shape;160;p22"/>
          <p:cNvPicPr preferRelativeResize="0"/>
          <p:nvPr/>
        </p:nvPicPr>
        <p:blipFill rotWithShape="1">
          <a:blip r:embed="rId3">
            <a:alphaModFix/>
          </a:blip>
          <a:srcRect b="0" l="0" r="0" t="0"/>
          <a:stretch/>
        </p:blipFill>
        <p:spPr>
          <a:xfrm>
            <a:off x="2810899" y="3017520"/>
            <a:ext cx="6356839" cy="35457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285750" lvl="0" marL="285750" rtl="0" algn="l">
              <a:spcBef>
                <a:spcPts val="0"/>
              </a:spcBef>
              <a:spcAft>
                <a:spcPts val="0"/>
              </a:spcAft>
              <a:buClr>
                <a:srgbClr val="FEFEFE"/>
              </a:buClr>
              <a:buSzPts val="4000"/>
              <a:buFont typeface="Century Gothic"/>
              <a:buNone/>
            </a:pPr>
            <a:r>
              <a:rPr lang="es-PE"/>
              <a:t>¿Por qué lloramos al cortar una cebolla?</a:t>
            </a:r>
            <a:endParaRPr/>
          </a:p>
        </p:txBody>
      </p:sp>
      <p:pic>
        <p:nvPicPr>
          <p:cNvPr id="166" name="Google Shape;166;p23"/>
          <p:cNvPicPr preferRelativeResize="0"/>
          <p:nvPr/>
        </p:nvPicPr>
        <p:blipFill>
          <a:blip r:embed="rId3">
            <a:alphaModFix/>
          </a:blip>
          <a:stretch>
            <a:fillRect/>
          </a:stretch>
        </p:blipFill>
        <p:spPr>
          <a:xfrm>
            <a:off x="261375" y="2944463"/>
            <a:ext cx="5024100" cy="2573925"/>
          </a:xfrm>
          <a:prstGeom prst="rect">
            <a:avLst/>
          </a:prstGeom>
          <a:noFill/>
          <a:ln>
            <a:noFill/>
          </a:ln>
        </p:spPr>
      </p:pic>
      <p:pic>
        <p:nvPicPr>
          <p:cNvPr id="167" name="Google Shape;167;p23"/>
          <p:cNvPicPr preferRelativeResize="0"/>
          <p:nvPr/>
        </p:nvPicPr>
        <p:blipFill>
          <a:blip r:embed="rId4">
            <a:alphaModFix/>
          </a:blip>
          <a:stretch>
            <a:fillRect/>
          </a:stretch>
        </p:blipFill>
        <p:spPr>
          <a:xfrm>
            <a:off x="5705850" y="3456486"/>
            <a:ext cx="6199624" cy="1549900"/>
          </a:xfrm>
          <a:prstGeom prst="rect">
            <a:avLst/>
          </a:prstGeom>
          <a:noFill/>
          <a:ln>
            <a:noFill/>
          </a:ln>
        </p:spPr>
      </p:pic>
      <p:sp>
        <p:nvSpPr>
          <p:cNvPr id="168" name="Google Shape;168;p23"/>
          <p:cNvSpPr txBox="1"/>
          <p:nvPr/>
        </p:nvSpPr>
        <p:spPr>
          <a:xfrm>
            <a:off x="6949450" y="5321800"/>
            <a:ext cx="382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810000" y="617005"/>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just">
              <a:spcBef>
                <a:spcPts val="0"/>
              </a:spcBef>
              <a:spcAft>
                <a:spcPts val="0"/>
              </a:spcAft>
              <a:buClr>
                <a:srgbClr val="FEFEFE"/>
              </a:buClr>
              <a:buSzPts val="2800"/>
              <a:buFont typeface="Century Gothic"/>
              <a:buNone/>
            </a:pPr>
            <a:br>
              <a:rPr lang="es-PE" sz="2800"/>
            </a:br>
            <a:r>
              <a:rPr lang="es-PE" sz="2800"/>
              <a:t>Investiga las diferencias entre la estructura proteínica de la seda y la lana, y cómo ésta a determinado sus propiedades y la manera en como la usamos.</a:t>
            </a:r>
            <a:endParaRPr/>
          </a:p>
        </p:txBody>
      </p:sp>
      <p:sp>
        <p:nvSpPr>
          <p:cNvPr id="174" name="Google Shape;174;p24"/>
          <p:cNvSpPr txBox="1"/>
          <p:nvPr>
            <p:ph idx="1" type="body"/>
          </p:nvPr>
        </p:nvSpPr>
        <p:spPr>
          <a:xfrm>
            <a:off x="814728" y="2174875"/>
            <a:ext cx="5189857"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p>
            <a:pPr indent="0" lvl="0" marL="0" rtl="0" algn="ctr">
              <a:spcBef>
                <a:spcPts val="0"/>
              </a:spcBef>
              <a:spcAft>
                <a:spcPts val="0"/>
              </a:spcAft>
              <a:buSzPts val="2000"/>
              <a:buNone/>
            </a:pPr>
            <a:r>
              <a:rPr lang="es-PE"/>
              <a:t>Estructura proteica de la seda</a:t>
            </a:r>
            <a:endParaRPr/>
          </a:p>
        </p:txBody>
      </p:sp>
      <p:sp>
        <p:nvSpPr>
          <p:cNvPr id="175" name="Google Shape;175;p24"/>
          <p:cNvSpPr txBox="1"/>
          <p:nvPr>
            <p:ph idx="2" type="body"/>
          </p:nvPr>
        </p:nvSpPr>
        <p:spPr>
          <a:xfrm>
            <a:off x="814729" y="2751138"/>
            <a:ext cx="5189856"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lnSpcReduction="10000"/>
          </a:bodyPr>
          <a:lstStyle/>
          <a:p>
            <a:pPr indent="-228600" lvl="0" marL="342900" rtl="0" algn="just">
              <a:spcBef>
                <a:spcPts val="0"/>
              </a:spcBef>
              <a:spcAft>
                <a:spcPts val="0"/>
              </a:spcAft>
              <a:buSzPts val="1800"/>
              <a:buNone/>
            </a:pPr>
            <a:r>
              <a:t/>
            </a:r>
            <a:endParaRPr/>
          </a:p>
          <a:p>
            <a:pPr indent="-342900" lvl="0" marL="342900" rtl="0" algn="just">
              <a:spcBef>
                <a:spcPts val="960"/>
              </a:spcBef>
              <a:spcAft>
                <a:spcPts val="0"/>
              </a:spcAft>
              <a:buSzPts val="1800"/>
              <a:buChar char="🞆"/>
            </a:pPr>
            <a:r>
              <a:rPr lang="es-PE"/>
              <a:t>La seda está constituida por FS (fibra de seda) que está compuesta de diferentes aminoácidos como la glicerina, la alanina, la serina y la tirosina. </a:t>
            </a:r>
            <a:endParaRPr/>
          </a:p>
          <a:p>
            <a:pPr indent="-228600" lvl="0" marL="342900" rtl="0" algn="just">
              <a:spcBef>
                <a:spcPts val="960"/>
              </a:spcBef>
              <a:spcAft>
                <a:spcPts val="0"/>
              </a:spcAft>
              <a:buSzPts val="1800"/>
              <a:buNone/>
            </a:pPr>
            <a:r>
              <a:t/>
            </a:r>
            <a:endParaRPr/>
          </a:p>
          <a:p>
            <a:pPr indent="-342900" lvl="0" marL="342900" rtl="0" algn="just">
              <a:spcBef>
                <a:spcPts val="960"/>
              </a:spcBef>
              <a:spcAft>
                <a:spcPts val="0"/>
              </a:spcAft>
              <a:buSzPts val="1800"/>
              <a:buChar char="🞆"/>
            </a:pPr>
            <a:r>
              <a:rPr lang="es-PE"/>
              <a:t>También la seda posee fibroína, que funciona como material estructural, y sericina, que es el material pegajoso que lo rodea.</a:t>
            </a:r>
            <a:endParaRPr/>
          </a:p>
          <a:p>
            <a:pPr indent="-228600" lvl="0" marL="342900" rtl="0" algn="just">
              <a:spcBef>
                <a:spcPts val="960"/>
              </a:spcBef>
              <a:spcAft>
                <a:spcPts val="0"/>
              </a:spcAft>
              <a:buSzPts val="1800"/>
              <a:buNone/>
            </a:pPr>
            <a:r>
              <a:t/>
            </a:r>
            <a:endParaRPr/>
          </a:p>
        </p:txBody>
      </p:sp>
      <p:sp>
        <p:nvSpPr>
          <p:cNvPr id="176" name="Google Shape;176;p24"/>
          <p:cNvSpPr txBox="1"/>
          <p:nvPr>
            <p:ph idx="3" type="body"/>
          </p:nvPr>
        </p:nvSpPr>
        <p:spPr>
          <a:xfrm>
            <a:off x="6187415" y="2174875"/>
            <a:ext cx="5194583"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p>
            <a:pPr indent="0" lvl="0" marL="0" rtl="0" algn="ctr">
              <a:spcBef>
                <a:spcPts val="0"/>
              </a:spcBef>
              <a:spcAft>
                <a:spcPts val="0"/>
              </a:spcAft>
              <a:buSzPts val="2000"/>
              <a:buNone/>
            </a:pPr>
            <a:r>
              <a:rPr lang="es-PE"/>
              <a:t>Estructura proteica de la lana</a:t>
            </a:r>
            <a:endParaRPr/>
          </a:p>
        </p:txBody>
      </p:sp>
      <p:sp>
        <p:nvSpPr>
          <p:cNvPr id="177" name="Google Shape;177;p24"/>
          <p:cNvSpPr txBox="1"/>
          <p:nvPr>
            <p:ph idx="4" type="body"/>
          </p:nvPr>
        </p:nvSpPr>
        <p:spPr>
          <a:xfrm>
            <a:off x="6187415" y="2751138"/>
            <a:ext cx="5194583"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a:p>
            <a:pPr indent="-342900" lvl="0" marL="342900" rtl="0" algn="just">
              <a:spcBef>
                <a:spcPts val="960"/>
              </a:spcBef>
              <a:spcAft>
                <a:spcPts val="0"/>
              </a:spcAft>
              <a:buSzPts val="1800"/>
              <a:buChar char="🞆"/>
            </a:pPr>
            <a:r>
              <a:rPr lang="es-PE"/>
              <a:t>La lana se compone de pequeñas microfibras de queratina que residen en una red de filamentos fibrosos dentro de la célula de la lana. (200 nm)</a:t>
            </a:r>
            <a:endParaRPr/>
          </a:p>
          <a:p>
            <a:pPr indent="-228600" lvl="0" marL="342900" rtl="0" algn="just">
              <a:spcBef>
                <a:spcPts val="960"/>
              </a:spcBef>
              <a:spcAft>
                <a:spcPts val="0"/>
              </a:spcAft>
              <a:buSzPts val="1800"/>
              <a:buNone/>
            </a:pPr>
            <a:r>
              <a:t/>
            </a:r>
            <a:endParaRPr/>
          </a:p>
          <a:p>
            <a:pPr indent="-342900" lvl="0" marL="342900" rtl="0" algn="just">
              <a:spcBef>
                <a:spcPts val="960"/>
              </a:spcBef>
              <a:spcAft>
                <a:spcPts val="0"/>
              </a:spcAft>
              <a:buSzPts val="1800"/>
              <a:buChar char="🞆"/>
            </a:pPr>
            <a:r>
              <a:rPr lang="es-PE"/>
              <a:t>Posee aminoácidos como cistina, cisteína, metionina y lanolina. </a:t>
            </a:r>
            <a:endParaRPr/>
          </a:p>
          <a:p>
            <a:pPr indent="-228600" lvl="0" marL="342900" rtl="0" algn="l">
              <a:spcBef>
                <a:spcPts val="960"/>
              </a:spcBef>
              <a:spcAft>
                <a:spcPts val="0"/>
              </a:spcAft>
              <a:buSzPts val="1800"/>
              <a:buNone/>
            </a:pPr>
            <a:r>
              <a:t/>
            </a:r>
            <a:endParaRPr/>
          </a:p>
          <a:p>
            <a:pPr indent="-228600" lvl="0" marL="342900" rtl="0" algn="l">
              <a:spcBef>
                <a:spcPts val="96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table">
  <a:themeElements>
    <a:clrScheme name="Quotable">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