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6" r:id="rId6"/>
    <p:sldId id="257" r:id="rId7"/>
    <p:sldId id="265" r:id="rId8"/>
    <p:sldId id="264" r:id="rId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031A5-BDE2-27E5-FBB2-901598F3BF3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461075B9-1902-39B1-B29A-891FDB9F8E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255DA306-669A-1914-DA10-4A3226CFE227}"/>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CEDDFD28-90A9-6768-42BB-A73115E37AE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5E1EFC49-2739-FD06-6364-1182D58A0644}"/>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32297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37FB9D-3DF0-AB80-7906-97E41386B00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3AE793D-0AA6-1456-7585-5FF2F6409BC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55F9C3F-1A55-4FB6-829F-7F7F13A9F690}"/>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C5878571-139D-0ED0-400A-75407C33FCE3}"/>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2D2E244-7181-0D8D-5C98-2798A857CC38}"/>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194333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5688D8-2803-C170-CF40-4CA638114B5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B6F8B44-4312-9A48-430E-C0E9EA1D900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A458BC7-C82D-ED27-D778-BB00D09D183D}"/>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21D0C176-E905-5479-4DBE-8DD62AB0786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84989EEA-54C1-0B13-6E49-F069E94D1008}"/>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166734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DAC8A-EEE8-DC50-2DBA-C2652621FEB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8FDECBF0-44BF-151B-16D2-E038E5EDACF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E2E3A57-F481-5614-BC08-6BEDEC28E8E9}"/>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C35DFFDC-ADF6-5BC9-D0AB-773CF4A21CDC}"/>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41233A7-90E9-7498-6669-00539F163F6B}"/>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285958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52D95A-28AD-4BAB-B658-E047F626DEC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A8E285B-AEC7-FD8C-B4A6-6ACDCBE528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DB4D431-E85E-1F7D-2743-4B91476B5919}"/>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1A0B2123-F436-95FE-08FB-87397A371D8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08EBEFD-971C-651F-92B1-2A2D0D388AF2}"/>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4121662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0280C2-B517-2830-ACA6-B4C71C666DF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62CE9A53-987E-84DC-EC84-CBEF06DB406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13F2447-3998-86FD-C34B-026CE97F94E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40E90E7C-DF99-E3FF-18C6-6B14C5FA764C}"/>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6" name="Marcador de pie de página 5">
            <a:extLst>
              <a:ext uri="{FF2B5EF4-FFF2-40B4-BE49-F238E27FC236}">
                <a16:creationId xmlns:a16="http://schemas.microsoft.com/office/drawing/2014/main" id="{377D17D5-E399-C7B3-D6BB-47F1F9D07284}"/>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F7A892F8-30DE-F705-C39D-B70CD392F6B3}"/>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3290760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DA2FB2-D649-A76A-7D32-FB27ACCB4F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7BD126E-B961-FEE1-FCC1-3C6D9ECB37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74AD0F-4E2A-0CD6-8025-15B32734F80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23B9533C-8013-9940-7B3D-9AFA3F4408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0F718DB-70D7-723D-01AA-C9BC7F36343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5C5BAF7A-26F4-71C8-B76F-A5D4FB3ADD30}"/>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8" name="Marcador de pie de página 7">
            <a:extLst>
              <a:ext uri="{FF2B5EF4-FFF2-40B4-BE49-F238E27FC236}">
                <a16:creationId xmlns:a16="http://schemas.microsoft.com/office/drawing/2014/main" id="{E2147B27-84D9-9B97-7ABF-A874664531FF}"/>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9A617108-36A2-5F79-5A2D-668FDC27A245}"/>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4050593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80956B-0900-1EEF-61F3-C6B872EB1AF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C86FB6B4-3D5F-24C3-F2A0-3272B090E951}"/>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4" name="Marcador de pie de página 3">
            <a:extLst>
              <a:ext uri="{FF2B5EF4-FFF2-40B4-BE49-F238E27FC236}">
                <a16:creationId xmlns:a16="http://schemas.microsoft.com/office/drawing/2014/main" id="{40F87854-5059-60FF-A217-66F60CC569ED}"/>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AD7089EF-DDC7-B5B6-917A-CC811A7829F6}"/>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313155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2F8B157-DBAB-F019-396B-7E467EA0C62E}"/>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3" name="Marcador de pie de página 2">
            <a:extLst>
              <a:ext uri="{FF2B5EF4-FFF2-40B4-BE49-F238E27FC236}">
                <a16:creationId xmlns:a16="http://schemas.microsoft.com/office/drawing/2014/main" id="{A450AD3A-C111-2C98-5FE7-3A0DE85BE11F}"/>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986FF239-557C-F5AB-9074-6BAB6719BF90}"/>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155890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093095-B05D-DABE-E159-FCD8D81B84F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1443830-6F24-6AE5-F543-F58E6EA3C8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B3C79004-CE29-40CA-7D3C-EF4FFA98D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8B466E5-7031-E5C1-0A2E-D96CA84E5B76}"/>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6" name="Marcador de pie de página 5">
            <a:extLst>
              <a:ext uri="{FF2B5EF4-FFF2-40B4-BE49-F238E27FC236}">
                <a16:creationId xmlns:a16="http://schemas.microsoft.com/office/drawing/2014/main" id="{8D2D427E-0954-447F-045D-A51F3FB31AB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924BA640-BEC2-47E2-69B0-39168DC35066}"/>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273958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5B1179-D6B0-E84F-B68A-C69941A9368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E51634A8-8517-8BF1-1926-D921D140D2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DD8A79AF-57B4-43CB-8416-D93A725289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AADAD4C-1669-24D3-DB76-D3F693993A46}"/>
              </a:ext>
            </a:extLst>
          </p:cNvPr>
          <p:cNvSpPr>
            <a:spLocks noGrp="1"/>
          </p:cNvSpPr>
          <p:nvPr>
            <p:ph type="dt" sz="half" idx="10"/>
          </p:nvPr>
        </p:nvSpPr>
        <p:spPr/>
        <p:txBody>
          <a:bodyPr/>
          <a:lstStyle/>
          <a:p>
            <a:fld id="{75607D74-6347-4D8F-BE2F-B9BB065EACDA}" type="datetimeFigureOut">
              <a:rPr lang="es-PE" smtClean="0"/>
              <a:t>14/05/2023</a:t>
            </a:fld>
            <a:endParaRPr lang="es-PE"/>
          </a:p>
        </p:txBody>
      </p:sp>
      <p:sp>
        <p:nvSpPr>
          <p:cNvPr id="6" name="Marcador de pie de página 5">
            <a:extLst>
              <a:ext uri="{FF2B5EF4-FFF2-40B4-BE49-F238E27FC236}">
                <a16:creationId xmlns:a16="http://schemas.microsoft.com/office/drawing/2014/main" id="{5AE8862A-A8E3-6B6A-0693-4609ACEABA3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878E34C-78D9-9A06-18B3-325D18159B62}"/>
              </a:ext>
            </a:extLst>
          </p:cNvPr>
          <p:cNvSpPr>
            <a:spLocks noGrp="1"/>
          </p:cNvSpPr>
          <p:nvPr>
            <p:ph type="sldNum" sz="quarter" idx="12"/>
          </p:nvPr>
        </p:nvSpPr>
        <p:spPr/>
        <p:txBody>
          <a:bodyPr/>
          <a:lstStyle/>
          <a:p>
            <a:fld id="{FD0512AB-A0D5-4571-A461-9D868FE41895}" type="slidenum">
              <a:rPr lang="es-PE" smtClean="0"/>
              <a:t>‹Nº›</a:t>
            </a:fld>
            <a:endParaRPr lang="es-PE"/>
          </a:p>
        </p:txBody>
      </p:sp>
    </p:spTree>
    <p:extLst>
      <p:ext uri="{BB962C8B-B14F-4D97-AF65-F5344CB8AC3E}">
        <p14:creationId xmlns:p14="http://schemas.microsoft.com/office/powerpoint/2010/main" val="212093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08840A4-9FA9-EBD5-84A4-06BBC4B032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28C91DC-5E2E-1B0E-5DAD-C75744B12C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228BE55-9269-E358-9F79-7A1605AC51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07D74-6347-4D8F-BE2F-B9BB065EACDA}" type="datetimeFigureOut">
              <a:rPr lang="es-PE" smtClean="0"/>
              <a:t>14/05/2023</a:t>
            </a:fld>
            <a:endParaRPr lang="es-PE"/>
          </a:p>
        </p:txBody>
      </p:sp>
      <p:sp>
        <p:nvSpPr>
          <p:cNvPr id="5" name="Marcador de pie de página 4">
            <a:extLst>
              <a:ext uri="{FF2B5EF4-FFF2-40B4-BE49-F238E27FC236}">
                <a16:creationId xmlns:a16="http://schemas.microsoft.com/office/drawing/2014/main" id="{E7E7FE78-9957-7069-7019-26364496E5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5B0105D-A98B-004D-6234-786F72407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512AB-A0D5-4571-A461-9D868FE41895}" type="slidenum">
              <a:rPr lang="es-PE" smtClean="0"/>
              <a:t>‹Nº›</a:t>
            </a:fld>
            <a:endParaRPr lang="es-PE"/>
          </a:p>
        </p:txBody>
      </p:sp>
    </p:spTree>
    <p:extLst>
      <p:ext uri="{BB962C8B-B14F-4D97-AF65-F5344CB8AC3E}">
        <p14:creationId xmlns:p14="http://schemas.microsoft.com/office/powerpoint/2010/main" val="563538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bbc.com/mundo/noticias-47950245" TargetMode="External"/><Relationship Id="rId2" Type="http://schemas.openxmlformats.org/officeDocument/2006/relationships/hyperlink" Target="https://www.rtve.es/television/20220124/dios-existe-5-argumentos-racionales-tomas-aquino-this-is-philosophy/2266740.s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58B311-2B9A-46B6-5C8C-6A996D8A7925}"/>
              </a:ext>
            </a:extLst>
          </p:cNvPr>
          <p:cNvSpPr>
            <a:spLocks noGrp="1"/>
          </p:cNvSpPr>
          <p:nvPr>
            <p:ph type="ctrTitle"/>
          </p:nvPr>
        </p:nvSpPr>
        <p:spPr/>
        <p:txBody>
          <a:bodyPr/>
          <a:lstStyle/>
          <a:p>
            <a:r>
              <a:rPr lang="es-ES" dirty="0"/>
              <a:t>¿DIOS EXISTE?</a:t>
            </a:r>
            <a:endParaRPr lang="es-PE" dirty="0"/>
          </a:p>
        </p:txBody>
      </p:sp>
      <p:sp>
        <p:nvSpPr>
          <p:cNvPr id="3" name="Subtítulo 2">
            <a:extLst>
              <a:ext uri="{FF2B5EF4-FFF2-40B4-BE49-F238E27FC236}">
                <a16:creationId xmlns:a16="http://schemas.microsoft.com/office/drawing/2014/main" id="{69D11D49-B563-4302-B104-0C48B779C16F}"/>
              </a:ext>
            </a:extLst>
          </p:cNvPr>
          <p:cNvSpPr>
            <a:spLocks noGrp="1"/>
          </p:cNvSpPr>
          <p:nvPr>
            <p:ph type="subTitle" idx="1"/>
          </p:nvPr>
        </p:nvSpPr>
        <p:spPr/>
        <p:txBody>
          <a:bodyPr>
            <a:normAutofit lnSpcReduction="10000"/>
          </a:bodyPr>
          <a:lstStyle/>
          <a:p>
            <a:r>
              <a:rPr lang="es-ES" dirty="0"/>
              <a:t>JOAQUIN MORÁN AGÜERO</a:t>
            </a:r>
          </a:p>
          <a:p>
            <a:r>
              <a:rPr lang="es-ES" dirty="0"/>
              <a:t>5TO”B” SEC.</a:t>
            </a:r>
          </a:p>
          <a:p>
            <a:r>
              <a:rPr lang="es-ES" dirty="0"/>
              <a:t>RELIGIÓN</a:t>
            </a:r>
          </a:p>
          <a:p>
            <a:r>
              <a:rPr lang="es-ES" dirty="0"/>
              <a:t>PROF. JUAN CÉSPEDES CORTEZ</a:t>
            </a:r>
            <a:endParaRPr lang="es-PE" dirty="0"/>
          </a:p>
        </p:txBody>
      </p:sp>
    </p:spTree>
    <p:extLst>
      <p:ext uri="{BB962C8B-B14F-4D97-AF65-F5344CB8AC3E}">
        <p14:creationId xmlns:p14="http://schemas.microsoft.com/office/powerpoint/2010/main" val="1091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44D46-A1A8-B6F9-71AF-30DDAF49A54A}"/>
              </a:ext>
            </a:extLst>
          </p:cNvPr>
          <p:cNvSpPr>
            <a:spLocks noGrp="1"/>
          </p:cNvSpPr>
          <p:nvPr>
            <p:ph type="title"/>
          </p:nvPr>
        </p:nvSpPr>
        <p:spPr/>
        <p:txBody>
          <a:bodyPr/>
          <a:lstStyle/>
          <a:p>
            <a:r>
              <a:rPr lang="es-ES" dirty="0"/>
              <a:t>¿Existe Dios?</a:t>
            </a:r>
            <a:endParaRPr lang="es-PE" dirty="0"/>
          </a:p>
        </p:txBody>
      </p:sp>
      <p:sp>
        <p:nvSpPr>
          <p:cNvPr id="3" name="CuadroTexto 2">
            <a:extLst>
              <a:ext uri="{FF2B5EF4-FFF2-40B4-BE49-F238E27FC236}">
                <a16:creationId xmlns:a16="http://schemas.microsoft.com/office/drawing/2014/main" id="{B6EAF53F-DBB8-0BA4-EF18-C89D31512102}"/>
              </a:ext>
            </a:extLst>
          </p:cNvPr>
          <p:cNvSpPr txBox="1"/>
          <p:nvPr/>
        </p:nvSpPr>
        <p:spPr>
          <a:xfrm>
            <a:off x="834887" y="1908313"/>
            <a:ext cx="10508974" cy="3539430"/>
          </a:xfrm>
          <a:prstGeom prst="rect">
            <a:avLst/>
          </a:prstGeom>
          <a:noFill/>
        </p:spPr>
        <p:txBody>
          <a:bodyPr wrap="square" rtlCol="0">
            <a:spAutoFit/>
          </a:bodyPr>
          <a:lstStyle/>
          <a:p>
            <a:pPr algn="just"/>
            <a:r>
              <a:rPr lang="es-ES" sz="2800" dirty="0"/>
              <a:t>La respuesta a esta pregunta lleva a un debate entre ideas que excluyen la racionalidad y entran en las creencias, que ha llevado a distintos filósofos, teólogos y pensadores a intentar responderla, sin dar una respuesta acertada o precisa y siempre contraargumentada más adelante.</a:t>
            </a:r>
          </a:p>
          <a:p>
            <a:pPr algn="just"/>
            <a:r>
              <a:rPr lang="es-PE" sz="2800" dirty="0"/>
              <a:t>Esta pregunta se intenta comprobar a partir de experiencias personales, apariciones, milagros, bases científicas, antecedentes, etc. Pero aquí hablaremos de forma racional y con experiencias propias.</a:t>
            </a:r>
            <a:endParaRPr lang="es-ES" sz="2800" dirty="0"/>
          </a:p>
        </p:txBody>
      </p:sp>
    </p:spTree>
    <p:extLst>
      <p:ext uri="{BB962C8B-B14F-4D97-AF65-F5344CB8AC3E}">
        <p14:creationId xmlns:p14="http://schemas.microsoft.com/office/powerpoint/2010/main" val="3256965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1CBBED-53B0-7755-6F2A-83E23A820CB4}"/>
              </a:ext>
            </a:extLst>
          </p:cNvPr>
          <p:cNvSpPr>
            <a:spLocks noGrp="1"/>
          </p:cNvSpPr>
          <p:nvPr>
            <p:ph type="title"/>
          </p:nvPr>
        </p:nvSpPr>
        <p:spPr/>
        <p:txBody>
          <a:bodyPr/>
          <a:lstStyle/>
          <a:p>
            <a:r>
              <a:rPr lang="es-ES" dirty="0"/>
              <a:t>Objetivos:</a:t>
            </a:r>
            <a:endParaRPr lang="es-PE" dirty="0"/>
          </a:p>
        </p:txBody>
      </p:sp>
      <p:sp>
        <p:nvSpPr>
          <p:cNvPr id="3" name="CuadroTexto 2">
            <a:extLst>
              <a:ext uri="{FF2B5EF4-FFF2-40B4-BE49-F238E27FC236}">
                <a16:creationId xmlns:a16="http://schemas.microsoft.com/office/drawing/2014/main" id="{47D899CD-4118-B812-4CCF-853BFEFBCB03}"/>
              </a:ext>
            </a:extLst>
          </p:cNvPr>
          <p:cNvSpPr txBox="1"/>
          <p:nvPr/>
        </p:nvSpPr>
        <p:spPr>
          <a:xfrm>
            <a:off x="821635" y="1855304"/>
            <a:ext cx="10548730" cy="1815882"/>
          </a:xfrm>
          <a:prstGeom prst="rect">
            <a:avLst/>
          </a:prstGeom>
          <a:noFill/>
        </p:spPr>
        <p:txBody>
          <a:bodyPr wrap="square" rtlCol="0">
            <a:spAutoFit/>
          </a:bodyPr>
          <a:lstStyle/>
          <a:p>
            <a:pPr marL="285750" indent="-285750" algn="just">
              <a:buFont typeface="Arial" panose="020B0604020202020204" pitchFamily="34" charset="0"/>
              <a:buChar char="•"/>
            </a:pPr>
            <a:r>
              <a:rPr lang="es-ES" sz="2800" dirty="0"/>
              <a:t>Comprobar la existencia de Dios </a:t>
            </a:r>
          </a:p>
          <a:p>
            <a:pPr marL="285750" indent="-285750" algn="just">
              <a:buFont typeface="Arial" panose="020B0604020202020204" pitchFamily="34" charset="0"/>
              <a:buChar char="•"/>
            </a:pPr>
            <a:r>
              <a:rPr lang="es-ES" sz="2800" dirty="0"/>
              <a:t>Adentrar más al público al tema </a:t>
            </a:r>
          </a:p>
          <a:p>
            <a:pPr marL="285750" indent="-285750" algn="just">
              <a:buFont typeface="Arial" panose="020B0604020202020204" pitchFamily="34" charset="0"/>
              <a:buChar char="•"/>
            </a:pPr>
            <a:r>
              <a:rPr lang="es-ES" sz="2800" dirty="0"/>
              <a:t>Responder la pregunta planteada</a:t>
            </a:r>
          </a:p>
          <a:p>
            <a:pPr marL="285750" indent="-285750" algn="just">
              <a:buFont typeface="Arial" panose="020B0604020202020204" pitchFamily="34" charset="0"/>
              <a:buChar char="•"/>
            </a:pPr>
            <a:r>
              <a:rPr lang="es-ES" sz="2800" dirty="0"/>
              <a:t>Reflexionar acerca de lo que pienso al respecto</a:t>
            </a:r>
            <a:endParaRPr lang="es-PE" sz="2800" dirty="0"/>
          </a:p>
        </p:txBody>
      </p:sp>
    </p:spTree>
    <p:extLst>
      <p:ext uri="{BB962C8B-B14F-4D97-AF65-F5344CB8AC3E}">
        <p14:creationId xmlns:p14="http://schemas.microsoft.com/office/powerpoint/2010/main" val="4234584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7F19E-4389-8ED1-308B-C6DF9D36E6EA}"/>
              </a:ext>
            </a:extLst>
          </p:cNvPr>
          <p:cNvSpPr>
            <a:spLocks noGrp="1"/>
          </p:cNvSpPr>
          <p:nvPr>
            <p:ph type="title"/>
          </p:nvPr>
        </p:nvSpPr>
        <p:spPr/>
        <p:txBody>
          <a:bodyPr/>
          <a:lstStyle/>
          <a:p>
            <a:r>
              <a:rPr lang="es-ES" dirty="0"/>
              <a:t>Se puede comprobar que Dios existe?</a:t>
            </a:r>
            <a:endParaRPr lang="es-PE" dirty="0"/>
          </a:p>
        </p:txBody>
      </p:sp>
      <p:sp>
        <p:nvSpPr>
          <p:cNvPr id="3" name="CuadroTexto 2">
            <a:extLst>
              <a:ext uri="{FF2B5EF4-FFF2-40B4-BE49-F238E27FC236}">
                <a16:creationId xmlns:a16="http://schemas.microsoft.com/office/drawing/2014/main" id="{1E356F48-8BDD-77C8-4713-15EA0074832E}"/>
              </a:ext>
            </a:extLst>
          </p:cNvPr>
          <p:cNvSpPr txBox="1"/>
          <p:nvPr/>
        </p:nvSpPr>
        <p:spPr>
          <a:xfrm>
            <a:off x="838200" y="1502688"/>
            <a:ext cx="10515600" cy="5355312"/>
          </a:xfrm>
          <a:prstGeom prst="rect">
            <a:avLst/>
          </a:prstGeom>
          <a:noFill/>
        </p:spPr>
        <p:txBody>
          <a:bodyPr wrap="square" rtlCol="0">
            <a:spAutoFit/>
          </a:bodyPr>
          <a:lstStyle/>
          <a:p>
            <a:pPr algn="just"/>
            <a:r>
              <a:rPr lang="es-ES" dirty="0"/>
              <a:t>A través de los tiempos varias personas han intentado responder esta pregunta, algunas con respuestas filosóficas, empíricas o con creencias, dejando fuera el racionalismo, pero este ultimo tiene varios puntos los cuales pueden hablar de la existencia de Dios, estas pueden ser claramente ideas “vagas” o de un pensamiento o razonamiento claro pero bajo, pero son especificas y ayudan en la búsqueda de la pregunta.</a:t>
            </a:r>
          </a:p>
          <a:p>
            <a:pPr algn="just"/>
            <a:endParaRPr lang="es-ES" dirty="0"/>
          </a:p>
          <a:p>
            <a:pPr algn="just"/>
            <a:r>
              <a:rPr lang="es-ES" dirty="0"/>
              <a:t>Como la idea del movimiento, todo movimiento debe haber recibido un estimulo que lo impulsó a suceder, el estimulo para que sucediera el primer movimiento (el inicio de todo) fue Dios.</a:t>
            </a:r>
          </a:p>
          <a:p>
            <a:pPr algn="just"/>
            <a:endParaRPr lang="es-ES" dirty="0"/>
          </a:p>
          <a:p>
            <a:pPr algn="just"/>
            <a:r>
              <a:rPr lang="es-ES" dirty="0"/>
              <a:t>Otra idea es la contingencia y necesidad, todo en el mundo es contingente, esto lleva al mundo a la necesidad de algo que nos haga ser reales(existir), ese algo es Dios que nos creó.</a:t>
            </a:r>
          </a:p>
          <a:p>
            <a:pPr algn="just"/>
            <a:endParaRPr lang="es-ES" dirty="0"/>
          </a:p>
          <a:p>
            <a:pPr algn="just"/>
            <a:r>
              <a:rPr lang="es-ES" dirty="0"/>
              <a:t>Otra idea también depende de los grados de perfección, todos en el mundo somos imperfectos, pero hay cosas más perfectas que otras, o sea que mientras menos imperfecto seas estás más cerca a la perfección, pero eso refiere de que en la cima hay algo perfecto, pero que es imposible de alcanzar, eso es Dios. </a:t>
            </a:r>
          </a:p>
          <a:p>
            <a:pPr algn="just"/>
            <a:endParaRPr lang="es-ES" dirty="0"/>
          </a:p>
          <a:p>
            <a:pPr algn="just"/>
            <a:r>
              <a:rPr lang="es-ES" dirty="0"/>
              <a:t>Otra idea es la de la finalidad de las cosas, todo en el mundo está ordenado de cierta forma, la cual sigue las leyes naturales para seguir cierto camino,  es necesaria una inteligencia suprema como Dios para saber ordenarlo todo de esta forma.</a:t>
            </a:r>
            <a:endParaRPr lang="es-PE" dirty="0"/>
          </a:p>
          <a:p>
            <a:endParaRPr lang="es-ES" dirty="0"/>
          </a:p>
        </p:txBody>
      </p:sp>
    </p:spTree>
    <p:extLst>
      <p:ext uri="{BB962C8B-B14F-4D97-AF65-F5344CB8AC3E}">
        <p14:creationId xmlns:p14="http://schemas.microsoft.com/office/powerpoint/2010/main" val="2437073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7F19E-4389-8ED1-308B-C6DF9D36E6EA}"/>
              </a:ext>
            </a:extLst>
          </p:cNvPr>
          <p:cNvSpPr>
            <a:spLocks noGrp="1"/>
          </p:cNvSpPr>
          <p:nvPr>
            <p:ph type="title"/>
          </p:nvPr>
        </p:nvSpPr>
        <p:spPr/>
        <p:txBody>
          <a:bodyPr/>
          <a:lstStyle/>
          <a:p>
            <a:r>
              <a:rPr lang="es-ES" dirty="0"/>
              <a:t>Se puede comprobar que Dios existe?</a:t>
            </a:r>
            <a:endParaRPr lang="es-PE" dirty="0"/>
          </a:p>
        </p:txBody>
      </p:sp>
      <p:sp>
        <p:nvSpPr>
          <p:cNvPr id="3" name="CuadroTexto 2">
            <a:extLst>
              <a:ext uri="{FF2B5EF4-FFF2-40B4-BE49-F238E27FC236}">
                <a16:creationId xmlns:a16="http://schemas.microsoft.com/office/drawing/2014/main" id="{1E356F48-8BDD-77C8-4713-15EA0074832E}"/>
              </a:ext>
            </a:extLst>
          </p:cNvPr>
          <p:cNvSpPr txBox="1"/>
          <p:nvPr/>
        </p:nvSpPr>
        <p:spPr>
          <a:xfrm>
            <a:off x="838200" y="1502688"/>
            <a:ext cx="10515600" cy="4524315"/>
          </a:xfrm>
          <a:prstGeom prst="rect">
            <a:avLst/>
          </a:prstGeom>
          <a:noFill/>
        </p:spPr>
        <p:txBody>
          <a:bodyPr wrap="square" rtlCol="0">
            <a:spAutoFit/>
          </a:bodyPr>
          <a:lstStyle/>
          <a:p>
            <a:pPr algn="just"/>
            <a:r>
              <a:rPr lang="es-ES" dirty="0"/>
              <a:t>Hubieron grandes filósofos o teólogos que creían en Dios, y trataban de demostrar su existencia, pero también habían científicos que creían, que demostraban que el choque entre la ciencia y la religión no es más que una simple creencia y que si pueden convivir juntas.</a:t>
            </a:r>
          </a:p>
          <a:p>
            <a:pPr algn="just"/>
            <a:endParaRPr lang="es-ES" dirty="0"/>
          </a:p>
          <a:p>
            <a:pPr marL="285750" indent="-285750" algn="just">
              <a:buFont typeface="Arial" panose="020B0604020202020204" pitchFamily="34" charset="0"/>
              <a:buChar char="•"/>
            </a:pPr>
            <a:r>
              <a:rPr lang="es-ES" dirty="0"/>
              <a:t>Galileo Galilei, astrónomo que en 1614 fue acusado de herejía por apoyar la teoría de Copérnico (sol, centro del sistema solar), dos años más tarde le prohibieron enseñar y difundir la teoría. Galileo no paró de escribir interpretaciones bíblicas mientras seguía investigando acerca de la teoría, dijo: “No me siento obligado a creer que el mismo Dios que nos ha dotado con el sentido, razón e intelecto nos haya destinado a renunciar a su uso”.</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a:t>María Mitchell, astrónoma estadounidense y activista de los derechos de la mujer, fueron plenas sus creencias en la ciencia como en la religión, “Las investigaciones científicas avanzan y revelan nuevas formas en las que Dios trabaja y nos trae revelaciones mas profundas de lo desconocido”, dijo. Y creía que no estaban en conflicto las revelaciones bíblicas y la compresión de la naturaleza a través de la ciencia, solo que ninguno es comprendido al 100%.</a:t>
            </a:r>
            <a:endParaRPr lang="es-PE" dirty="0"/>
          </a:p>
          <a:p>
            <a:endParaRPr lang="es-ES" dirty="0"/>
          </a:p>
        </p:txBody>
      </p:sp>
    </p:spTree>
    <p:extLst>
      <p:ext uri="{BB962C8B-B14F-4D97-AF65-F5344CB8AC3E}">
        <p14:creationId xmlns:p14="http://schemas.microsoft.com/office/powerpoint/2010/main" val="255589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2932CA-E87B-5BAA-2AE0-386A09104A79}"/>
              </a:ext>
            </a:extLst>
          </p:cNvPr>
          <p:cNvSpPr>
            <a:spLocks noGrp="1"/>
          </p:cNvSpPr>
          <p:nvPr>
            <p:ph type="title"/>
          </p:nvPr>
        </p:nvSpPr>
        <p:spPr/>
        <p:txBody>
          <a:bodyPr/>
          <a:lstStyle/>
          <a:p>
            <a:r>
              <a:rPr lang="es-ES" dirty="0"/>
              <a:t>Dios a través de sus milagros</a:t>
            </a:r>
            <a:endParaRPr lang="es-PE" dirty="0"/>
          </a:p>
        </p:txBody>
      </p:sp>
      <p:sp>
        <p:nvSpPr>
          <p:cNvPr id="4" name="CuadroTexto 3">
            <a:extLst>
              <a:ext uri="{FF2B5EF4-FFF2-40B4-BE49-F238E27FC236}">
                <a16:creationId xmlns:a16="http://schemas.microsoft.com/office/drawing/2014/main" id="{84BE6DAF-352F-C584-AA52-6A1832E862BD}"/>
              </a:ext>
            </a:extLst>
          </p:cNvPr>
          <p:cNvSpPr txBox="1"/>
          <p:nvPr/>
        </p:nvSpPr>
        <p:spPr>
          <a:xfrm>
            <a:off x="609600" y="1690688"/>
            <a:ext cx="10744200" cy="2677656"/>
          </a:xfrm>
          <a:prstGeom prst="rect">
            <a:avLst/>
          </a:prstGeom>
          <a:noFill/>
        </p:spPr>
        <p:txBody>
          <a:bodyPr wrap="square" rtlCol="0">
            <a:spAutoFit/>
          </a:bodyPr>
          <a:lstStyle/>
          <a:p>
            <a:pPr algn="just"/>
            <a:r>
              <a:rPr lang="es-ES" sz="2400" dirty="0"/>
              <a:t>Experiencia personal y pensamiento propio:</a:t>
            </a:r>
          </a:p>
          <a:p>
            <a:pPr algn="just"/>
            <a:endParaRPr lang="es-ES" sz="2400" dirty="0"/>
          </a:p>
          <a:p>
            <a:pPr algn="just"/>
            <a:r>
              <a:rPr lang="es-ES" sz="2400" dirty="0"/>
              <a:t>Varias veces se intenta probar la existencia de Dios a través de los milagros sucedidos, pues si bien yo toda mi vida estuve pegado a la creencia de que Dios existe, hubo un hecho en mi vida que me lo comprobó: </a:t>
            </a:r>
          </a:p>
          <a:p>
            <a:pPr algn="just"/>
            <a:endParaRPr lang="es-ES" sz="2400" dirty="0"/>
          </a:p>
          <a:p>
            <a:pPr algn="just"/>
            <a:r>
              <a:rPr lang="es-ES" sz="2400" dirty="0"/>
              <a:t>(PANDEMIA, 2020)</a:t>
            </a:r>
          </a:p>
        </p:txBody>
      </p:sp>
    </p:spTree>
    <p:extLst>
      <p:ext uri="{BB962C8B-B14F-4D97-AF65-F5344CB8AC3E}">
        <p14:creationId xmlns:p14="http://schemas.microsoft.com/office/powerpoint/2010/main" val="1758144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597D08-388D-8EBF-2910-A35216A2ECCA}"/>
              </a:ext>
            </a:extLst>
          </p:cNvPr>
          <p:cNvSpPr>
            <a:spLocks noGrp="1"/>
          </p:cNvSpPr>
          <p:nvPr>
            <p:ph type="title"/>
          </p:nvPr>
        </p:nvSpPr>
        <p:spPr/>
        <p:txBody>
          <a:bodyPr/>
          <a:lstStyle/>
          <a:p>
            <a:r>
              <a:rPr lang="es-ES" dirty="0"/>
              <a:t>Conclusión:</a:t>
            </a:r>
            <a:endParaRPr lang="es-PE" dirty="0"/>
          </a:p>
        </p:txBody>
      </p:sp>
      <p:sp>
        <p:nvSpPr>
          <p:cNvPr id="3" name="CuadroTexto 2">
            <a:extLst>
              <a:ext uri="{FF2B5EF4-FFF2-40B4-BE49-F238E27FC236}">
                <a16:creationId xmlns:a16="http://schemas.microsoft.com/office/drawing/2014/main" id="{4AB00020-448B-4737-033D-FFB19FFD78EB}"/>
              </a:ext>
            </a:extLst>
          </p:cNvPr>
          <p:cNvSpPr txBox="1"/>
          <p:nvPr/>
        </p:nvSpPr>
        <p:spPr>
          <a:xfrm>
            <a:off x="838200" y="1690688"/>
            <a:ext cx="10515600" cy="1938992"/>
          </a:xfrm>
          <a:prstGeom prst="rect">
            <a:avLst/>
          </a:prstGeom>
          <a:noFill/>
        </p:spPr>
        <p:txBody>
          <a:bodyPr wrap="square" rtlCol="0">
            <a:spAutoFit/>
          </a:bodyPr>
          <a:lstStyle/>
          <a:p>
            <a:pPr marL="285750" indent="-285750">
              <a:buFont typeface="Arial" panose="020B0604020202020204" pitchFamily="34" charset="0"/>
              <a:buChar char="•"/>
            </a:pPr>
            <a:r>
              <a:rPr lang="es-ES" sz="2400" dirty="0"/>
              <a:t>Dios si existe, a través de las conclusiones racionales y personales podemos demostrar su existencia y evidenciarla.</a:t>
            </a:r>
          </a:p>
          <a:p>
            <a:pPr marL="285750" indent="-285750">
              <a:buFont typeface="Arial" panose="020B0604020202020204" pitchFamily="34" charset="0"/>
              <a:buChar char="•"/>
            </a:pPr>
            <a:endParaRPr lang="es-ES" sz="2400" dirty="0"/>
          </a:p>
          <a:p>
            <a:pPr marL="285750" indent="-285750">
              <a:buFont typeface="Arial" panose="020B0604020202020204" pitchFamily="34" charset="0"/>
              <a:buChar char="•"/>
            </a:pPr>
            <a:r>
              <a:rPr lang="es-ES" sz="2400" dirty="0"/>
              <a:t>El pensamiento del conflicto entre la ciencia y la religión es equivocado, se ha visto como se complementan muy bien ambos, y son necesarios para coexistir.   </a:t>
            </a:r>
            <a:endParaRPr lang="es-PE" sz="2400" dirty="0"/>
          </a:p>
        </p:txBody>
      </p:sp>
    </p:spTree>
    <p:extLst>
      <p:ext uri="{BB962C8B-B14F-4D97-AF65-F5344CB8AC3E}">
        <p14:creationId xmlns:p14="http://schemas.microsoft.com/office/powerpoint/2010/main" val="218624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82519-9D6B-606B-1820-44CFA6CD51AE}"/>
              </a:ext>
            </a:extLst>
          </p:cNvPr>
          <p:cNvSpPr>
            <a:spLocks noGrp="1"/>
          </p:cNvSpPr>
          <p:nvPr>
            <p:ph type="title"/>
          </p:nvPr>
        </p:nvSpPr>
        <p:spPr/>
        <p:txBody>
          <a:bodyPr/>
          <a:lstStyle/>
          <a:p>
            <a:r>
              <a:rPr lang="es-ES" dirty="0"/>
              <a:t>Referencias bibliográficas:</a:t>
            </a:r>
            <a:endParaRPr lang="es-PE" dirty="0"/>
          </a:p>
        </p:txBody>
      </p:sp>
      <p:sp>
        <p:nvSpPr>
          <p:cNvPr id="3" name="CuadroTexto 2">
            <a:extLst>
              <a:ext uri="{FF2B5EF4-FFF2-40B4-BE49-F238E27FC236}">
                <a16:creationId xmlns:a16="http://schemas.microsoft.com/office/drawing/2014/main" id="{8EA997A6-F672-2A92-263E-B1CD1B3E78A7}"/>
              </a:ext>
            </a:extLst>
          </p:cNvPr>
          <p:cNvSpPr txBox="1"/>
          <p:nvPr/>
        </p:nvSpPr>
        <p:spPr>
          <a:xfrm>
            <a:off x="848139" y="1881809"/>
            <a:ext cx="10508974" cy="2308324"/>
          </a:xfrm>
          <a:prstGeom prst="rect">
            <a:avLst/>
          </a:prstGeom>
          <a:noFill/>
        </p:spPr>
        <p:txBody>
          <a:bodyPr wrap="square" rtlCol="0">
            <a:spAutoFit/>
          </a:bodyPr>
          <a:lstStyle/>
          <a:p>
            <a:pPr marL="285750" indent="-285750">
              <a:buFont typeface="Arial" panose="020B0604020202020204" pitchFamily="34" charset="0"/>
              <a:buChar char="•"/>
            </a:pPr>
            <a:r>
              <a:rPr lang="es-ES" dirty="0" err="1"/>
              <a:t>This</a:t>
            </a:r>
            <a:r>
              <a:rPr lang="es-ES" dirty="0"/>
              <a:t> </a:t>
            </a:r>
            <a:r>
              <a:rPr lang="es-ES" dirty="0" err="1"/>
              <a:t>is</a:t>
            </a:r>
            <a:r>
              <a:rPr lang="es-ES" dirty="0"/>
              <a:t> </a:t>
            </a:r>
            <a:r>
              <a:rPr lang="es-ES" dirty="0" err="1"/>
              <a:t>philosophy</a:t>
            </a:r>
            <a:r>
              <a:rPr lang="es-ES" dirty="0"/>
              <a:t>. 2022. </a:t>
            </a:r>
            <a:r>
              <a:rPr lang="es-ES" dirty="0" err="1"/>
              <a:t>rtve</a:t>
            </a:r>
            <a:r>
              <a:rPr lang="es-ES" dirty="0"/>
              <a:t>. 5 </a:t>
            </a:r>
            <a:r>
              <a:rPr lang="es-ES" dirty="0" err="1"/>
              <a:t>agumentos</a:t>
            </a:r>
            <a:r>
              <a:rPr lang="es-ES" dirty="0"/>
              <a:t> racionales según Santo Tomás de Aquino. Recuperado de </a:t>
            </a:r>
            <a:r>
              <a:rPr lang="es-ES" dirty="0">
                <a:hlinkClick r:id="rId2"/>
              </a:rPr>
              <a:t>https://www.rtve.es/television/20220124/dios-existe-5-argumentos-racionales-tomas-aquino-this-is-philosophy/2266740.shtml</a:t>
            </a:r>
            <a:endParaRPr lang="es-ES" dirty="0"/>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BBC News Mundo. 2019. BBC. La idea sobre Dios y la religión de 5 grandes científicos de la historia. Recuperado de </a:t>
            </a:r>
            <a:r>
              <a:rPr lang="es-ES" dirty="0">
                <a:hlinkClick r:id="rId3"/>
              </a:rPr>
              <a:t>https://www.bbc.com/mundo/noticias-47950245</a:t>
            </a:r>
            <a:endParaRPr lang="es-ES" dirty="0"/>
          </a:p>
          <a:p>
            <a:pPr marL="285750" indent="-285750">
              <a:buFont typeface="Arial" panose="020B0604020202020204" pitchFamily="34" charset="0"/>
              <a:buChar char="•"/>
            </a:pPr>
            <a:endParaRPr lang="es-ES"/>
          </a:p>
          <a:p>
            <a:pPr marL="285750" indent="-285750">
              <a:buFont typeface="Arial" panose="020B0604020202020204" pitchFamily="34" charset="0"/>
              <a:buChar char="•"/>
            </a:pPr>
            <a:r>
              <a:rPr lang="es-ES"/>
              <a:t>  </a:t>
            </a:r>
            <a:endParaRPr lang="es-PE" dirty="0"/>
          </a:p>
        </p:txBody>
      </p:sp>
    </p:spTree>
    <p:extLst>
      <p:ext uri="{BB962C8B-B14F-4D97-AF65-F5344CB8AC3E}">
        <p14:creationId xmlns:p14="http://schemas.microsoft.com/office/powerpoint/2010/main" val="3494621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805</Words>
  <Application>Microsoft Office PowerPoint</Application>
  <PresentationFormat>Panorámica</PresentationFormat>
  <Paragraphs>45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¿DIOS EXISTE?</vt:lpstr>
      <vt:lpstr>¿Existe Dios?</vt:lpstr>
      <vt:lpstr>Objetivos:</vt:lpstr>
      <vt:lpstr>Se puede comprobar que Dios existe?</vt:lpstr>
      <vt:lpstr>Se puede comprobar que Dios existe?</vt:lpstr>
      <vt:lpstr>Dios a través de sus milagros</vt:lpstr>
      <vt:lpstr>Conclusión:</vt:lpstr>
      <vt:lpstr>Referencias bibliográficas: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¿DIOS EXISTE?</dc:title>
  <dc:creator>ROJAS AGUERO</dc:creator>
  <cp:lastModifiedBy>ROJAS AGUERO</cp:lastModifiedBy>
  <cp:revision>2</cp:revision>
  <dcterms:created xsi:type="dcterms:W3CDTF">2023-05-14T22:55:03Z</dcterms:created>
  <dcterms:modified xsi:type="dcterms:W3CDTF">2023-05-15T01:00:45Z</dcterms:modified>
</cp:coreProperties>
</file>