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306" r:id="rId7"/>
    <p:sldId id="260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261" r:id="rId18"/>
    <p:sldId id="298" r:id="rId19"/>
  </p:sldIdLst>
  <p:sldSz cx="9144000" cy="5143500" type="screen16x9"/>
  <p:notesSz cx="6858000" cy="9144000"/>
  <p:embeddedFontLst>
    <p:embeddedFont>
      <p:font typeface="Proxima Nova Semibold" panose="020B0604020202020204" charset="0"/>
      <p:regular r:id="rId21"/>
      <p:bold r:id="rId22"/>
      <p:boldItalic r:id="rId23"/>
    </p:embeddedFont>
    <p:embeddedFont>
      <p:font typeface="Saira" panose="020B060402020202020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E35D2F-E8F8-4E16-A109-80AFBF1274CB}">
  <a:tblStyle styleId="{A3E35D2F-E8F8-4E16-A109-80AFBF1274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21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55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5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9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38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68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4d732667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4d732667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3" name="Google Shape;10693;g8c4d732667_0_29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4" name="Google Shape;10694;g8c4d732667_0_29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4d7326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4d73266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4d73266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4d73266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4d73266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4d732667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4d73266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4d732667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90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26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32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3e582e52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3e582e52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73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42200" y="1738813"/>
            <a:ext cx="76596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4250" y="2842200"/>
            <a:ext cx="7675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2ED3D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ONE_COLUMN_TEXT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326917" y="1291260"/>
            <a:ext cx="3123300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438517" y="2079175"/>
            <a:ext cx="884100" cy="88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326917" y="2944929"/>
            <a:ext cx="31233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2ED3D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1549775" y="2215063"/>
            <a:ext cx="2484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ubTitle" idx="1"/>
          </p:nvPr>
        </p:nvSpPr>
        <p:spPr>
          <a:xfrm>
            <a:off x="4884550" y="1256650"/>
            <a:ext cx="2841900" cy="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2"/>
          </p:nvPr>
        </p:nvSpPr>
        <p:spPr>
          <a:xfrm>
            <a:off x="4884549" y="1575501"/>
            <a:ext cx="28419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3"/>
          </p:nvPr>
        </p:nvSpPr>
        <p:spPr>
          <a:xfrm>
            <a:off x="4884550" y="2320814"/>
            <a:ext cx="2841900" cy="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4"/>
          </p:nvPr>
        </p:nvSpPr>
        <p:spPr>
          <a:xfrm>
            <a:off x="4884549" y="2639643"/>
            <a:ext cx="28419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5"/>
          </p:nvPr>
        </p:nvSpPr>
        <p:spPr>
          <a:xfrm>
            <a:off x="4884550" y="3385101"/>
            <a:ext cx="2841900" cy="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6"/>
          </p:nvPr>
        </p:nvSpPr>
        <p:spPr>
          <a:xfrm>
            <a:off x="4884549" y="3703802"/>
            <a:ext cx="28419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hasCustomPrompt="1"/>
          </p:nvPr>
        </p:nvSpPr>
        <p:spPr>
          <a:xfrm>
            <a:off x="4172567" y="1560845"/>
            <a:ext cx="6402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7" hasCustomPrompt="1"/>
          </p:nvPr>
        </p:nvSpPr>
        <p:spPr>
          <a:xfrm>
            <a:off x="4203883" y="2619750"/>
            <a:ext cx="640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8" hasCustomPrompt="1"/>
          </p:nvPr>
        </p:nvSpPr>
        <p:spPr>
          <a:xfrm>
            <a:off x="4202692" y="3679823"/>
            <a:ext cx="640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9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70212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170212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3"/>
          </p:nvPr>
        </p:nvSpPr>
        <p:spPr>
          <a:xfrm>
            <a:off x="3774900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3774900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5"/>
          </p:nvPr>
        </p:nvSpPr>
        <p:spPr>
          <a:xfrm>
            <a:off x="584767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6"/>
          </p:nvPr>
        </p:nvSpPr>
        <p:spPr>
          <a:xfrm>
            <a:off x="584767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25" y="3777899"/>
            <a:ext cx="941963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175" y="471924"/>
            <a:ext cx="57488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929325" y="3278318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2"/>
          </p:nvPr>
        </p:nvSpPr>
        <p:spPr>
          <a:xfrm>
            <a:off x="929325" y="3602338"/>
            <a:ext cx="159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3"/>
          </p:nvPr>
        </p:nvSpPr>
        <p:spPr>
          <a:xfrm>
            <a:off x="929325" y="1269793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4"/>
          </p:nvPr>
        </p:nvSpPr>
        <p:spPr>
          <a:xfrm>
            <a:off x="929325" y="1593812"/>
            <a:ext cx="159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5"/>
          </p:nvPr>
        </p:nvSpPr>
        <p:spPr>
          <a:xfrm>
            <a:off x="6620475" y="2422293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6"/>
          </p:nvPr>
        </p:nvSpPr>
        <p:spPr>
          <a:xfrm>
            <a:off x="6620500" y="2746313"/>
            <a:ext cx="159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726363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726238" y="993075"/>
            <a:ext cx="76914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ira"/>
              <a:buNone/>
              <a:defRPr sz="2800" b="1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●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○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■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●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○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■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●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Char char="○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Saira"/>
              <a:buChar char="■"/>
              <a:defRPr sz="1600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9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endium.com/manualmibe/compendio/chapter/B34.II.3.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slidesgo.com/es/tema/enfermedad-pulmonar" TargetMode="External"/><Relationship Id="rId4" Type="http://schemas.openxmlformats.org/officeDocument/2006/relationships/hyperlink" Target="https://www.visiblebody.com/es/learn/respiratory/diseases-and-disord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ctrTitle"/>
          </p:nvPr>
        </p:nvSpPr>
        <p:spPr>
          <a:xfrm>
            <a:off x="750184" y="2255073"/>
            <a:ext cx="76596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PATOLOGÍAS DEL SISTEMA RESPIRATORIO</a:t>
            </a:r>
            <a:endParaRPr sz="4800" dirty="0"/>
          </a:p>
        </p:txBody>
      </p:sp>
      <p:sp>
        <p:nvSpPr>
          <p:cNvPr id="153" name="Google Shape;153;p33"/>
          <p:cNvSpPr txBox="1">
            <a:spLocks noGrp="1"/>
          </p:cNvSpPr>
          <p:nvPr>
            <p:ph type="subTitle" idx="1"/>
          </p:nvPr>
        </p:nvSpPr>
        <p:spPr>
          <a:xfrm>
            <a:off x="726300" y="3756273"/>
            <a:ext cx="7675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PROFESOR: Juan </a:t>
            </a:r>
            <a:r>
              <a:rPr lang="en-GB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Céspedes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Estudiante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Jose Antonio Perales Aguilar.</a:t>
            </a:r>
          </a:p>
          <a:p>
            <a:r>
              <a:rPr lang="es-MX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Curso: Ciencia y Tecnología</a:t>
            </a:r>
          </a:p>
          <a:p>
            <a:r>
              <a:rPr lang="es-MX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Grado y sección: 2 “B</a:t>
            </a:r>
            <a:r>
              <a:rPr lang="es-MX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”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34216" y="1387227"/>
            <a:ext cx="7675568" cy="2369046"/>
            <a:chOff x="726220" y="1365541"/>
            <a:chExt cx="7675568" cy="2369046"/>
          </a:xfrm>
        </p:grpSpPr>
        <p:sp>
          <p:nvSpPr>
            <p:cNvPr id="155" name="Google Shape;155;p33"/>
            <p:cNvSpPr/>
            <p:nvPr/>
          </p:nvSpPr>
          <p:spPr>
            <a:xfrm>
              <a:off x="726220" y="13655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726220" y="29925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7663762" y="29925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7663762" y="13655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227299" y="1734210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/>
              <a:t>Tosferina (tos </a:t>
            </a:r>
            <a:r>
              <a:rPr lang="en-US" sz="4000" dirty="0" smtClean="0"/>
              <a:t>convulsiva)</a:t>
            </a:r>
            <a:endParaRPr sz="40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4035550" y="3391110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>
                <a:solidFill>
                  <a:schemeClr val="dk1"/>
                </a:solidFill>
              </a:rPr>
              <a:t>Enfermedad infecciosa bacteriana que </a:t>
            </a:r>
            <a:r>
              <a:rPr lang="es-MX" sz="1600" b="1" dirty="0" smtClean="0">
                <a:solidFill>
                  <a:schemeClr val="dk1"/>
                </a:solidFill>
              </a:rPr>
              <a:t>se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manifiesta </a:t>
            </a:r>
            <a:r>
              <a:rPr lang="es-MX" sz="1600" b="1" dirty="0">
                <a:solidFill>
                  <a:schemeClr val="dk1"/>
                </a:solidFill>
              </a:rPr>
              <a:t>por una bronquitis de </a:t>
            </a:r>
            <a:r>
              <a:rPr lang="es-MX" sz="1600" b="1" dirty="0" smtClean="0">
                <a:solidFill>
                  <a:schemeClr val="dk1"/>
                </a:solidFill>
              </a:rPr>
              <a:t>curso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prolongado </a:t>
            </a:r>
            <a:r>
              <a:rPr lang="es-MX" sz="1600" b="1" dirty="0">
                <a:solidFill>
                  <a:schemeClr val="dk1"/>
                </a:solidFill>
              </a:rPr>
              <a:t>y con accesos de </a:t>
            </a:r>
            <a:r>
              <a:rPr lang="es-MX" sz="1600" b="1" dirty="0" smtClean="0">
                <a:solidFill>
                  <a:schemeClr val="dk1"/>
                </a:solidFill>
              </a:rPr>
              <a:t>tos.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57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31425" y="574912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200" dirty="0"/>
              <a:t>Enfermedad pulmonar obstructiva crónica (</a:t>
            </a:r>
            <a:r>
              <a:rPr lang="es-MX" sz="3200" dirty="0" smtClean="0"/>
              <a:t>EPOC)</a:t>
            </a:r>
            <a:endParaRPr sz="32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3701876" y="2168010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 Es </a:t>
            </a:r>
            <a:r>
              <a:rPr lang="es-MX" sz="1600" b="1" dirty="0">
                <a:solidFill>
                  <a:schemeClr val="dk1"/>
                </a:solidFill>
              </a:rPr>
              <a:t>una enfermedad común, prevenible y </a:t>
            </a:r>
            <a:r>
              <a:rPr lang="es-MX" sz="1600" b="1" dirty="0" smtClean="0">
                <a:solidFill>
                  <a:schemeClr val="dk1"/>
                </a:solidFill>
              </a:rPr>
              <a:t>tratable, </a:t>
            </a:r>
            <a:r>
              <a:rPr lang="es-MX" sz="1600" b="1" dirty="0">
                <a:solidFill>
                  <a:schemeClr val="dk1"/>
                </a:solidFill>
              </a:rPr>
              <a:t>que se caracteriza por la presencia de una serie de síntomas respiratorios de forma persistente y la limitación permanente del flujo aéreo en las vías respiratorias, ambos causados por anormalidades de las vías respiratorias y/o de los pulmones y provocados por la exposición a partículas o gases </a:t>
            </a:r>
            <a:r>
              <a:rPr lang="es-MX" sz="1600" b="1" dirty="0" smtClean="0">
                <a:solidFill>
                  <a:schemeClr val="dk1"/>
                </a:solidFill>
              </a:rPr>
              <a:t>dañinos.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88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31425" y="574912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Asma</a:t>
            </a:r>
            <a:endParaRPr sz="40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3681983" y="1559974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El </a:t>
            </a:r>
            <a:r>
              <a:rPr lang="es-MX" sz="1600" b="1" dirty="0">
                <a:solidFill>
                  <a:schemeClr val="dk1"/>
                </a:solidFill>
              </a:rPr>
              <a:t>asma es una enfermedad heterogénea que se caracteriza por una inflamación crónica de las vías aéreas. Se define por la aparición de síntomas tales como: respiración sibilante, disnea, sensación de opresión torácica y tos (de presentación e intensidad variable), así como obstrucción del flujo espiratorio de una intensidad variable. La limitación del flujo aéreo está causada por la contracción de la musculatura lisa y por el edema de la mucosa </a:t>
            </a:r>
            <a:r>
              <a:rPr lang="es-MX" sz="1600" b="1" dirty="0" smtClean="0">
                <a:solidFill>
                  <a:schemeClr val="dk1"/>
                </a:solidFill>
              </a:rPr>
              <a:t>bronquial</a:t>
            </a:r>
            <a:r>
              <a:rPr lang="es-MX" sz="1600" b="1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61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31425" y="574912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 smtClean="0"/>
              <a:t>Bronquiectasias</a:t>
            </a:r>
            <a:endParaRPr sz="40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3730751" y="1559974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Dilatación </a:t>
            </a:r>
            <a:r>
              <a:rPr lang="es-MX" sz="1600" b="1" dirty="0">
                <a:solidFill>
                  <a:schemeClr val="dk1"/>
                </a:solidFill>
              </a:rPr>
              <a:t>irreversible de la luz bronquial producida por la destrucción de su pared. Clasificación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1</a:t>
            </a:r>
            <a:r>
              <a:rPr lang="es-MX" sz="1600" b="1" dirty="0">
                <a:solidFill>
                  <a:schemeClr val="dk1"/>
                </a:solidFill>
              </a:rPr>
              <a:t>) congénitas: relacionadas con alteraciones de la depuración mucociliar como la fibrosis </a:t>
            </a:r>
            <a:r>
              <a:rPr lang="es-MX" sz="1600" b="1" dirty="0" smtClean="0">
                <a:solidFill>
                  <a:schemeClr val="dk1"/>
                </a:solidFill>
              </a:rPr>
              <a:t>quística</a:t>
            </a:r>
            <a:r>
              <a:rPr lang="es-MX" sz="1600" b="1" dirty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2</a:t>
            </a:r>
            <a:r>
              <a:rPr lang="es-MX" sz="1600" b="1" dirty="0">
                <a:solidFill>
                  <a:schemeClr val="dk1"/>
                </a:solidFill>
              </a:rPr>
              <a:t>) adquiridas: relacionadas con infecciones severas (bacterianas o por el virus del sarampión), enfermedades que provocan fibrosis pulmonarfección </a:t>
            </a:r>
            <a:r>
              <a:rPr lang="es-MX" sz="1600" b="1" dirty="0" smtClean="0">
                <a:solidFill>
                  <a:schemeClr val="dk1"/>
                </a:solidFill>
              </a:rPr>
              <a:t>respiratoria aguda que cursa con tos.</a:t>
            </a:r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1065194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73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31425" y="574912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/>
              <a:t>Fibrosis </a:t>
            </a:r>
            <a:r>
              <a:rPr lang="en-US" sz="4000" dirty="0" smtClean="0"/>
              <a:t>quística</a:t>
            </a:r>
            <a:endParaRPr sz="40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3694175" y="1672822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Enfermedad </a:t>
            </a:r>
            <a:r>
              <a:rPr lang="es-MX" sz="1600" b="1" dirty="0">
                <a:solidFill>
                  <a:schemeClr val="dk1"/>
                </a:solidFill>
              </a:rPr>
              <a:t>genética que condiciona una alteración de la función secretoria de las glándulas exocrinas, que afecta sobre todo al aparato respiratorio y digestivo. La causa es una mutación del gen que codifica la proteína de membrana CFTR, que es un canal de cloruro de la membrana de células epiteliales, regulador de los canales iónicos, y es responsable del transporte de </a:t>
            </a:r>
            <a:r>
              <a:rPr lang="es-MX" sz="1600" b="1" dirty="0" smtClean="0">
                <a:solidFill>
                  <a:schemeClr val="dk1"/>
                </a:solidFill>
              </a:rPr>
              <a:t>bicarbonato.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6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31425" y="574912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/>
              <a:t>Bronquiolitis </a:t>
            </a:r>
            <a:r>
              <a:rPr lang="en-US" sz="4000" dirty="0" smtClean="0"/>
              <a:t>obliterante</a:t>
            </a:r>
            <a:endParaRPr sz="40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3718559" y="1894612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>
                <a:solidFill>
                  <a:schemeClr val="dk1"/>
                </a:solidFill>
              </a:rPr>
              <a:t>      Fibrosis de los bronquiolos que lleva a su estrechamiento y obstrucción, que puede acompañarse de lesiones parenquimatosas del pulmón. Causas: enfermedades del tejido conectivo (sobre todo AR), infecciones (virales, que son las más frecuentes de América Latina; micoplasma</a:t>
            </a:r>
            <a:r>
              <a:rPr lang="es-MX" sz="1600" b="1" dirty="0" smtClean="0">
                <a:solidFill>
                  <a:schemeClr val="dk1"/>
                </a:solidFill>
              </a:rPr>
              <a:t>)</a:t>
            </a:r>
            <a:endParaRPr lang="es-MX" sz="1600" b="1" dirty="0">
              <a:solidFill>
                <a:schemeClr val="dk1"/>
              </a:solidFill>
            </a:endParaRP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      Síntomas</a:t>
            </a:r>
            <a:r>
              <a:rPr lang="es-MX" sz="1600" b="1" dirty="0">
                <a:solidFill>
                  <a:schemeClr val="dk1"/>
                </a:solidFill>
              </a:rPr>
              <a:t>: tos, disnea progresiva, crepitantes bibasales</a:t>
            </a:r>
            <a:r>
              <a:rPr lang="es-MX" sz="1600" b="1" dirty="0" smtClean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19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Conclusiones</a:t>
            </a:r>
            <a:endParaRPr dirty="0"/>
          </a:p>
        </p:txBody>
      </p:sp>
      <p:sp>
        <p:nvSpPr>
          <p:cNvPr id="222" name="Google Shape;222;p38"/>
          <p:cNvSpPr txBox="1">
            <a:spLocks noGrp="1"/>
          </p:cNvSpPr>
          <p:nvPr>
            <p:ph type="subTitle" idx="2"/>
          </p:nvPr>
        </p:nvSpPr>
        <p:spPr>
          <a:xfrm>
            <a:off x="1636804" y="2650665"/>
            <a:ext cx="6039796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800" dirty="0" smtClean="0"/>
              <a:t>Las enfermedades respiratorias afectan de muchas formas ya sea a la hora de respirar o por la piel o con síntomas externos como la fiebre, la tos o la perdida de peso, por eso debemos llevar una vida lo más sano posible y si fuera alguna enfermedad crónica consultar con el médico y llevar un tratamiento cotidiano.</a:t>
            </a:r>
            <a:endParaRPr sz="1800" dirty="0"/>
          </a:p>
        </p:txBody>
      </p:sp>
      <p:grpSp>
        <p:nvGrpSpPr>
          <p:cNvPr id="227" name="Google Shape;227;p38"/>
          <p:cNvGrpSpPr/>
          <p:nvPr/>
        </p:nvGrpSpPr>
        <p:grpSpPr>
          <a:xfrm>
            <a:off x="6488901" y="1919019"/>
            <a:ext cx="311749" cy="353210"/>
            <a:chOff x="-27710725" y="1959200"/>
            <a:chExt cx="260725" cy="295400"/>
          </a:xfrm>
        </p:grpSpPr>
        <p:sp>
          <p:nvSpPr>
            <p:cNvPr id="228" name="Google Shape;228;p38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38"/>
          <p:cNvSpPr/>
          <p:nvPr/>
        </p:nvSpPr>
        <p:spPr>
          <a:xfrm>
            <a:off x="2322635" y="1917166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38"/>
          <p:cNvGrpSpPr/>
          <p:nvPr/>
        </p:nvGrpSpPr>
        <p:grpSpPr>
          <a:xfrm>
            <a:off x="4394932" y="1918092"/>
            <a:ext cx="354136" cy="354136"/>
            <a:chOff x="-23229150" y="2710600"/>
            <a:chExt cx="296175" cy="296175"/>
          </a:xfrm>
        </p:grpSpPr>
        <p:sp>
          <p:nvSpPr>
            <p:cNvPr id="232" name="Google Shape;232;p38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38"/>
          <p:cNvGrpSpPr/>
          <p:nvPr/>
        </p:nvGrpSpPr>
        <p:grpSpPr>
          <a:xfrm>
            <a:off x="2113833" y="1709014"/>
            <a:ext cx="770783" cy="771518"/>
            <a:chOff x="1880125" y="1261650"/>
            <a:chExt cx="2649650" cy="2652175"/>
          </a:xfrm>
        </p:grpSpPr>
        <p:sp>
          <p:nvSpPr>
            <p:cNvPr id="235" name="Google Shape;235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38"/>
          <p:cNvGrpSpPr/>
          <p:nvPr/>
        </p:nvGrpSpPr>
        <p:grpSpPr>
          <a:xfrm>
            <a:off x="4186608" y="1709014"/>
            <a:ext cx="770783" cy="771518"/>
            <a:chOff x="1880125" y="1261650"/>
            <a:chExt cx="2649650" cy="2652175"/>
          </a:xfrm>
        </p:grpSpPr>
        <p:sp>
          <p:nvSpPr>
            <p:cNvPr id="240" name="Google Shape;240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38"/>
          <p:cNvGrpSpPr/>
          <p:nvPr/>
        </p:nvGrpSpPr>
        <p:grpSpPr>
          <a:xfrm>
            <a:off x="6259383" y="1709014"/>
            <a:ext cx="770783" cy="771518"/>
            <a:chOff x="1880125" y="1261650"/>
            <a:chExt cx="2649650" cy="2652175"/>
          </a:xfrm>
        </p:grpSpPr>
        <p:sp>
          <p:nvSpPr>
            <p:cNvPr id="245" name="Google Shape;245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6" name="Google Shape;10696;p75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Referencias bibliográficas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7" name="Google Shape;10697;p75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https://empendium.com/manualmibe/compendio/chapter/B34.II.3.10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www.visiblebody.com/es/learn/respiratory/diseases-and-disorders</a:t>
            </a:r>
            <a:endParaRPr lang="en-US" sz="16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slidesgo.com/es/tema/enfermedad-pulmonar</a:t>
            </a:r>
            <a:endParaRPr lang="en-US" sz="16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98" name="Google Shape;10698;p75"/>
          <p:cNvGrpSpPr/>
          <p:nvPr/>
        </p:nvGrpSpPr>
        <p:grpSpPr>
          <a:xfrm>
            <a:off x="845855" y="2307733"/>
            <a:ext cx="340168" cy="298978"/>
            <a:chOff x="892750" y="267400"/>
            <a:chExt cx="483125" cy="424625"/>
          </a:xfrm>
        </p:grpSpPr>
        <p:sp>
          <p:nvSpPr>
            <p:cNvPr id="10699" name="Google Shape;10699;p75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00" name="Google Shape;10700;p75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01" name="Google Shape;10701;p75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02" name="Google Shape;10702;p75"/>
          <p:cNvGrpSpPr/>
          <p:nvPr/>
        </p:nvGrpSpPr>
        <p:grpSpPr>
          <a:xfrm>
            <a:off x="1284289" y="2287121"/>
            <a:ext cx="298996" cy="340204"/>
            <a:chOff x="1516475" y="238075"/>
            <a:chExt cx="424650" cy="483175"/>
          </a:xfrm>
        </p:grpSpPr>
        <p:sp>
          <p:nvSpPr>
            <p:cNvPr id="10703" name="Google Shape;10703;p75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04" name="Google Shape;10704;p75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05" name="Google Shape;10705;p75"/>
          <p:cNvGrpSpPr/>
          <p:nvPr/>
        </p:nvGrpSpPr>
        <p:grpSpPr>
          <a:xfrm>
            <a:off x="1677380" y="2367520"/>
            <a:ext cx="341488" cy="179405"/>
            <a:chOff x="2080675" y="352325"/>
            <a:chExt cx="485000" cy="254800"/>
          </a:xfrm>
        </p:grpSpPr>
        <p:sp>
          <p:nvSpPr>
            <p:cNvPr id="10706" name="Google Shape;10706;p75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07" name="Google Shape;10707;p75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08" name="Google Shape;10708;p75"/>
          <p:cNvGrpSpPr/>
          <p:nvPr/>
        </p:nvGrpSpPr>
        <p:grpSpPr>
          <a:xfrm>
            <a:off x="2126559" y="2287138"/>
            <a:ext cx="298996" cy="340168"/>
            <a:chOff x="2705375" y="238125"/>
            <a:chExt cx="424650" cy="483125"/>
          </a:xfrm>
        </p:grpSpPr>
        <p:sp>
          <p:nvSpPr>
            <p:cNvPr id="10709" name="Google Shape;10709;p75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0" name="Google Shape;10710;p75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1" name="Google Shape;10711;p75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2" name="Google Shape;10712;p75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13" name="Google Shape;10713;p75"/>
          <p:cNvGrpSpPr/>
          <p:nvPr/>
        </p:nvGrpSpPr>
        <p:grpSpPr>
          <a:xfrm>
            <a:off x="2542700" y="2287455"/>
            <a:ext cx="301161" cy="339535"/>
            <a:chOff x="3299850" y="238575"/>
            <a:chExt cx="427725" cy="482225"/>
          </a:xfrm>
        </p:grpSpPr>
        <p:sp>
          <p:nvSpPr>
            <p:cNvPr id="10714" name="Google Shape;10714;p75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5" name="Google Shape;10715;p75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6" name="Google Shape;10716;p75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7" name="Google Shape;10717;p75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8" name="Google Shape;10718;p75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19" name="Google Shape;10719;p75"/>
          <p:cNvGrpSpPr/>
          <p:nvPr/>
        </p:nvGrpSpPr>
        <p:grpSpPr>
          <a:xfrm>
            <a:off x="2929622" y="2287138"/>
            <a:ext cx="352455" cy="340168"/>
            <a:chOff x="3857225" y="238125"/>
            <a:chExt cx="500575" cy="483125"/>
          </a:xfrm>
        </p:grpSpPr>
        <p:sp>
          <p:nvSpPr>
            <p:cNvPr id="10720" name="Google Shape;10720;p75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1" name="Google Shape;10721;p75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2" name="Google Shape;10722;p75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3" name="Google Shape;10723;p75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4" name="Google Shape;10724;p75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5" name="Google Shape;10725;p75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6" name="Google Shape;10726;p75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27" name="Google Shape;10727;p75"/>
          <p:cNvSpPr/>
          <p:nvPr/>
        </p:nvSpPr>
        <p:spPr>
          <a:xfrm>
            <a:off x="3347096" y="2287135"/>
            <a:ext cx="352455" cy="340116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728" name="Google Shape;10728;p75"/>
          <p:cNvGrpSpPr/>
          <p:nvPr/>
        </p:nvGrpSpPr>
        <p:grpSpPr>
          <a:xfrm>
            <a:off x="3776398" y="2287165"/>
            <a:ext cx="340186" cy="340116"/>
            <a:chOff x="5053900" y="238200"/>
            <a:chExt cx="483150" cy="483050"/>
          </a:xfrm>
        </p:grpSpPr>
        <p:sp>
          <p:nvSpPr>
            <p:cNvPr id="10729" name="Google Shape;10729;p75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0" name="Google Shape;10730;p75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1" name="Google Shape;10731;p75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2" name="Google Shape;10732;p75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33" name="Google Shape;10733;p75"/>
          <p:cNvGrpSpPr/>
          <p:nvPr/>
        </p:nvGrpSpPr>
        <p:grpSpPr>
          <a:xfrm>
            <a:off x="4190348" y="2287138"/>
            <a:ext cx="340168" cy="340168"/>
            <a:chOff x="5648375" y="238125"/>
            <a:chExt cx="483125" cy="483125"/>
          </a:xfrm>
        </p:grpSpPr>
        <p:sp>
          <p:nvSpPr>
            <p:cNvPr id="10734" name="Google Shape;10734;p75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5" name="Google Shape;10735;p75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6" name="Google Shape;10736;p75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7" name="Google Shape;10737;p75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8" name="Google Shape;10738;p75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9" name="Google Shape;10739;p75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0" name="Google Shape;10740;p75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1" name="Google Shape;10741;p75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2" name="Google Shape;10742;p75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3" name="Google Shape;10743;p75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44" name="Google Shape;10744;p75"/>
          <p:cNvGrpSpPr/>
          <p:nvPr/>
        </p:nvGrpSpPr>
        <p:grpSpPr>
          <a:xfrm>
            <a:off x="4607035" y="2287138"/>
            <a:ext cx="340168" cy="340168"/>
            <a:chOff x="6242825" y="238125"/>
            <a:chExt cx="483125" cy="483125"/>
          </a:xfrm>
        </p:grpSpPr>
        <p:sp>
          <p:nvSpPr>
            <p:cNvPr id="10745" name="Google Shape;10745;p75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6" name="Google Shape;10746;p75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7" name="Google Shape;10747;p75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48" name="Google Shape;10748;p75"/>
          <p:cNvGrpSpPr/>
          <p:nvPr/>
        </p:nvGrpSpPr>
        <p:grpSpPr>
          <a:xfrm>
            <a:off x="844156" y="2727362"/>
            <a:ext cx="343566" cy="298943"/>
            <a:chOff x="889275" y="861850"/>
            <a:chExt cx="487950" cy="424575"/>
          </a:xfrm>
        </p:grpSpPr>
        <p:sp>
          <p:nvSpPr>
            <p:cNvPr id="10749" name="Google Shape;10749;p75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0" name="Google Shape;10750;p75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1" name="Google Shape;10751;p75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2" name="Google Shape;10752;p75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53" name="Google Shape;10753;p75"/>
          <p:cNvSpPr/>
          <p:nvPr/>
        </p:nvSpPr>
        <p:spPr>
          <a:xfrm>
            <a:off x="1282125" y="2706628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54" name="Google Shape;10754;p75"/>
          <p:cNvSpPr/>
          <p:nvPr/>
        </p:nvSpPr>
        <p:spPr>
          <a:xfrm>
            <a:off x="1677131" y="2706628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755" name="Google Shape;10755;p75"/>
          <p:cNvGrpSpPr/>
          <p:nvPr/>
        </p:nvGrpSpPr>
        <p:grpSpPr>
          <a:xfrm>
            <a:off x="2105973" y="2706749"/>
            <a:ext cx="340168" cy="340168"/>
            <a:chOff x="2676100" y="832575"/>
            <a:chExt cx="483125" cy="483125"/>
          </a:xfrm>
        </p:grpSpPr>
        <p:sp>
          <p:nvSpPr>
            <p:cNvPr id="10756" name="Google Shape;10756;p75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7" name="Google Shape;10757;p75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8" name="Google Shape;10758;p75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59" name="Google Shape;10759;p75"/>
          <p:cNvGrpSpPr/>
          <p:nvPr/>
        </p:nvGrpSpPr>
        <p:grpSpPr>
          <a:xfrm>
            <a:off x="2517477" y="2706749"/>
            <a:ext cx="351610" cy="340168"/>
            <a:chOff x="3270550" y="832575"/>
            <a:chExt cx="499375" cy="483125"/>
          </a:xfrm>
        </p:grpSpPr>
        <p:sp>
          <p:nvSpPr>
            <p:cNvPr id="10760" name="Google Shape;10760;p75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61" name="Google Shape;10761;p75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62" name="Google Shape;10762;p75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63" name="Google Shape;10763;p75"/>
          <p:cNvGrpSpPr/>
          <p:nvPr/>
        </p:nvGrpSpPr>
        <p:grpSpPr>
          <a:xfrm>
            <a:off x="2935756" y="2717381"/>
            <a:ext cx="340186" cy="318904"/>
            <a:chOff x="3865000" y="847675"/>
            <a:chExt cx="483150" cy="452925"/>
          </a:xfrm>
        </p:grpSpPr>
        <p:sp>
          <p:nvSpPr>
            <p:cNvPr id="10764" name="Google Shape;10764;p75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65" name="Google Shape;10765;p75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66" name="Google Shape;10766;p75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67" name="Google Shape;10767;p75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68" name="Google Shape;10768;p75"/>
          <p:cNvGrpSpPr/>
          <p:nvPr/>
        </p:nvGrpSpPr>
        <p:grpSpPr>
          <a:xfrm>
            <a:off x="3351439" y="2727300"/>
            <a:ext cx="344798" cy="299066"/>
            <a:chOff x="4452900" y="861750"/>
            <a:chExt cx="489700" cy="424750"/>
          </a:xfrm>
        </p:grpSpPr>
        <p:sp>
          <p:nvSpPr>
            <p:cNvPr id="10769" name="Google Shape;10769;p75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70" name="Google Shape;10770;p75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71" name="Google Shape;10771;p75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72" name="Google Shape;10772;p75"/>
          <p:cNvGrpSpPr/>
          <p:nvPr/>
        </p:nvGrpSpPr>
        <p:grpSpPr>
          <a:xfrm>
            <a:off x="3768671" y="2706758"/>
            <a:ext cx="355641" cy="340151"/>
            <a:chOff x="5049750" y="832600"/>
            <a:chExt cx="505100" cy="483100"/>
          </a:xfrm>
        </p:grpSpPr>
        <p:sp>
          <p:nvSpPr>
            <p:cNvPr id="10773" name="Google Shape;10773;p75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74" name="Google Shape;10774;p75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75" name="Google Shape;10775;p75"/>
          <p:cNvSpPr/>
          <p:nvPr/>
        </p:nvSpPr>
        <p:spPr>
          <a:xfrm>
            <a:off x="4188930" y="273127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776" name="Google Shape;10776;p75"/>
          <p:cNvGrpSpPr/>
          <p:nvPr/>
        </p:nvGrpSpPr>
        <p:grpSpPr>
          <a:xfrm>
            <a:off x="4627621" y="2706749"/>
            <a:ext cx="298996" cy="340168"/>
            <a:chOff x="6272100" y="832575"/>
            <a:chExt cx="424650" cy="483125"/>
          </a:xfrm>
        </p:grpSpPr>
        <p:sp>
          <p:nvSpPr>
            <p:cNvPr id="10777" name="Google Shape;10777;p75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78" name="Google Shape;10778;p75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79" name="Google Shape;10779;p75"/>
          <p:cNvGrpSpPr/>
          <p:nvPr/>
        </p:nvGrpSpPr>
        <p:grpSpPr>
          <a:xfrm>
            <a:off x="845828" y="3125798"/>
            <a:ext cx="340221" cy="340186"/>
            <a:chOff x="893650" y="1428000"/>
            <a:chExt cx="483200" cy="483150"/>
          </a:xfrm>
        </p:grpSpPr>
        <p:sp>
          <p:nvSpPr>
            <p:cNvPr id="10780" name="Google Shape;10780;p75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81" name="Google Shape;10781;p75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82" name="Google Shape;10782;p75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83" name="Google Shape;10783;p75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84" name="Google Shape;10784;p75"/>
          <p:cNvSpPr/>
          <p:nvPr/>
        </p:nvSpPr>
        <p:spPr>
          <a:xfrm>
            <a:off x="1263531" y="3186074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85" name="Google Shape;10785;p75"/>
          <p:cNvSpPr/>
          <p:nvPr/>
        </p:nvSpPr>
        <p:spPr>
          <a:xfrm>
            <a:off x="1671076" y="3125647"/>
            <a:ext cx="353617" cy="340133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786" name="Google Shape;10786;p75"/>
          <p:cNvGrpSpPr/>
          <p:nvPr/>
        </p:nvGrpSpPr>
        <p:grpSpPr>
          <a:xfrm>
            <a:off x="2099646" y="3146463"/>
            <a:ext cx="352825" cy="298855"/>
            <a:chOff x="2676100" y="1456375"/>
            <a:chExt cx="501100" cy="424450"/>
          </a:xfrm>
        </p:grpSpPr>
        <p:sp>
          <p:nvSpPr>
            <p:cNvPr id="10787" name="Google Shape;10787;p75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88" name="Google Shape;10788;p75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89" name="Google Shape;10789;p75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90" name="Google Shape;10790;p75"/>
          <p:cNvGrpSpPr/>
          <p:nvPr/>
        </p:nvGrpSpPr>
        <p:grpSpPr>
          <a:xfrm>
            <a:off x="2523170" y="3125806"/>
            <a:ext cx="340221" cy="340168"/>
            <a:chOff x="3270475" y="1427025"/>
            <a:chExt cx="483200" cy="483125"/>
          </a:xfrm>
        </p:grpSpPr>
        <p:sp>
          <p:nvSpPr>
            <p:cNvPr id="10791" name="Google Shape;10791;p75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92" name="Google Shape;10792;p75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93" name="Google Shape;10793;p75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94" name="Google Shape;10794;p75"/>
          <p:cNvGrpSpPr/>
          <p:nvPr/>
        </p:nvGrpSpPr>
        <p:grpSpPr>
          <a:xfrm>
            <a:off x="2934083" y="3125780"/>
            <a:ext cx="343530" cy="340221"/>
            <a:chOff x="3860250" y="1427025"/>
            <a:chExt cx="487900" cy="483200"/>
          </a:xfrm>
        </p:grpSpPr>
        <p:sp>
          <p:nvSpPr>
            <p:cNvPr id="10795" name="Google Shape;10795;p75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96" name="Google Shape;10796;p75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97" name="Google Shape;10797;p75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98" name="Google Shape;10798;p75"/>
          <p:cNvSpPr/>
          <p:nvPr/>
        </p:nvSpPr>
        <p:spPr>
          <a:xfrm>
            <a:off x="3353203" y="312562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99" name="Google Shape;10799;p75"/>
          <p:cNvSpPr/>
          <p:nvPr/>
        </p:nvSpPr>
        <p:spPr>
          <a:xfrm>
            <a:off x="3774142" y="3125620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00" name="Google Shape;10800;p75"/>
          <p:cNvGrpSpPr/>
          <p:nvPr/>
        </p:nvGrpSpPr>
        <p:grpSpPr>
          <a:xfrm>
            <a:off x="4190322" y="3125806"/>
            <a:ext cx="340221" cy="340168"/>
            <a:chOff x="5648375" y="1427025"/>
            <a:chExt cx="483200" cy="483125"/>
          </a:xfrm>
        </p:grpSpPr>
        <p:sp>
          <p:nvSpPr>
            <p:cNvPr id="10801" name="Google Shape;10801;p75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02" name="Google Shape;10802;p75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03" name="Google Shape;10803;p75"/>
          <p:cNvGrpSpPr/>
          <p:nvPr/>
        </p:nvGrpSpPr>
        <p:grpSpPr>
          <a:xfrm>
            <a:off x="4604808" y="3125789"/>
            <a:ext cx="344622" cy="340204"/>
            <a:chOff x="6238300" y="1426975"/>
            <a:chExt cx="489450" cy="483175"/>
          </a:xfrm>
        </p:grpSpPr>
        <p:sp>
          <p:nvSpPr>
            <p:cNvPr id="10804" name="Google Shape;10804;p75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05" name="Google Shape;10805;p75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06" name="Google Shape;10806;p75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07" name="Google Shape;10807;p75"/>
          <p:cNvSpPr/>
          <p:nvPr/>
        </p:nvSpPr>
        <p:spPr>
          <a:xfrm>
            <a:off x="865437" y="3545273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08" name="Google Shape;10808;p75"/>
          <p:cNvGrpSpPr/>
          <p:nvPr/>
        </p:nvGrpSpPr>
        <p:grpSpPr>
          <a:xfrm>
            <a:off x="1263703" y="3544794"/>
            <a:ext cx="340168" cy="340186"/>
            <a:chOff x="1487200" y="2021475"/>
            <a:chExt cx="483125" cy="483150"/>
          </a:xfrm>
        </p:grpSpPr>
        <p:sp>
          <p:nvSpPr>
            <p:cNvPr id="10809" name="Google Shape;10809;p75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0" name="Google Shape;10810;p75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1" name="Google Shape;10811;p75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2" name="Google Shape;10812;p75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13" name="Google Shape;10813;p75"/>
          <p:cNvGrpSpPr/>
          <p:nvPr/>
        </p:nvGrpSpPr>
        <p:grpSpPr>
          <a:xfrm>
            <a:off x="1678040" y="3565398"/>
            <a:ext cx="340168" cy="298978"/>
            <a:chOff x="2081650" y="2050750"/>
            <a:chExt cx="483125" cy="424625"/>
          </a:xfrm>
        </p:grpSpPr>
        <p:sp>
          <p:nvSpPr>
            <p:cNvPr id="10814" name="Google Shape;10814;p75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5" name="Google Shape;10815;p75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6" name="Google Shape;10816;p75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7" name="Google Shape;10817;p75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8" name="Google Shape;10818;p75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19" name="Google Shape;10819;p75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20" name="Google Shape;10820;p75"/>
          <p:cNvGrpSpPr/>
          <p:nvPr/>
        </p:nvGrpSpPr>
        <p:grpSpPr>
          <a:xfrm>
            <a:off x="2105973" y="3588721"/>
            <a:ext cx="340168" cy="252332"/>
            <a:chOff x="2676100" y="2083800"/>
            <a:chExt cx="483125" cy="358375"/>
          </a:xfrm>
        </p:grpSpPr>
        <p:sp>
          <p:nvSpPr>
            <p:cNvPr id="10821" name="Google Shape;10821;p75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22" name="Google Shape;10822;p75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23" name="Google Shape;10823;p75"/>
          <p:cNvGrpSpPr/>
          <p:nvPr/>
        </p:nvGrpSpPr>
        <p:grpSpPr>
          <a:xfrm>
            <a:off x="2531487" y="3554766"/>
            <a:ext cx="323587" cy="320242"/>
            <a:chOff x="3282325" y="2035675"/>
            <a:chExt cx="459575" cy="454825"/>
          </a:xfrm>
        </p:grpSpPr>
        <p:sp>
          <p:nvSpPr>
            <p:cNvPr id="10824" name="Google Shape;10824;p75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25" name="Google Shape;10825;p75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26" name="Google Shape;10826;p75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27" name="Google Shape;10827;p75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28" name="Google Shape;10828;p75"/>
          <p:cNvSpPr/>
          <p:nvPr/>
        </p:nvSpPr>
        <p:spPr>
          <a:xfrm>
            <a:off x="2940184" y="3556291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829" name="Google Shape;10829;p75"/>
          <p:cNvSpPr/>
          <p:nvPr/>
        </p:nvSpPr>
        <p:spPr>
          <a:xfrm>
            <a:off x="3373188" y="3544543"/>
            <a:ext cx="300263" cy="340186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30" name="Google Shape;10830;p75"/>
          <p:cNvGrpSpPr/>
          <p:nvPr/>
        </p:nvGrpSpPr>
        <p:grpSpPr>
          <a:xfrm>
            <a:off x="3776187" y="3544803"/>
            <a:ext cx="340608" cy="340168"/>
            <a:chOff x="5053900" y="2021500"/>
            <a:chExt cx="483750" cy="483125"/>
          </a:xfrm>
        </p:grpSpPr>
        <p:sp>
          <p:nvSpPr>
            <p:cNvPr id="10831" name="Google Shape;10831;p75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2" name="Google Shape;10832;p75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3" name="Google Shape;10833;p75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4" name="Google Shape;10834;p75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5" name="Google Shape;10835;p75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6" name="Google Shape;10836;p75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7" name="Google Shape;10837;p75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8" name="Google Shape;10838;p75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39" name="Google Shape;10839;p75"/>
          <p:cNvSpPr/>
          <p:nvPr/>
        </p:nvSpPr>
        <p:spPr>
          <a:xfrm>
            <a:off x="4249525" y="3544640"/>
            <a:ext cx="220489" cy="33999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40" name="Google Shape;10840;p75"/>
          <p:cNvGrpSpPr/>
          <p:nvPr/>
        </p:nvGrpSpPr>
        <p:grpSpPr>
          <a:xfrm>
            <a:off x="4601286" y="3547971"/>
            <a:ext cx="351663" cy="333831"/>
            <a:chOff x="6222125" y="2025975"/>
            <a:chExt cx="499450" cy="474125"/>
          </a:xfrm>
        </p:grpSpPr>
        <p:sp>
          <p:nvSpPr>
            <p:cNvPr id="10841" name="Google Shape;10841;p75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2" name="Google Shape;10842;p75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3" name="Google Shape;10843;p75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44" name="Google Shape;10844;p75"/>
          <p:cNvGrpSpPr/>
          <p:nvPr/>
        </p:nvGrpSpPr>
        <p:grpSpPr>
          <a:xfrm>
            <a:off x="5058848" y="2364541"/>
            <a:ext cx="335504" cy="185953"/>
            <a:chOff x="896050" y="2725450"/>
            <a:chExt cx="476500" cy="264100"/>
          </a:xfrm>
        </p:grpSpPr>
        <p:sp>
          <p:nvSpPr>
            <p:cNvPr id="10845" name="Google Shape;10845;p75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6" name="Google Shape;10846;p75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7" name="Google Shape;10847;p75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48" name="Google Shape;10848;p75"/>
          <p:cNvGrpSpPr/>
          <p:nvPr/>
        </p:nvGrpSpPr>
        <p:grpSpPr>
          <a:xfrm>
            <a:off x="5489588" y="2287425"/>
            <a:ext cx="340168" cy="340186"/>
            <a:chOff x="1487200" y="2615925"/>
            <a:chExt cx="483125" cy="483150"/>
          </a:xfrm>
        </p:grpSpPr>
        <p:sp>
          <p:nvSpPr>
            <p:cNvPr id="10849" name="Google Shape;10849;p75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0" name="Google Shape;10850;p75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1" name="Google Shape;10851;p75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52" name="Google Shape;10852;p75"/>
          <p:cNvGrpSpPr/>
          <p:nvPr/>
        </p:nvGrpSpPr>
        <p:grpSpPr>
          <a:xfrm>
            <a:off x="5889537" y="2287425"/>
            <a:ext cx="353564" cy="340186"/>
            <a:chOff x="2077575" y="2615925"/>
            <a:chExt cx="502150" cy="483150"/>
          </a:xfrm>
        </p:grpSpPr>
        <p:sp>
          <p:nvSpPr>
            <p:cNvPr id="10853" name="Google Shape;10853;p75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4" name="Google Shape;10854;p75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5" name="Google Shape;10855;p75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6" name="Google Shape;10856;p75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57" name="Google Shape;10857;p75"/>
          <p:cNvGrpSpPr/>
          <p:nvPr/>
        </p:nvGrpSpPr>
        <p:grpSpPr>
          <a:xfrm>
            <a:off x="6313326" y="2303452"/>
            <a:ext cx="334536" cy="308132"/>
            <a:chOff x="2680100" y="2638725"/>
            <a:chExt cx="475125" cy="437625"/>
          </a:xfrm>
        </p:grpSpPr>
        <p:sp>
          <p:nvSpPr>
            <p:cNvPr id="10858" name="Google Shape;10858;p75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9" name="Google Shape;10859;p75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0" name="Google Shape;10860;p75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1" name="Google Shape;10861;p75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62" name="Google Shape;10862;p75"/>
          <p:cNvGrpSpPr/>
          <p:nvPr/>
        </p:nvGrpSpPr>
        <p:grpSpPr>
          <a:xfrm>
            <a:off x="6778965" y="2287425"/>
            <a:ext cx="239183" cy="340186"/>
            <a:chOff x="3342275" y="2615925"/>
            <a:chExt cx="339700" cy="483150"/>
          </a:xfrm>
        </p:grpSpPr>
        <p:sp>
          <p:nvSpPr>
            <p:cNvPr id="10863" name="Google Shape;10863;p75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4" name="Google Shape;10864;p75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65" name="Google Shape;10865;p75"/>
          <p:cNvSpPr/>
          <p:nvPr/>
        </p:nvSpPr>
        <p:spPr>
          <a:xfrm>
            <a:off x="7172212" y="2287100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866" name="Google Shape;10866;p75"/>
          <p:cNvSpPr/>
          <p:nvPr/>
        </p:nvSpPr>
        <p:spPr>
          <a:xfrm>
            <a:off x="7565246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867" name="Google Shape;10867;p75"/>
          <p:cNvSpPr/>
          <p:nvPr/>
        </p:nvSpPr>
        <p:spPr>
          <a:xfrm>
            <a:off x="7990101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68" name="Google Shape;10868;p75"/>
          <p:cNvGrpSpPr/>
          <p:nvPr/>
        </p:nvGrpSpPr>
        <p:grpSpPr>
          <a:xfrm>
            <a:off x="6415846" y="3956426"/>
            <a:ext cx="339482" cy="339271"/>
            <a:chOff x="5648900" y="2616600"/>
            <a:chExt cx="482150" cy="481850"/>
          </a:xfrm>
        </p:grpSpPr>
        <p:sp>
          <p:nvSpPr>
            <p:cNvPr id="10869" name="Google Shape;10869;p75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0" name="Google Shape;10870;p75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71" name="Google Shape;10871;p75"/>
          <p:cNvGrpSpPr/>
          <p:nvPr/>
        </p:nvGrpSpPr>
        <p:grpSpPr>
          <a:xfrm>
            <a:off x="4735130" y="3963142"/>
            <a:ext cx="325626" cy="325694"/>
            <a:chOff x="6242825" y="2615925"/>
            <a:chExt cx="483125" cy="483225"/>
          </a:xfrm>
        </p:grpSpPr>
        <p:sp>
          <p:nvSpPr>
            <p:cNvPr id="10872" name="Google Shape;10872;p75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3" name="Google Shape;10873;p75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4" name="Google Shape;10874;p75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5" name="Google Shape;10875;p75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6" name="Google Shape;10876;p75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77" name="Google Shape;10877;p75"/>
          <p:cNvSpPr/>
          <p:nvPr/>
        </p:nvSpPr>
        <p:spPr>
          <a:xfrm>
            <a:off x="5053509" y="2716141"/>
            <a:ext cx="345977" cy="321175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78" name="Google Shape;10878;p75"/>
          <p:cNvGrpSpPr/>
          <p:nvPr/>
        </p:nvGrpSpPr>
        <p:grpSpPr>
          <a:xfrm>
            <a:off x="5488629" y="2707036"/>
            <a:ext cx="342087" cy="340186"/>
            <a:chOff x="1487200" y="3210375"/>
            <a:chExt cx="485850" cy="483150"/>
          </a:xfrm>
        </p:grpSpPr>
        <p:sp>
          <p:nvSpPr>
            <p:cNvPr id="10879" name="Google Shape;10879;p75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0" name="Google Shape;10880;p75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1" name="Google Shape;10881;p75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82" name="Google Shape;10882;p75"/>
          <p:cNvSpPr/>
          <p:nvPr/>
        </p:nvSpPr>
        <p:spPr>
          <a:xfrm>
            <a:off x="5895994" y="2739750"/>
            <a:ext cx="340168" cy="273948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883" name="Google Shape;10883;p75"/>
          <p:cNvSpPr/>
          <p:nvPr/>
        </p:nvSpPr>
        <p:spPr>
          <a:xfrm>
            <a:off x="6310174" y="2774289"/>
            <a:ext cx="340221" cy="20485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84" name="Google Shape;10884;p75"/>
          <p:cNvGrpSpPr/>
          <p:nvPr/>
        </p:nvGrpSpPr>
        <p:grpSpPr>
          <a:xfrm>
            <a:off x="6727988" y="2707027"/>
            <a:ext cx="341136" cy="340204"/>
            <a:chOff x="3269875" y="3210400"/>
            <a:chExt cx="484500" cy="483175"/>
          </a:xfrm>
        </p:grpSpPr>
        <p:sp>
          <p:nvSpPr>
            <p:cNvPr id="10885" name="Google Shape;10885;p75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6" name="Google Shape;10886;p75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87" name="Google Shape;10887;p75"/>
          <p:cNvGrpSpPr/>
          <p:nvPr/>
        </p:nvGrpSpPr>
        <p:grpSpPr>
          <a:xfrm>
            <a:off x="7227082" y="2706666"/>
            <a:ext cx="170216" cy="340925"/>
            <a:chOff x="3985700" y="3210375"/>
            <a:chExt cx="241750" cy="484200"/>
          </a:xfrm>
        </p:grpSpPr>
        <p:sp>
          <p:nvSpPr>
            <p:cNvPr id="10888" name="Google Shape;10888;p75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9" name="Google Shape;10889;p75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90" name="Google Shape;10890;p75"/>
          <p:cNvGrpSpPr/>
          <p:nvPr/>
        </p:nvGrpSpPr>
        <p:grpSpPr>
          <a:xfrm>
            <a:off x="7566351" y="2707678"/>
            <a:ext cx="339007" cy="338901"/>
            <a:chOff x="4460225" y="3211300"/>
            <a:chExt cx="481475" cy="481325"/>
          </a:xfrm>
        </p:grpSpPr>
        <p:sp>
          <p:nvSpPr>
            <p:cNvPr id="10891" name="Google Shape;10891;p75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2" name="Google Shape;10892;p75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93" name="Google Shape;10893;p75"/>
          <p:cNvSpPr/>
          <p:nvPr/>
        </p:nvSpPr>
        <p:spPr>
          <a:xfrm>
            <a:off x="7990101" y="2726454"/>
            <a:ext cx="340186" cy="30054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94" name="Google Shape;10894;p75"/>
          <p:cNvGrpSpPr/>
          <p:nvPr/>
        </p:nvGrpSpPr>
        <p:grpSpPr>
          <a:xfrm>
            <a:off x="6859688" y="3985756"/>
            <a:ext cx="342034" cy="280654"/>
            <a:chOff x="5647000" y="3252650"/>
            <a:chExt cx="485775" cy="398600"/>
          </a:xfrm>
        </p:grpSpPr>
        <p:sp>
          <p:nvSpPr>
            <p:cNvPr id="10895" name="Google Shape;10895;p75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6" name="Google Shape;10896;p75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7" name="Google Shape;10897;p75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8" name="Google Shape;10898;p75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9" name="Google Shape;10899;p75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00" name="Google Shape;10900;p75"/>
          <p:cNvGrpSpPr/>
          <p:nvPr/>
        </p:nvGrpSpPr>
        <p:grpSpPr>
          <a:xfrm>
            <a:off x="5165128" y="3991768"/>
            <a:ext cx="326536" cy="268454"/>
            <a:chOff x="6242450" y="3252800"/>
            <a:chExt cx="484475" cy="398300"/>
          </a:xfrm>
        </p:grpSpPr>
        <p:sp>
          <p:nvSpPr>
            <p:cNvPr id="10901" name="Google Shape;10901;p75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2" name="Google Shape;10902;p75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3" name="Google Shape;10903;p75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04" name="Google Shape;10904;p75"/>
          <p:cNvGrpSpPr/>
          <p:nvPr/>
        </p:nvGrpSpPr>
        <p:grpSpPr>
          <a:xfrm>
            <a:off x="5077111" y="3126102"/>
            <a:ext cx="298978" cy="340168"/>
            <a:chOff x="922025" y="3804850"/>
            <a:chExt cx="424625" cy="483125"/>
          </a:xfrm>
        </p:grpSpPr>
        <p:sp>
          <p:nvSpPr>
            <p:cNvPr id="10905" name="Google Shape;10905;p75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6" name="Google Shape;10906;p75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07" name="Google Shape;10907;p75"/>
          <p:cNvSpPr/>
          <p:nvPr/>
        </p:nvSpPr>
        <p:spPr>
          <a:xfrm>
            <a:off x="5485351" y="3125004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08" name="Google Shape;10908;p75"/>
          <p:cNvGrpSpPr/>
          <p:nvPr/>
        </p:nvGrpSpPr>
        <p:grpSpPr>
          <a:xfrm>
            <a:off x="5909841" y="3126102"/>
            <a:ext cx="312955" cy="340168"/>
            <a:chOff x="2100300" y="3804850"/>
            <a:chExt cx="444475" cy="483125"/>
          </a:xfrm>
        </p:grpSpPr>
        <p:sp>
          <p:nvSpPr>
            <p:cNvPr id="10909" name="Google Shape;10909;p75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0" name="Google Shape;10910;p75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11" name="Google Shape;10911;p75"/>
          <p:cNvGrpSpPr/>
          <p:nvPr/>
        </p:nvGrpSpPr>
        <p:grpSpPr>
          <a:xfrm>
            <a:off x="6333463" y="3126102"/>
            <a:ext cx="294261" cy="340168"/>
            <a:chOff x="2708700" y="3804850"/>
            <a:chExt cx="417925" cy="483125"/>
          </a:xfrm>
        </p:grpSpPr>
        <p:sp>
          <p:nvSpPr>
            <p:cNvPr id="10912" name="Google Shape;10912;p75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3" name="Google Shape;10913;p75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4" name="Google Shape;10914;p75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5" name="Google Shape;10915;p75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16" name="Google Shape;10916;p75"/>
          <p:cNvSpPr/>
          <p:nvPr/>
        </p:nvSpPr>
        <p:spPr>
          <a:xfrm>
            <a:off x="6728094" y="3166169"/>
            <a:ext cx="340168" cy="259074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917" name="Google Shape;10917;p75"/>
          <p:cNvSpPr/>
          <p:nvPr/>
        </p:nvSpPr>
        <p:spPr>
          <a:xfrm>
            <a:off x="7154806" y="3125620"/>
            <a:ext cx="313870" cy="340186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18" name="Google Shape;10918;p75"/>
          <p:cNvGrpSpPr/>
          <p:nvPr/>
        </p:nvGrpSpPr>
        <p:grpSpPr>
          <a:xfrm>
            <a:off x="7570338" y="3127378"/>
            <a:ext cx="331033" cy="337616"/>
            <a:chOff x="4467450" y="3808475"/>
            <a:chExt cx="470150" cy="479500"/>
          </a:xfrm>
        </p:grpSpPr>
        <p:sp>
          <p:nvSpPr>
            <p:cNvPr id="10919" name="Google Shape;10919;p75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0" name="Google Shape;10920;p75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1" name="Google Shape;10921;p75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2" name="Google Shape;10922;p75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23" name="Google Shape;10923;p75"/>
          <p:cNvGrpSpPr/>
          <p:nvPr/>
        </p:nvGrpSpPr>
        <p:grpSpPr>
          <a:xfrm>
            <a:off x="7990685" y="3126102"/>
            <a:ext cx="340186" cy="340168"/>
            <a:chOff x="5053900" y="3804850"/>
            <a:chExt cx="483150" cy="483125"/>
          </a:xfrm>
        </p:grpSpPr>
        <p:sp>
          <p:nvSpPr>
            <p:cNvPr id="10924" name="Google Shape;10924;p75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5" name="Google Shape;10925;p75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6" name="Google Shape;10926;p75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7" name="Google Shape;10927;p75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28" name="Google Shape;10928;p75"/>
          <p:cNvGrpSpPr/>
          <p:nvPr/>
        </p:nvGrpSpPr>
        <p:grpSpPr>
          <a:xfrm>
            <a:off x="7306081" y="3956021"/>
            <a:ext cx="340168" cy="340168"/>
            <a:chOff x="5648375" y="3804850"/>
            <a:chExt cx="483125" cy="483125"/>
          </a:xfrm>
        </p:grpSpPr>
        <p:sp>
          <p:nvSpPr>
            <p:cNvPr id="10929" name="Google Shape;10929;p75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0" name="Google Shape;10930;p75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1" name="Google Shape;10931;p75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2" name="Google Shape;10932;p75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33" name="Google Shape;10933;p75"/>
          <p:cNvGrpSpPr/>
          <p:nvPr/>
        </p:nvGrpSpPr>
        <p:grpSpPr>
          <a:xfrm>
            <a:off x="5596036" y="3968278"/>
            <a:ext cx="280923" cy="315449"/>
            <a:chOff x="6276025" y="3812400"/>
            <a:chExt cx="416800" cy="468025"/>
          </a:xfrm>
        </p:grpSpPr>
        <p:sp>
          <p:nvSpPr>
            <p:cNvPr id="10934" name="Google Shape;10934;p75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5" name="Google Shape;10935;p75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6" name="Google Shape;10936;p75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7" name="Google Shape;10937;p75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38" name="Google Shape;10938;p75"/>
          <p:cNvGrpSpPr/>
          <p:nvPr/>
        </p:nvGrpSpPr>
        <p:grpSpPr>
          <a:xfrm>
            <a:off x="5055293" y="3545089"/>
            <a:ext cx="342615" cy="340186"/>
            <a:chOff x="890400" y="4399350"/>
            <a:chExt cx="486600" cy="483150"/>
          </a:xfrm>
        </p:grpSpPr>
        <p:sp>
          <p:nvSpPr>
            <p:cNvPr id="10939" name="Google Shape;10939;p75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0" name="Google Shape;10940;p75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1" name="Google Shape;10941;p75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42" name="Google Shape;10942;p75"/>
          <p:cNvGrpSpPr/>
          <p:nvPr/>
        </p:nvGrpSpPr>
        <p:grpSpPr>
          <a:xfrm>
            <a:off x="5489588" y="3560368"/>
            <a:ext cx="340168" cy="309628"/>
            <a:chOff x="1487200" y="4421025"/>
            <a:chExt cx="483125" cy="439750"/>
          </a:xfrm>
        </p:grpSpPr>
        <p:sp>
          <p:nvSpPr>
            <p:cNvPr id="10943" name="Google Shape;10943;p75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4" name="Google Shape;10944;p75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5" name="Google Shape;10945;p75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6" name="Google Shape;10946;p75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47" name="Google Shape;10947;p75"/>
          <p:cNvGrpSpPr/>
          <p:nvPr/>
        </p:nvGrpSpPr>
        <p:grpSpPr>
          <a:xfrm>
            <a:off x="5893867" y="3545107"/>
            <a:ext cx="344903" cy="340151"/>
            <a:chOff x="2079300" y="4399325"/>
            <a:chExt cx="489850" cy="483100"/>
          </a:xfrm>
        </p:grpSpPr>
        <p:sp>
          <p:nvSpPr>
            <p:cNvPr id="10948" name="Google Shape;10948;p75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9" name="Google Shape;10949;p75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50" name="Google Shape;10950;p75"/>
          <p:cNvSpPr/>
          <p:nvPr/>
        </p:nvSpPr>
        <p:spPr>
          <a:xfrm>
            <a:off x="6330757" y="3544569"/>
            <a:ext cx="299049" cy="340133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51" name="Google Shape;10951;p75"/>
          <p:cNvGrpSpPr/>
          <p:nvPr/>
        </p:nvGrpSpPr>
        <p:grpSpPr>
          <a:xfrm>
            <a:off x="6760439" y="3545107"/>
            <a:ext cx="276236" cy="340151"/>
            <a:chOff x="3316000" y="4399325"/>
            <a:chExt cx="392325" cy="483100"/>
          </a:xfrm>
        </p:grpSpPr>
        <p:sp>
          <p:nvSpPr>
            <p:cNvPr id="10952" name="Google Shape;10952;p75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3" name="Google Shape;10953;p75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54" name="Google Shape;10954;p75"/>
          <p:cNvGrpSpPr/>
          <p:nvPr/>
        </p:nvGrpSpPr>
        <p:grpSpPr>
          <a:xfrm>
            <a:off x="7185179" y="3545089"/>
            <a:ext cx="254022" cy="340186"/>
            <a:chOff x="3926225" y="4399275"/>
            <a:chExt cx="360775" cy="483150"/>
          </a:xfrm>
        </p:grpSpPr>
        <p:sp>
          <p:nvSpPr>
            <p:cNvPr id="10955" name="Google Shape;10955;p75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6" name="Google Shape;10956;p75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57" name="Google Shape;10957;p75"/>
          <p:cNvSpPr/>
          <p:nvPr/>
        </p:nvSpPr>
        <p:spPr>
          <a:xfrm>
            <a:off x="7645633" y="3544578"/>
            <a:ext cx="179387" cy="340116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58" name="Google Shape;10958;p75"/>
          <p:cNvGrpSpPr/>
          <p:nvPr/>
        </p:nvGrpSpPr>
        <p:grpSpPr>
          <a:xfrm>
            <a:off x="7990738" y="3545151"/>
            <a:ext cx="340080" cy="340063"/>
            <a:chOff x="5053975" y="4399375"/>
            <a:chExt cx="483000" cy="482975"/>
          </a:xfrm>
        </p:grpSpPr>
        <p:sp>
          <p:nvSpPr>
            <p:cNvPr id="10959" name="Google Shape;10959;p75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0" name="Google Shape;10960;p75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1" name="Google Shape;10961;p75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62" name="Google Shape;10962;p75"/>
          <p:cNvGrpSpPr/>
          <p:nvPr/>
        </p:nvGrpSpPr>
        <p:grpSpPr>
          <a:xfrm>
            <a:off x="7750609" y="3956042"/>
            <a:ext cx="340168" cy="340168"/>
            <a:chOff x="5648375" y="4399300"/>
            <a:chExt cx="483125" cy="483125"/>
          </a:xfrm>
        </p:grpSpPr>
        <p:sp>
          <p:nvSpPr>
            <p:cNvPr id="10963" name="Google Shape;10963;p75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4" name="Google Shape;10964;p75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65" name="Google Shape;10965;p75"/>
          <p:cNvGrpSpPr/>
          <p:nvPr/>
        </p:nvGrpSpPr>
        <p:grpSpPr>
          <a:xfrm>
            <a:off x="5981331" y="3974637"/>
            <a:ext cx="330007" cy="302744"/>
            <a:chOff x="6239575" y="4416275"/>
            <a:chExt cx="489625" cy="449175"/>
          </a:xfrm>
        </p:grpSpPr>
        <p:sp>
          <p:nvSpPr>
            <p:cNvPr id="10966" name="Google Shape;10966;p75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7" name="Google Shape;10967;p75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8" name="Google Shape;10968;p75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69" name="Google Shape;10969;p75"/>
          <p:cNvGrpSpPr/>
          <p:nvPr/>
        </p:nvGrpSpPr>
        <p:grpSpPr>
          <a:xfrm>
            <a:off x="3084610" y="3971815"/>
            <a:ext cx="308234" cy="308234"/>
            <a:chOff x="892750" y="4993750"/>
            <a:chExt cx="483125" cy="483125"/>
          </a:xfrm>
        </p:grpSpPr>
        <p:sp>
          <p:nvSpPr>
            <p:cNvPr id="10970" name="Google Shape;10970;p75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1" name="Google Shape;10971;p75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2" name="Google Shape;10972;p75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73" name="Google Shape;10973;p75"/>
          <p:cNvGrpSpPr/>
          <p:nvPr/>
        </p:nvGrpSpPr>
        <p:grpSpPr>
          <a:xfrm>
            <a:off x="3497219" y="3971815"/>
            <a:ext cx="308234" cy="308234"/>
            <a:chOff x="1487200" y="4993750"/>
            <a:chExt cx="483125" cy="483125"/>
          </a:xfrm>
        </p:grpSpPr>
        <p:sp>
          <p:nvSpPr>
            <p:cNvPr id="10974" name="Google Shape;10974;p75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5" name="Google Shape;10975;p75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76" name="Google Shape;10976;p75"/>
          <p:cNvGrpSpPr/>
          <p:nvPr/>
        </p:nvGrpSpPr>
        <p:grpSpPr>
          <a:xfrm>
            <a:off x="3909829" y="3971815"/>
            <a:ext cx="308234" cy="308234"/>
            <a:chOff x="2081650" y="4993750"/>
            <a:chExt cx="483125" cy="483125"/>
          </a:xfrm>
        </p:grpSpPr>
        <p:sp>
          <p:nvSpPr>
            <p:cNvPr id="10977" name="Google Shape;10977;p75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8" name="Google Shape;10978;p75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79" name="Google Shape;10979;p75"/>
          <p:cNvGrpSpPr/>
          <p:nvPr/>
        </p:nvGrpSpPr>
        <p:grpSpPr>
          <a:xfrm>
            <a:off x="1491328" y="3979188"/>
            <a:ext cx="293982" cy="293982"/>
            <a:chOff x="2676100" y="4993750"/>
            <a:chExt cx="483125" cy="483125"/>
          </a:xfrm>
        </p:grpSpPr>
        <p:sp>
          <p:nvSpPr>
            <p:cNvPr id="10980" name="Google Shape;10980;p75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1" name="Google Shape;10981;p75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2" name="Google Shape;10982;p75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83" name="Google Shape;10983;p75"/>
          <p:cNvGrpSpPr/>
          <p:nvPr/>
        </p:nvGrpSpPr>
        <p:grpSpPr>
          <a:xfrm>
            <a:off x="4322435" y="3971815"/>
            <a:ext cx="308234" cy="308234"/>
            <a:chOff x="3270550" y="4993750"/>
            <a:chExt cx="483125" cy="483125"/>
          </a:xfrm>
        </p:grpSpPr>
        <p:sp>
          <p:nvSpPr>
            <p:cNvPr id="10984" name="Google Shape;10984;p75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5" name="Google Shape;10985;p75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6" name="Google Shape;10986;p75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87" name="Google Shape;10987;p75"/>
          <p:cNvSpPr/>
          <p:nvPr/>
        </p:nvSpPr>
        <p:spPr>
          <a:xfrm>
            <a:off x="1889555" y="397893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88" name="Google Shape;10988;p75"/>
          <p:cNvGrpSpPr/>
          <p:nvPr/>
        </p:nvGrpSpPr>
        <p:grpSpPr>
          <a:xfrm>
            <a:off x="2288093" y="3979142"/>
            <a:ext cx="293997" cy="294073"/>
            <a:chOff x="4459450" y="4993700"/>
            <a:chExt cx="483150" cy="483275"/>
          </a:xfrm>
        </p:grpSpPr>
        <p:sp>
          <p:nvSpPr>
            <p:cNvPr id="10989" name="Google Shape;10989;p75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0" name="Google Shape;10990;p75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91" name="Google Shape;10991;p75"/>
          <p:cNvGrpSpPr/>
          <p:nvPr/>
        </p:nvGrpSpPr>
        <p:grpSpPr>
          <a:xfrm>
            <a:off x="2686471" y="3979142"/>
            <a:ext cx="293997" cy="294073"/>
            <a:chOff x="5053900" y="4993700"/>
            <a:chExt cx="483150" cy="483275"/>
          </a:xfrm>
        </p:grpSpPr>
        <p:sp>
          <p:nvSpPr>
            <p:cNvPr id="10992" name="Google Shape;10992;p75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3" name="Google Shape;10993;p75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615527" y="19494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</a:t>
            </a:r>
            <a:endParaRPr dirty="0"/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1"/>
          </p:nvPr>
        </p:nvSpPr>
        <p:spPr>
          <a:xfrm>
            <a:off x="795510" y="2522176"/>
            <a:ext cx="7691400" cy="35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 smtClean="0"/>
              <a:t>Presentar información relevante sobre las patologías que se manifiestan en el sistema respiratorio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 idx="9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Insuficiencia respiartoria</a:t>
            </a:r>
            <a:endParaRPr dirty="0"/>
          </a:p>
        </p:txBody>
      </p:sp>
      <p:sp>
        <p:nvSpPr>
          <p:cNvPr id="171" name="Google Shape;171;p35"/>
          <p:cNvSpPr txBox="1">
            <a:spLocks noGrp="1"/>
          </p:cNvSpPr>
          <p:nvPr>
            <p:ph type="subTitle" idx="2"/>
          </p:nvPr>
        </p:nvSpPr>
        <p:spPr>
          <a:xfrm>
            <a:off x="4884549" y="1575501"/>
            <a:ext cx="3533076" cy="767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s-MX" dirty="0"/>
              <a:t>es aquella que se desarrolla de forma repentina y es potencialmente </a:t>
            </a:r>
            <a:r>
              <a:rPr lang="es-MX" dirty="0" smtClean="0"/>
              <a:t>reversible.</a:t>
            </a:r>
            <a:endParaRPr dirty="0"/>
          </a:p>
        </p:txBody>
      </p:sp>
      <p:sp>
        <p:nvSpPr>
          <p:cNvPr id="175" name="Google Shape;175;p35"/>
          <p:cNvSpPr txBox="1">
            <a:spLocks noGrp="1"/>
          </p:cNvSpPr>
          <p:nvPr>
            <p:ph type="subTitle" idx="6"/>
          </p:nvPr>
        </p:nvSpPr>
        <p:spPr>
          <a:xfrm>
            <a:off x="4884549" y="3703802"/>
            <a:ext cx="363766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s-MX" dirty="0"/>
              <a:t>se desarrolla gradualmente (aunque frecuentemente cursa con exacerbaciones) y no es completamente </a:t>
            </a:r>
            <a:r>
              <a:rPr lang="es-MX" dirty="0" smtClean="0"/>
              <a:t>reversible.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4172567" y="1560845"/>
            <a:ext cx="6402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 idx="8"/>
          </p:nvPr>
        </p:nvSpPr>
        <p:spPr>
          <a:xfrm>
            <a:off x="4202692" y="3679823"/>
            <a:ext cx="640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179" name="Google Shape;179;p35"/>
          <p:cNvGrpSpPr/>
          <p:nvPr/>
        </p:nvGrpSpPr>
        <p:grpSpPr>
          <a:xfrm>
            <a:off x="2898059" y="1917175"/>
            <a:ext cx="1673866" cy="1752817"/>
            <a:chOff x="1581005" y="1734095"/>
            <a:chExt cx="2593520" cy="2118700"/>
          </a:xfrm>
        </p:grpSpPr>
        <p:cxnSp>
          <p:nvCxnSpPr>
            <p:cNvPr id="180" name="Google Shape;180;p35"/>
            <p:cNvCxnSpPr>
              <a:stCxn id="176" idx="1"/>
            </p:cNvCxnSpPr>
            <p:nvPr/>
          </p:nvCxnSpPr>
          <p:spPr>
            <a:xfrm flipH="1">
              <a:off x="3557867" y="1734095"/>
              <a:ext cx="614700" cy="425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35"/>
            <p:cNvCxnSpPr/>
            <p:nvPr/>
          </p:nvCxnSpPr>
          <p:spPr>
            <a:xfrm rot="10800000">
              <a:off x="3543025" y="2793450"/>
              <a:ext cx="63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35"/>
            <p:cNvCxnSpPr/>
            <p:nvPr/>
          </p:nvCxnSpPr>
          <p:spPr>
            <a:xfrm rot="10800000">
              <a:off x="3475711" y="3430095"/>
              <a:ext cx="615600" cy="422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3" name="Google Shape;183;p35"/>
            <p:cNvGrpSpPr/>
            <p:nvPr/>
          </p:nvGrpSpPr>
          <p:grpSpPr>
            <a:xfrm>
              <a:off x="1581005" y="1848662"/>
              <a:ext cx="1896745" cy="1897101"/>
              <a:chOff x="1581005" y="1848662"/>
              <a:chExt cx="1896745" cy="1897101"/>
            </a:xfrm>
          </p:grpSpPr>
          <p:pic>
            <p:nvPicPr>
              <p:cNvPr id="184" name="Google Shape;184;p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81075" y="1848707"/>
                <a:ext cx="1896675" cy="18894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5" name="Google Shape;185;p35"/>
              <p:cNvGrpSpPr/>
              <p:nvPr/>
            </p:nvGrpSpPr>
            <p:grpSpPr>
              <a:xfrm>
                <a:off x="1581005" y="1848662"/>
                <a:ext cx="1895295" cy="1897101"/>
                <a:chOff x="1880125" y="1261650"/>
                <a:chExt cx="2649650" cy="2652175"/>
              </a:xfrm>
            </p:grpSpPr>
            <p:sp>
              <p:nvSpPr>
                <p:cNvPr id="186" name="Google Shape;186;p35"/>
                <p:cNvSpPr/>
                <p:nvPr/>
              </p:nvSpPr>
              <p:spPr>
                <a:xfrm>
                  <a:off x="1880125" y="1261650"/>
                  <a:ext cx="1033650" cy="10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46" h="41347" extrusionOk="0">
                      <a:moveTo>
                        <a:pt x="1" y="1"/>
                      </a:moveTo>
                      <a:lnTo>
                        <a:pt x="1" y="41346"/>
                      </a:lnTo>
                      <a:lnTo>
                        <a:pt x="3429" y="41346"/>
                      </a:lnTo>
                      <a:lnTo>
                        <a:pt x="3429" y="3530"/>
                      </a:lnTo>
                      <a:lnTo>
                        <a:pt x="41346" y="3530"/>
                      </a:lnTo>
                      <a:lnTo>
                        <a:pt x="41346" y="1"/>
                      </a:lnTo>
                      <a:close/>
                    </a:path>
                  </a:pathLst>
                </a:custGeom>
                <a:solidFill>
                  <a:srgbClr val="A7E8F3">
                    <a:alpha val="4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5"/>
                <p:cNvSpPr/>
                <p:nvPr/>
              </p:nvSpPr>
              <p:spPr>
                <a:xfrm>
                  <a:off x="1880125" y="2880175"/>
                  <a:ext cx="1033650" cy="10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46" h="41346" extrusionOk="0">
                      <a:moveTo>
                        <a:pt x="1" y="1"/>
                      </a:moveTo>
                      <a:lnTo>
                        <a:pt x="1" y="41346"/>
                      </a:lnTo>
                      <a:lnTo>
                        <a:pt x="41346" y="41346"/>
                      </a:lnTo>
                      <a:lnTo>
                        <a:pt x="41346" y="37816"/>
                      </a:lnTo>
                      <a:lnTo>
                        <a:pt x="3429" y="37816"/>
                      </a:lnTo>
                      <a:lnTo>
                        <a:pt x="3429" y="1"/>
                      </a:lnTo>
                      <a:close/>
                    </a:path>
                  </a:pathLst>
                </a:custGeom>
                <a:solidFill>
                  <a:srgbClr val="A7E8F3">
                    <a:alpha val="4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35"/>
                <p:cNvSpPr/>
                <p:nvPr/>
              </p:nvSpPr>
              <p:spPr>
                <a:xfrm>
                  <a:off x="3496125" y="2880175"/>
                  <a:ext cx="1033650" cy="10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46" h="41346" extrusionOk="0">
                      <a:moveTo>
                        <a:pt x="37917" y="1"/>
                      </a:moveTo>
                      <a:lnTo>
                        <a:pt x="37917" y="37816"/>
                      </a:lnTo>
                      <a:lnTo>
                        <a:pt x="0" y="37816"/>
                      </a:lnTo>
                      <a:lnTo>
                        <a:pt x="0" y="41346"/>
                      </a:lnTo>
                      <a:lnTo>
                        <a:pt x="41345" y="41346"/>
                      </a:lnTo>
                      <a:lnTo>
                        <a:pt x="41345" y="1"/>
                      </a:lnTo>
                      <a:close/>
                    </a:path>
                  </a:pathLst>
                </a:custGeom>
                <a:solidFill>
                  <a:srgbClr val="A7E8F3">
                    <a:alpha val="4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35"/>
                <p:cNvSpPr/>
                <p:nvPr/>
              </p:nvSpPr>
              <p:spPr>
                <a:xfrm>
                  <a:off x="3496125" y="1261650"/>
                  <a:ext cx="1033650" cy="10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46" h="41347" extrusionOk="0">
                      <a:moveTo>
                        <a:pt x="0" y="1"/>
                      </a:moveTo>
                      <a:lnTo>
                        <a:pt x="0" y="3530"/>
                      </a:lnTo>
                      <a:lnTo>
                        <a:pt x="37917" y="3530"/>
                      </a:lnTo>
                      <a:lnTo>
                        <a:pt x="37917" y="41346"/>
                      </a:lnTo>
                      <a:lnTo>
                        <a:pt x="41345" y="41346"/>
                      </a:lnTo>
                      <a:lnTo>
                        <a:pt x="41345" y="1"/>
                      </a:lnTo>
                      <a:close/>
                    </a:path>
                  </a:pathLst>
                </a:custGeom>
                <a:solidFill>
                  <a:srgbClr val="A7E8F3">
                    <a:alpha val="480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7" name="Google Shape;174;p35"/>
          <p:cNvSpPr txBox="1">
            <a:spLocks noGrp="1"/>
          </p:cNvSpPr>
          <p:nvPr>
            <p:ph type="subTitle" idx="5"/>
          </p:nvPr>
        </p:nvSpPr>
        <p:spPr>
          <a:xfrm>
            <a:off x="4884549" y="1156359"/>
            <a:ext cx="3637660" cy="404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Insuficiencia respiratoria </a:t>
            </a:r>
            <a:r>
              <a:rPr lang="en-US" dirty="0" smtClean="0"/>
              <a:t>aguda</a:t>
            </a:r>
            <a:endParaRPr dirty="0"/>
          </a:p>
        </p:txBody>
      </p:sp>
      <p:sp>
        <p:nvSpPr>
          <p:cNvPr id="28" name="Google Shape;174;p35"/>
          <p:cNvSpPr txBox="1">
            <a:spLocks noGrp="1"/>
          </p:cNvSpPr>
          <p:nvPr>
            <p:ph type="subTitle" idx="5"/>
          </p:nvPr>
        </p:nvSpPr>
        <p:spPr>
          <a:xfrm>
            <a:off x="87830" y="1456122"/>
            <a:ext cx="2809293" cy="887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n" sz="1600" dirty="0"/>
              <a:t>E</a:t>
            </a:r>
            <a:r>
              <a:rPr lang="es-MX" sz="1600" dirty="0" smtClean="0"/>
              <a:t>s </a:t>
            </a:r>
            <a:r>
              <a:rPr lang="es-MX" sz="1600" dirty="0"/>
              <a:t>un estado en el cual las alteraciones de la función del sistema respiratorio empeoran el intercambio gaseoso a nivel pulmonar, lo que conduce a hipoxemia (disminución de la presión parcial de oxígeno en la sangre arterial) o hipercapnia (aumento de la presión parcial de dióxido de </a:t>
            </a:r>
            <a:r>
              <a:rPr lang="es-MX" sz="1600" dirty="0" smtClean="0"/>
              <a:t>carbono)</a:t>
            </a:r>
            <a:endParaRPr sz="1600" dirty="0"/>
          </a:p>
        </p:txBody>
      </p:sp>
      <p:sp>
        <p:nvSpPr>
          <p:cNvPr id="29" name="Google Shape;174;p35"/>
          <p:cNvSpPr txBox="1">
            <a:spLocks noGrp="1"/>
          </p:cNvSpPr>
          <p:nvPr>
            <p:ph type="subTitle" idx="5"/>
          </p:nvPr>
        </p:nvSpPr>
        <p:spPr>
          <a:xfrm>
            <a:off x="4884548" y="3265507"/>
            <a:ext cx="3796155" cy="404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Insuficiencia respiratoria </a:t>
            </a:r>
            <a:r>
              <a:rPr lang="en-US" dirty="0" smtClean="0"/>
              <a:t>crónica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25" y="1701059"/>
            <a:ext cx="3318429" cy="2197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36"/>
          <p:cNvGrpSpPr/>
          <p:nvPr/>
        </p:nvGrpSpPr>
        <p:grpSpPr>
          <a:xfrm>
            <a:off x="1009016" y="1060741"/>
            <a:ext cx="7125968" cy="3478546"/>
            <a:chOff x="1009016" y="1060741"/>
            <a:chExt cx="7125968" cy="3478546"/>
          </a:xfrm>
        </p:grpSpPr>
        <p:sp>
          <p:nvSpPr>
            <p:cNvPr id="197" name="Google Shape;197;p36"/>
            <p:cNvSpPr/>
            <p:nvPr/>
          </p:nvSpPr>
          <p:spPr>
            <a:xfrm>
              <a:off x="1009016" y="10607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6"/>
            <p:cNvSpPr/>
            <p:nvPr/>
          </p:nvSpPr>
          <p:spPr>
            <a:xfrm>
              <a:off x="1009016" y="37972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6"/>
            <p:cNvSpPr/>
            <p:nvPr/>
          </p:nvSpPr>
          <p:spPr>
            <a:xfrm>
              <a:off x="7396958" y="37972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6"/>
            <p:cNvSpPr/>
            <p:nvPr/>
          </p:nvSpPr>
          <p:spPr>
            <a:xfrm>
              <a:off x="7396958" y="10607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36"/>
          <p:cNvSpPr txBox="1">
            <a:spLocks noGrp="1"/>
          </p:cNvSpPr>
          <p:nvPr>
            <p:ph type="subTitle" idx="1"/>
          </p:nvPr>
        </p:nvSpPr>
        <p:spPr>
          <a:xfrm>
            <a:off x="1217195" y="1201529"/>
            <a:ext cx="3110099" cy="1214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b="1" dirty="0" err="1"/>
              <a:t>Hipoxemia</a:t>
            </a:r>
            <a:r>
              <a:rPr lang="en-US" sz="1400" b="1" dirty="0"/>
              <a:t>, se </a:t>
            </a:r>
            <a:r>
              <a:rPr lang="en-US" sz="1400" b="1" dirty="0" err="1"/>
              <a:t>presenta</a:t>
            </a:r>
            <a:r>
              <a:rPr lang="en-US" sz="1400" b="1" dirty="0"/>
              <a:t> </a:t>
            </a:r>
            <a:r>
              <a:rPr lang="en-US" sz="1400" b="1" dirty="0" err="1"/>
              <a:t>por</a:t>
            </a:r>
            <a:r>
              <a:rPr lang="en-US" sz="1400" b="1" dirty="0"/>
              <a:t>: </a:t>
            </a:r>
            <a:r>
              <a:rPr lang="es-MX" sz="1400" b="1" dirty="0"/>
              <a:t>Falta de ajuste de la ventilación alveolar a la perfusión sanguínea </a:t>
            </a:r>
            <a:r>
              <a:rPr lang="es-MX" sz="1400" b="1" dirty="0"/>
              <a:t>pulmonar y </a:t>
            </a:r>
            <a:r>
              <a:rPr lang="en-US" sz="1400" b="1" dirty="0"/>
              <a:t>Shunt (</a:t>
            </a:r>
            <a:r>
              <a:rPr lang="en-US" sz="1400" b="1" dirty="0" err="1"/>
              <a:t>cortocircuito</a:t>
            </a:r>
            <a:r>
              <a:rPr lang="en-US" sz="1400" b="1" dirty="0"/>
              <a:t>) de la </a:t>
            </a:r>
            <a:r>
              <a:rPr lang="en-US" sz="1400" b="1" dirty="0" err="1"/>
              <a:t>sangre</a:t>
            </a:r>
            <a:r>
              <a:rPr lang="en-US" sz="1400" b="1" dirty="0"/>
              <a:t> no </a:t>
            </a:r>
            <a:r>
              <a:rPr lang="en-US" sz="1400" b="1" dirty="0" err="1"/>
              <a:t>oxigenada</a:t>
            </a:r>
            <a:endParaRPr sz="1400" b="1" dirty="0"/>
          </a:p>
        </p:txBody>
      </p:sp>
      <p:sp>
        <p:nvSpPr>
          <p:cNvPr id="10" name="Google Shape;201;p36"/>
          <p:cNvSpPr txBox="1">
            <a:spLocks/>
          </p:cNvSpPr>
          <p:nvPr/>
        </p:nvSpPr>
        <p:spPr>
          <a:xfrm>
            <a:off x="1142038" y="2954013"/>
            <a:ext cx="3110099" cy="12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chemeClr val="dk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Saira"/>
              <a:buNone/>
              <a:defRPr sz="16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defRPr>
            </a:lvl9pPr>
          </a:lstStyle>
          <a:p>
            <a:pPr marL="0" indent="0" algn="just"/>
            <a:r>
              <a:rPr lang="en-US" sz="1400" b="1" dirty="0" err="1"/>
              <a:t>Hipercapnia</a:t>
            </a:r>
            <a:r>
              <a:rPr lang="en-US" sz="1400" b="1" dirty="0"/>
              <a:t>, se </a:t>
            </a:r>
            <a:r>
              <a:rPr lang="en-US" sz="1400" b="1" dirty="0" err="1"/>
              <a:t>presenta</a:t>
            </a:r>
            <a:r>
              <a:rPr lang="en-US" sz="1400" b="1" dirty="0"/>
              <a:t> </a:t>
            </a:r>
            <a:r>
              <a:rPr lang="en-US" sz="1400" b="1" dirty="0" err="1"/>
              <a:t>por</a:t>
            </a:r>
            <a:r>
              <a:rPr lang="en-US" sz="1400" b="1" dirty="0"/>
              <a:t>: </a:t>
            </a:r>
            <a:r>
              <a:rPr lang="en-US" sz="1400" b="1" dirty="0" err="1"/>
              <a:t>Aumento</a:t>
            </a:r>
            <a:r>
              <a:rPr lang="en-US" sz="1400" b="1" dirty="0"/>
              <a:t> de la </a:t>
            </a:r>
            <a:r>
              <a:rPr lang="en-US" sz="1400" b="1" dirty="0" err="1"/>
              <a:t>carga</a:t>
            </a:r>
            <a:r>
              <a:rPr lang="en-US" sz="1400" b="1" dirty="0"/>
              <a:t> del sistema </a:t>
            </a:r>
            <a:r>
              <a:rPr lang="en-US" sz="1400" b="1" dirty="0" err="1"/>
              <a:t>respiratorio</a:t>
            </a:r>
            <a:r>
              <a:rPr lang="en-US" sz="1400" b="1" dirty="0"/>
              <a:t> (</a:t>
            </a:r>
            <a:r>
              <a:rPr lang="en-US" sz="1400" b="1" dirty="0" err="1"/>
              <a:t>trabajo</a:t>
            </a:r>
            <a:r>
              <a:rPr lang="en-US" sz="1400" b="1" dirty="0"/>
              <a:t> </a:t>
            </a:r>
            <a:r>
              <a:rPr lang="en-US" sz="1400" b="1" dirty="0" err="1"/>
              <a:t>respiratorio</a:t>
            </a:r>
            <a:r>
              <a:rPr lang="en-US" sz="1400" b="1" dirty="0" smtClean="0"/>
              <a:t>) y </a:t>
            </a:r>
            <a:r>
              <a:rPr lang="es-MX" sz="1400" b="1" dirty="0"/>
              <a:t>Alteración de la eficiencia de los músculos respiratorios y del sistema nervioso.</a:t>
            </a:r>
            <a:endParaRPr lang="en-US" sz="1400" dirty="0"/>
          </a:p>
        </p:txBody>
      </p:sp>
      <p:sp>
        <p:nvSpPr>
          <p:cNvPr id="12" name="Google Shape;194;p36"/>
          <p:cNvSpPr txBox="1">
            <a:spLocks noGrp="1"/>
          </p:cNvSpPr>
          <p:nvPr>
            <p:ph type="title"/>
          </p:nvPr>
        </p:nvSpPr>
        <p:spPr>
          <a:xfrm>
            <a:off x="616496" y="493571"/>
            <a:ext cx="8125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Insuficiencia respiratoria aguda, es a consecuencia de: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509341" y="558435"/>
            <a:ext cx="8125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Insuficiencia respiratoria crónica, es a consecuencia de:</a:t>
            </a:r>
            <a:endParaRPr sz="2400" dirty="0"/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25" y="1353312"/>
            <a:ext cx="4169739" cy="305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36"/>
          <p:cNvGrpSpPr/>
          <p:nvPr/>
        </p:nvGrpSpPr>
        <p:grpSpPr>
          <a:xfrm>
            <a:off x="365760" y="1060740"/>
            <a:ext cx="8680704" cy="3974555"/>
            <a:chOff x="1009016" y="1060741"/>
            <a:chExt cx="7125968" cy="3478546"/>
          </a:xfrm>
        </p:grpSpPr>
        <p:sp>
          <p:nvSpPr>
            <p:cNvPr id="197" name="Google Shape;197;p36"/>
            <p:cNvSpPr/>
            <p:nvPr/>
          </p:nvSpPr>
          <p:spPr>
            <a:xfrm>
              <a:off x="1009016" y="10607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6"/>
            <p:cNvSpPr/>
            <p:nvPr/>
          </p:nvSpPr>
          <p:spPr>
            <a:xfrm>
              <a:off x="1009016" y="37972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6"/>
            <p:cNvSpPr/>
            <p:nvPr/>
          </p:nvSpPr>
          <p:spPr>
            <a:xfrm>
              <a:off x="7396958" y="37972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6"/>
            <p:cNvSpPr/>
            <p:nvPr/>
          </p:nvSpPr>
          <p:spPr>
            <a:xfrm>
              <a:off x="7396958" y="10607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36"/>
          <p:cNvSpPr txBox="1">
            <a:spLocks noGrp="1"/>
          </p:cNvSpPr>
          <p:nvPr>
            <p:ph type="subTitle" idx="1"/>
          </p:nvPr>
        </p:nvSpPr>
        <p:spPr>
          <a:xfrm>
            <a:off x="509341" y="1201529"/>
            <a:ext cx="4062584" cy="3736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Enfermedades </a:t>
            </a:r>
            <a:r>
              <a:rPr lang="en-US" dirty="0"/>
              <a:t>que </a:t>
            </a:r>
            <a:r>
              <a:rPr lang="en-US" dirty="0" smtClean="0"/>
              <a:t>causan obstrucción bronquial como:</a:t>
            </a:r>
            <a:r>
              <a:rPr lang="en-US" dirty="0"/>
              <a:t> </a:t>
            </a:r>
            <a:r>
              <a:rPr lang="en-US" dirty="0" smtClean="0"/>
              <a:t>EPOC.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Enfermedades pulmonares</a:t>
            </a:r>
            <a:endParaRPr lang="en-US" dirty="0"/>
          </a:p>
          <a:p>
            <a:pPr algn="just"/>
            <a:r>
              <a:rPr lang="en-US" dirty="0" smtClean="0"/>
              <a:t>	intersticiales </a:t>
            </a:r>
            <a:r>
              <a:rPr lang="en-US" dirty="0"/>
              <a:t>crónicas, entre </a:t>
            </a:r>
            <a:r>
              <a:rPr lang="en-US" dirty="0" smtClean="0"/>
              <a:t>otras</a:t>
            </a:r>
            <a:endParaRPr lang="en-US" dirty="0"/>
          </a:p>
          <a:p>
            <a:pPr algn="just"/>
            <a:r>
              <a:rPr lang="en-US" dirty="0" smtClean="0"/>
              <a:t>	fibrosis </a:t>
            </a:r>
            <a:r>
              <a:rPr lang="en-US" dirty="0"/>
              <a:t>pulmonar idiopática, </a:t>
            </a:r>
            <a:endParaRPr lang="en-US" dirty="0" smtClean="0"/>
          </a:p>
          <a:p>
            <a:pPr algn="just"/>
            <a:r>
              <a:rPr lang="en-US" dirty="0" smtClean="0"/>
              <a:t>	neoplasias </a:t>
            </a:r>
            <a:r>
              <a:rPr lang="en-US" dirty="0"/>
              <a:t>del sistema </a:t>
            </a:r>
            <a:r>
              <a:rPr lang="en-US" dirty="0" smtClean="0"/>
              <a:t>respiratoria.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Deformidades </a:t>
            </a:r>
            <a:r>
              <a:rPr lang="en-US" dirty="0"/>
              <a:t>del </a:t>
            </a:r>
            <a:r>
              <a:rPr lang="en-US" dirty="0" smtClean="0"/>
              <a:t>tórax.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Obesidad mórbida.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Enfermedades </a:t>
            </a:r>
            <a:r>
              <a:rPr lang="en-US" dirty="0"/>
              <a:t>del sistema </a:t>
            </a:r>
            <a:r>
              <a:rPr lang="en-US" dirty="0" smtClean="0"/>
              <a:t>nervioso</a:t>
            </a:r>
            <a:endParaRPr lang="en-US" dirty="0"/>
          </a:p>
          <a:p>
            <a:pPr algn="just"/>
            <a:r>
              <a:rPr lang="en-US" dirty="0" smtClean="0"/>
              <a:t>	y</a:t>
            </a:r>
            <a:r>
              <a:rPr lang="en-US" dirty="0"/>
              <a:t> muscular: esclerosis </a:t>
            </a:r>
            <a:r>
              <a:rPr lang="en-US" dirty="0" smtClean="0"/>
              <a:t>lateral</a:t>
            </a:r>
          </a:p>
          <a:p>
            <a:pPr algn="just"/>
            <a:r>
              <a:rPr lang="en-US" dirty="0" smtClean="0"/>
              <a:t>	amiotrófica</a:t>
            </a:r>
            <a:r>
              <a:rPr lang="en-US" dirty="0"/>
              <a:t>, esclerosis </a:t>
            </a:r>
            <a:r>
              <a:rPr lang="en-US" dirty="0" smtClean="0"/>
              <a:t>múltiple,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enfermedad </a:t>
            </a:r>
            <a:r>
              <a:rPr lang="en-US" dirty="0"/>
              <a:t>de </a:t>
            </a:r>
            <a:r>
              <a:rPr lang="en-US" dirty="0" smtClean="0"/>
              <a:t>Parkinson,</a:t>
            </a:r>
          </a:p>
          <a:p>
            <a:pPr algn="just"/>
            <a:r>
              <a:rPr lang="en-US" dirty="0" smtClean="0"/>
              <a:t>	polineuropatías crónicas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27023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364114" y="675526"/>
            <a:ext cx="4195291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Rinosinusitis</a:t>
            </a:r>
            <a:endParaRPr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4035551" y="1867894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600" b="1" dirty="0">
                <a:solidFill>
                  <a:schemeClr val="dk1"/>
                </a:solidFill>
              </a:rPr>
              <a:t>Estado inflamatorio de la mucosa de la </a:t>
            </a:r>
            <a:r>
              <a:rPr lang="es-MX" sz="1600" b="1" dirty="0" smtClean="0">
                <a:solidFill>
                  <a:schemeClr val="dk1"/>
                </a:solidFill>
              </a:rPr>
              <a:t>cavidad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nasal </a:t>
            </a:r>
            <a:r>
              <a:rPr lang="es-MX" sz="1600" b="1" dirty="0">
                <a:solidFill>
                  <a:schemeClr val="dk1"/>
                </a:solidFill>
              </a:rPr>
              <a:t>y de los senos paranasales (hasta </a:t>
            </a:r>
            <a:r>
              <a:rPr lang="es-MX" sz="1600" b="1" dirty="0" smtClean="0">
                <a:solidFill>
                  <a:schemeClr val="dk1"/>
                </a:solidFill>
              </a:rPr>
              <a:t>ahora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denominada </a:t>
            </a:r>
            <a:r>
              <a:rPr lang="es-MX" sz="1600" b="1" dirty="0">
                <a:solidFill>
                  <a:schemeClr val="dk1"/>
                </a:solidFill>
              </a:rPr>
              <a:t>“sinusitis”). </a:t>
            </a:r>
            <a:r>
              <a:rPr lang="es-MX" sz="1600" b="1" dirty="0">
                <a:solidFill>
                  <a:schemeClr val="dk1"/>
                </a:solidFill>
              </a:rPr>
              <a:t>Se distinguen rinitis:</a:t>
            </a:r>
          </a:p>
          <a:p>
            <a:r>
              <a:rPr lang="es-MX" sz="1600" b="1" dirty="0">
                <a:solidFill>
                  <a:schemeClr val="dk1"/>
                </a:solidFill>
              </a:rPr>
              <a:t>1) </a:t>
            </a:r>
            <a:r>
              <a:rPr lang="es-MX" sz="1600" b="1" dirty="0" smtClean="0">
                <a:solidFill>
                  <a:schemeClr val="dk1"/>
                </a:solidFill>
              </a:rPr>
              <a:t>  aguda</a:t>
            </a:r>
            <a:r>
              <a:rPr lang="es-MX" sz="1600" b="1" dirty="0">
                <a:solidFill>
                  <a:schemeClr val="dk1"/>
                </a:solidFill>
              </a:rPr>
              <a:t> (tiempo de duración &lt;12 </a:t>
            </a:r>
            <a:r>
              <a:rPr lang="es-MX" sz="1600" b="1" dirty="0" smtClean="0">
                <a:solidFill>
                  <a:schemeClr val="dk1"/>
                </a:solidFill>
              </a:rPr>
              <a:t>semanas), </a:t>
            </a:r>
            <a:r>
              <a:rPr lang="es-MX" sz="1600" b="1" dirty="0">
                <a:solidFill>
                  <a:schemeClr val="dk1"/>
                </a:solidFill>
              </a:rPr>
              <a:t>que a </a:t>
            </a:r>
            <a:r>
              <a:rPr lang="es-MX" sz="1600" b="1" dirty="0" smtClean="0">
                <a:solidFill>
                  <a:schemeClr val="dk1"/>
                </a:solidFill>
              </a:rPr>
              <a:t>su vez </a:t>
            </a:r>
            <a:r>
              <a:rPr lang="es-MX" sz="1600" b="1" dirty="0">
                <a:solidFill>
                  <a:schemeClr val="dk1"/>
                </a:solidFill>
              </a:rPr>
              <a:t>puede ser viral (rinitis catarral, a </a:t>
            </a:r>
            <a:r>
              <a:rPr lang="es-MX" sz="1600" b="1" dirty="0" smtClean="0">
                <a:solidFill>
                  <a:schemeClr val="dk1"/>
                </a:solidFill>
              </a:rPr>
              <a:t>menudo dura </a:t>
            </a:r>
            <a:r>
              <a:rPr lang="es-MX" sz="1600" b="1" dirty="0">
                <a:solidFill>
                  <a:schemeClr val="dk1"/>
                </a:solidFill>
              </a:rPr>
              <a:t>&lt;7 d) y no viral (los síntomas </a:t>
            </a:r>
            <a:r>
              <a:rPr lang="es-MX" sz="1600" b="1" dirty="0" smtClean="0">
                <a:solidFill>
                  <a:schemeClr val="dk1"/>
                </a:solidFill>
              </a:rPr>
              <a:t>aumentan transcurridos </a:t>
            </a:r>
            <a:r>
              <a:rPr lang="es-MX" sz="1600" b="1" dirty="0">
                <a:solidFill>
                  <a:schemeClr val="dk1"/>
                </a:solidFill>
              </a:rPr>
              <a:t>5 d o se prolongan ≥10 d, pero &lt;12 semanas)</a:t>
            </a:r>
          </a:p>
          <a:p>
            <a:r>
              <a:rPr lang="es-MX" sz="1600" b="1" dirty="0">
                <a:solidFill>
                  <a:schemeClr val="dk1"/>
                </a:solidFill>
              </a:rPr>
              <a:t>2</a:t>
            </a:r>
            <a:r>
              <a:rPr lang="es-MX" sz="1600" b="1" dirty="0" smtClean="0">
                <a:solidFill>
                  <a:schemeClr val="dk1"/>
                </a:solidFill>
              </a:rPr>
              <a:t>) </a:t>
            </a:r>
            <a:r>
              <a:rPr lang="es-MX" sz="1600" b="1" dirty="0">
                <a:solidFill>
                  <a:schemeClr val="dk1"/>
                </a:solidFill>
              </a:rPr>
              <a:t> crónica (tiempo de duración ≥12 semanas) con pólipos nasales y sin pólipos.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9" y="2505210"/>
            <a:ext cx="8841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035480" y="675526"/>
            <a:ext cx="4523926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Faringoamigdalitis aguda (angina)</a:t>
            </a:r>
            <a:br>
              <a:rPr lang="en-US" sz="2400" dirty="0"/>
            </a:br>
            <a:endParaRPr sz="24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4035551" y="1867894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Inflamación </a:t>
            </a:r>
            <a:r>
              <a:rPr lang="es-MX" sz="1600" b="1" dirty="0">
                <a:solidFill>
                  <a:schemeClr val="dk1"/>
                </a:solidFill>
              </a:rPr>
              <a:t>de la mucosa </a:t>
            </a:r>
            <a:r>
              <a:rPr lang="es-MX" sz="1600" b="1" dirty="0" smtClean="0">
                <a:solidFill>
                  <a:schemeClr val="dk1"/>
                </a:solidFill>
              </a:rPr>
              <a:t>orofaríngea,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originada </a:t>
            </a:r>
            <a:r>
              <a:rPr lang="es-MX" sz="1600" b="1" dirty="0">
                <a:solidFill>
                  <a:schemeClr val="dk1"/>
                </a:solidFill>
              </a:rPr>
              <a:t>por una infección o irritación y que </a:t>
            </a:r>
            <a:r>
              <a:rPr lang="es-MX" sz="1600" b="1" dirty="0" smtClean="0">
                <a:solidFill>
                  <a:schemeClr val="dk1"/>
                </a:solidFill>
              </a:rPr>
              <a:t>a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menudo </a:t>
            </a:r>
            <a:r>
              <a:rPr lang="es-MX" sz="1600" b="1" dirty="0">
                <a:solidFill>
                  <a:schemeClr val="dk1"/>
                </a:solidFill>
              </a:rPr>
              <a:t>incluye la mucosa de las </a:t>
            </a:r>
            <a:r>
              <a:rPr lang="es-MX" sz="1600" b="1" dirty="0" smtClean="0">
                <a:solidFill>
                  <a:schemeClr val="dk1"/>
                </a:solidFill>
              </a:rPr>
              <a:t>amígdalas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(angina</a:t>
            </a:r>
            <a:r>
              <a:rPr lang="es-MX" sz="1600" b="1" dirty="0">
                <a:solidFill>
                  <a:schemeClr val="dk1"/>
                </a:solidFill>
              </a:rPr>
              <a:t>).</a:t>
            </a:r>
          </a:p>
          <a:p>
            <a:pPr algn="just"/>
            <a:endParaRPr lang="es-MX" sz="1600" b="1" dirty="0">
              <a:solidFill>
                <a:schemeClr val="dk1"/>
              </a:solidFill>
            </a:endParaRPr>
          </a:p>
          <a:p>
            <a:pPr algn="just"/>
            <a:r>
              <a:rPr lang="es-MX" sz="1600" b="1" dirty="0">
                <a:solidFill>
                  <a:schemeClr val="dk1"/>
                </a:solidFill>
              </a:rPr>
              <a:t>1. Agente etiológico: depende de la edad. En los adultos la causa más frecuente son los </a:t>
            </a:r>
            <a:r>
              <a:rPr lang="es-MX" sz="1600" b="1" dirty="0" smtClean="0">
                <a:solidFill>
                  <a:schemeClr val="dk1"/>
                </a:solidFill>
              </a:rPr>
              <a:t>virus. </a:t>
            </a:r>
            <a:r>
              <a:rPr lang="es-MX" sz="1600" b="1" dirty="0">
                <a:solidFill>
                  <a:schemeClr val="dk1"/>
                </a:solidFill>
              </a:rPr>
              <a:t>La mayoría de los casos de faringitis bacteriana en niños es ocasionada por el Streptococcus </a:t>
            </a:r>
            <a:r>
              <a:rPr lang="es-MX" sz="1600" b="1" dirty="0" smtClean="0">
                <a:solidFill>
                  <a:schemeClr val="dk1"/>
                </a:solidFill>
              </a:rPr>
              <a:t>pyogenes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66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931794" y="1510334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44658" y="581270"/>
            <a:ext cx="4195291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Difteria</a:t>
            </a:r>
            <a:endParaRPr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4035551" y="1867894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Enfermedad </a:t>
            </a:r>
            <a:r>
              <a:rPr lang="es-MX" sz="1600" b="1" dirty="0">
                <a:solidFill>
                  <a:schemeClr val="dk1"/>
                </a:solidFill>
              </a:rPr>
              <a:t>infecciosa bacteriana </a:t>
            </a:r>
            <a:r>
              <a:rPr lang="es-MX" sz="1600" b="1" dirty="0" smtClean="0">
                <a:solidFill>
                  <a:schemeClr val="dk1"/>
                </a:solidFill>
              </a:rPr>
              <a:t>aguda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causada </a:t>
            </a:r>
            <a:r>
              <a:rPr lang="es-MX" sz="1600" b="1" dirty="0">
                <a:solidFill>
                  <a:schemeClr val="dk1"/>
                </a:solidFill>
              </a:rPr>
              <a:t>por Corynebacterium diphtheriae, </a:t>
            </a:r>
            <a:r>
              <a:rPr lang="es-MX" sz="1600" b="1" dirty="0" smtClean="0">
                <a:solidFill>
                  <a:schemeClr val="dk1"/>
                </a:solidFill>
              </a:rPr>
              <a:t>que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suele </a:t>
            </a:r>
            <a:r>
              <a:rPr lang="es-MX" sz="1600" b="1" dirty="0">
                <a:solidFill>
                  <a:schemeClr val="dk1"/>
                </a:solidFill>
              </a:rPr>
              <a:t>afectar a las vías aéreas superiores y a </a:t>
            </a:r>
            <a:r>
              <a:rPr lang="es-MX" sz="1600" b="1" dirty="0" smtClean="0">
                <a:solidFill>
                  <a:schemeClr val="dk1"/>
                </a:solidFill>
              </a:rPr>
              <a:t>la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piel</a:t>
            </a:r>
            <a:r>
              <a:rPr lang="es-MX" sz="1600" b="1" dirty="0">
                <a:solidFill>
                  <a:schemeClr val="dk1"/>
                </a:solidFill>
              </a:rPr>
              <a:t>, y que a veces provoca lesión del </a:t>
            </a:r>
            <a:r>
              <a:rPr lang="es-MX" sz="1600" b="1" dirty="0" smtClean="0">
                <a:solidFill>
                  <a:schemeClr val="dk1"/>
                </a:solidFill>
              </a:rPr>
              <a:t>miocardio,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del </a:t>
            </a:r>
            <a:r>
              <a:rPr lang="es-MX" sz="1600" b="1" dirty="0">
                <a:solidFill>
                  <a:schemeClr val="dk1"/>
                </a:solidFill>
              </a:rPr>
              <a:t>sistema nervioso o de los riñones.</a:t>
            </a:r>
          </a:p>
          <a:p>
            <a:pPr algn="just"/>
            <a:endParaRPr lang="es-MX" sz="1600" b="1" dirty="0">
              <a:solidFill>
                <a:schemeClr val="dk1"/>
              </a:solidFill>
            </a:endParaRP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Agente </a:t>
            </a:r>
            <a:r>
              <a:rPr lang="es-MX" sz="1600" b="1" dirty="0">
                <a:solidFill>
                  <a:schemeClr val="dk1"/>
                </a:solidFill>
              </a:rPr>
              <a:t>etiológico: </a:t>
            </a:r>
            <a:r>
              <a:rPr lang="es-MX" sz="1600" b="1" dirty="0" smtClean="0">
                <a:solidFill>
                  <a:schemeClr val="dk1"/>
                </a:solidFill>
              </a:rPr>
              <a:t>Corynebacterium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diphtheriae</a:t>
            </a:r>
            <a:r>
              <a:rPr lang="es-MX" sz="1600" b="1" dirty="0">
                <a:solidFill>
                  <a:schemeClr val="dk1"/>
                </a:solidFill>
              </a:rPr>
              <a:t>, bacilo grampositivo, aerobio, </a:t>
            </a:r>
            <a:r>
              <a:rPr lang="es-MX" sz="1600" b="1" dirty="0" smtClean="0">
                <a:solidFill>
                  <a:schemeClr val="dk1"/>
                </a:solidFill>
              </a:rPr>
              <a:t>no</a:t>
            </a:r>
          </a:p>
          <a:p>
            <a:pPr algn="just"/>
            <a:r>
              <a:rPr lang="es-MX" sz="1600" b="1" dirty="0" smtClean="0">
                <a:solidFill>
                  <a:schemeClr val="dk1"/>
                </a:solidFill>
              </a:rPr>
              <a:t>capsulado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1040809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04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853441" y="1503976"/>
            <a:ext cx="3045296" cy="2738839"/>
            <a:chOff x="984833" y="1288077"/>
            <a:chExt cx="2792550" cy="2792421"/>
          </a:xfrm>
        </p:grpSpPr>
        <p:pic>
          <p:nvPicPr>
            <p:cNvPr id="207" name="Google Shape;20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4833" y="1293300"/>
              <a:ext cx="2792550" cy="278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7"/>
            <p:cNvGrpSpPr/>
            <p:nvPr/>
          </p:nvGrpSpPr>
          <p:grpSpPr>
            <a:xfrm>
              <a:off x="984899" y="1288077"/>
              <a:ext cx="2792418" cy="2792421"/>
              <a:chOff x="892391" y="1395391"/>
              <a:chExt cx="2792418" cy="2792421"/>
            </a:xfrm>
          </p:grpSpPr>
          <p:sp>
            <p:nvSpPr>
              <p:cNvPr id="209" name="Google Shape;209;p37"/>
              <p:cNvSpPr/>
              <p:nvPr/>
            </p:nvSpPr>
            <p:spPr>
              <a:xfrm>
                <a:off x="892391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3429" y="41346"/>
                    </a:lnTo>
                    <a:lnTo>
                      <a:pt x="3429" y="3530"/>
                    </a:lnTo>
                    <a:lnTo>
                      <a:pt x="41346" y="3530"/>
                    </a:lnTo>
                    <a:lnTo>
                      <a:pt x="41346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892391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1" y="1"/>
                    </a:moveTo>
                    <a:lnTo>
                      <a:pt x="1" y="41346"/>
                    </a:lnTo>
                    <a:lnTo>
                      <a:pt x="41346" y="41346"/>
                    </a:lnTo>
                    <a:lnTo>
                      <a:pt x="41346" y="37816"/>
                    </a:lnTo>
                    <a:lnTo>
                      <a:pt x="3429" y="37816"/>
                    </a:lnTo>
                    <a:lnTo>
                      <a:pt x="3429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946783" y="3445755"/>
                <a:ext cx="738026" cy="742057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6" extrusionOk="0">
                    <a:moveTo>
                      <a:pt x="37917" y="1"/>
                    </a:moveTo>
                    <a:lnTo>
                      <a:pt x="37917" y="37816"/>
                    </a:lnTo>
                    <a:lnTo>
                      <a:pt x="0" y="37816"/>
                    </a:lnTo>
                    <a:lnTo>
                      <a:pt x="0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946783" y="1395391"/>
                <a:ext cx="738026" cy="742075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41347" extrusionOk="0">
                    <a:moveTo>
                      <a:pt x="0" y="1"/>
                    </a:moveTo>
                    <a:lnTo>
                      <a:pt x="0" y="3530"/>
                    </a:lnTo>
                    <a:lnTo>
                      <a:pt x="37917" y="3530"/>
                    </a:lnTo>
                    <a:lnTo>
                      <a:pt x="37917" y="41346"/>
                    </a:lnTo>
                    <a:lnTo>
                      <a:pt x="41345" y="41346"/>
                    </a:lnTo>
                    <a:lnTo>
                      <a:pt x="41345" y="1"/>
                    </a:lnTo>
                    <a:close/>
                  </a:path>
                </a:pathLst>
              </a:custGeom>
              <a:solidFill>
                <a:srgbClr val="A7E8F3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131425" y="574912"/>
            <a:ext cx="4660667" cy="16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Bronquitis aguda</a:t>
            </a:r>
            <a:endParaRPr sz="4000"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4035551" y="1867894"/>
            <a:ext cx="485241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600" b="1" dirty="0">
                <a:solidFill>
                  <a:schemeClr val="dk1"/>
                </a:solidFill>
              </a:rPr>
              <a:t>Infección respiratoria aguda que cursa con </a:t>
            </a:r>
            <a:r>
              <a:rPr lang="es-MX" sz="1600" b="1" dirty="0" smtClean="0">
                <a:solidFill>
                  <a:schemeClr val="dk1"/>
                </a:solidFill>
              </a:rPr>
              <a:t>tos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&lt;3 </a:t>
            </a:r>
            <a:r>
              <a:rPr lang="es-MX" sz="1600" b="1" dirty="0">
                <a:solidFill>
                  <a:schemeClr val="dk1"/>
                </a:solidFill>
              </a:rPr>
              <a:t>semanas y que se diagnostica después </a:t>
            </a:r>
            <a:r>
              <a:rPr lang="es-MX" sz="1600" b="1" dirty="0" smtClean="0">
                <a:solidFill>
                  <a:schemeClr val="dk1"/>
                </a:solidFill>
              </a:rPr>
              <a:t>de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descartar </a:t>
            </a:r>
            <a:r>
              <a:rPr lang="es-MX" sz="1600" b="1" dirty="0">
                <a:solidFill>
                  <a:schemeClr val="dk1"/>
                </a:solidFill>
              </a:rPr>
              <a:t>neumonía.</a:t>
            </a:r>
          </a:p>
          <a:p>
            <a:endParaRPr lang="es-MX" sz="1600" b="1" dirty="0">
              <a:solidFill>
                <a:schemeClr val="dk1"/>
              </a:solidFill>
            </a:endParaRPr>
          </a:p>
          <a:p>
            <a:r>
              <a:rPr lang="es-MX" sz="1600" b="1" dirty="0">
                <a:solidFill>
                  <a:schemeClr val="dk1"/>
                </a:solidFill>
              </a:rPr>
              <a:t>Causas: las más frecuentes son los </a:t>
            </a:r>
            <a:r>
              <a:rPr lang="es-MX" sz="1600" b="1" dirty="0" smtClean="0">
                <a:solidFill>
                  <a:schemeClr val="dk1"/>
                </a:solidFill>
              </a:rPr>
              <a:t>virus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respiratorios </a:t>
            </a:r>
            <a:r>
              <a:rPr lang="es-MX" sz="1600" b="1" dirty="0">
                <a:solidFill>
                  <a:schemeClr val="dk1"/>
                </a:solidFill>
              </a:rPr>
              <a:t>(gripe A y B, </a:t>
            </a:r>
            <a:r>
              <a:rPr lang="es-MX" sz="1600" b="1" dirty="0" err="1">
                <a:solidFill>
                  <a:schemeClr val="dk1"/>
                </a:solidFill>
              </a:rPr>
              <a:t>paragripal</a:t>
            </a:r>
            <a:r>
              <a:rPr lang="es-MX" sz="1600" b="1" dirty="0">
                <a:solidFill>
                  <a:schemeClr val="dk1"/>
                </a:solidFill>
              </a:rPr>
              <a:t>, </a:t>
            </a:r>
            <a:r>
              <a:rPr lang="es-MX" sz="1600" b="1" dirty="0" smtClean="0">
                <a:solidFill>
                  <a:schemeClr val="dk1"/>
                </a:solidFill>
              </a:rPr>
              <a:t>virus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respiratorio </a:t>
            </a:r>
            <a:r>
              <a:rPr lang="es-MX" sz="1600" b="1" dirty="0" err="1">
                <a:solidFill>
                  <a:schemeClr val="dk1"/>
                </a:solidFill>
              </a:rPr>
              <a:t>sincitial</a:t>
            </a:r>
            <a:r>
              <a:rPr lang="es-MX" sz="1600" b="1" dirty="0">
                <a:solidFill>
                  <a:schemeClr val="dk1"/>
                </a:solidFill>
              </a:rPr>
              <a:t>, coronavirus, adenovirus </a:t>
            </a:r>
            <a:r>
              <a:rPr lang="es-MX" sz="1600" b="1" dirty="0" smtClean="0">
                <a:solidFill>
                  <a:schemeClr val="dk1"/>
                </a:solidFill>
              </a:rPr>
              <a:t>y</a:t>
            </a:r>
          </a:p>
          <a:p>
            <a:r>
              <a:rPr lang="es-MX" sz="1600" b="1" dirty="0" smtClean="0">
                <a:solidFill>
                  <a:schemeClr val="dk1"/>
                </a:solidFill>
              </a:rPr>
              <a:t>rinovirus)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 idx="2"/>
          </p:nvPr>
        </p:nvSpPr>
        <p:spPr>
          <a:xfrm>
            <a:off x="1934038" y="2505210"/>
            <a:ext cx="943273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902264"/>
      </p:ext>
    </p:extLst>
  </p:cSld>
  <p:clrMapOvr>
    <a:masterClrMapping/>
  </p:clrMapOvr>
</p:sld>
</file>

<file path=ppt/theme/theme1.xml><?xml version="1.0" encoding="utf-8"?>
<a:theme xmlns:a="http://schemas.openxmlformats.org/drawingml/2006/main" name="Pulmonary Disease by Slidesgo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2ED3D6"/>
      </a:lt2>
      <a:accent1>
        <a:srgbClr val="FFFFFF"/>
      </a:accent1>
      <a:accent2>
        <a:srgbClr val="0000FF"/>
      </a:accent2>
      <a:accent3>
        <a:srgbClr val="00F3FF"/>
      </a:accent3>
      <a:accent4>
        <a:srgbClr val="A7E8F3"/>
      </a:accent4>
      <a:accent5>
        <a:srgbClr val="2ED3D6"/>
      </a:accent5>
      <a:accent6>
        <a:srgbClr val="EAF9FC"/>
      </a:accent6>
      <a:hlink>
        <a:srgbClr val="C8F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830</Words>
  <Application>Microsoft Office PowerPoint</Application>
  <PresentationFormat>Presentación en pantalla (16:9)</PresentationFormat>
  <Paragraphs>96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Proxima Nova Semibold</vt:lpstr>
      <vt:lpstr>Saira</vt:lpstr>
      <vt:lpstr>Proxima Nova</vt:lpstr>
      <vt:lpstr>FZShuTi</vt:lpstr>
      <vt:lpstr>Arial</vt:lpstr>
      <vt:lpstr>Pulmonary Disease by Slidesgo</vt:lpstr>
      <vt:lpstr>Slidesgo Final Pages</vt:lpstr>
      <vt:lpstr>PATOLOGÍAS DEL SISTEMA RESPIRATORIO</vt:lpstr>
      <vt:lpstr>Objetivo</vt:lpstr>
      <vt:lpstr>Insuficiencia respiartoria</vt:lpstr>
      <vt:lpstr>Insuficiencia respiratoria aguda, es a consecuencia de:</vt:lpstr>
      <vt:lpstr>Insuficiencia respiratoria crónica, es a consecuencia de:</vt:lpstr>
      <vt:lpstr>Rinosinusitis</vt:lpstr>
      <vt:lpstr>Faringoamigdalitis aguda (angina) </vt:lpstr>
      <vt:lpstr>Difteria</vt:lpstr>
      <vt:lpstr>Bronquitis aguda</vt:lpstr>
      <vt:lpstr>Tosferina (tos convulsiva)</vt:lpstr>
      <vt:lpstr>Enfermedad pulmonar obstructiva crónica (EPOC)</vt:lpstr>
      <vt:lpstr>Asma</vt:lpstr>
      <vt:lpstr>Bronquiectasias</vt:lpstr>
      <vt:lpstr>Fibrosis quística</vt:lpstr>
      <vt:lpstr>Bronquiolitis obliterante</vt:lpstr>
      <vt:lpstr>Conclusiones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PATOLOGÍAS DEL SISTEMA RESPIRATORIO</dc:title>
  <dc:creator>Mg. Alvaro Ruiz</dc:creator>
  <cp:lastModifiedBy>User</cp:lastModifiedBy>
  <cp:revision>8</cp:revision>
  <dcterms:modified xsi:type="dcterms:W3CDTF">2021-11-01T17:36:47Z</dcterms:modified>
</cp:coreProperties>
</file>