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12/14/2021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81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12/14/2021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6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6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12/14/2021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1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12/14/2021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70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12/14/2021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491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12/14/2021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4220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12/14/2021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73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12/14/2021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69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12/14/2021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81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12/14/2021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40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12/14/2021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‹Nº›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05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4" name="Straight Connector 140">
            <a:extLst>
              <a:ext uri="{FF2B5EF4-FFF2-40B4-BE49-F238E27FC236}">
                <a16:creationId xmlns:a16="http://schemas.microsoft.com/office/drawing/2014/main" id="{430127AE-B29E-4FDF-99D2-A2F1E7003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35" name="Rectangle 142">
            <a:extLst>
              <a:ext uri="{FF2B5EF4-FFF2-40B4-BE49-F238E27FC236}">
                <a16:creationId xmlns:a16="http://schemas.microsoft.com/office/drawing/2014/main" id="{10CE40DC-5723-449B-A365-A61D8C262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1026" name="Picture 2" descr="Presupuesto - Concepto, tipos, seguimiento e importancia">
            <a:extLst>
              <a:ext uri="{FF2B5EF4-FFF2-40B4-BE49-F238E27FC236}">
                <a16:creationId xmlns:a16="http://schemas.microsoft.com/office/drawing/2014/main" id="{53071B37-933E-439B-A236-BB2F712E00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2" r="4641"/>
          <a:stretch/>
        </p:blipFill>
        <p:spPr bwMode="auto">
          <a:xfrm>
            <a:off x="1524" y="10"/>
            <a:ext cx="121889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6" name="Freeform: Shape 144">
            <a:extLst>
              <a:ext uri="{FF2B5EF4-FFF2-40B4-BE49-F238E27FC236}">
                <a16:creationId xmlns:a16="http://schemas.microsoft.com/office/drawing/2014/main" id="{28207E96-6DFF-4119-B2EA-3299067D2F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42598" y="0"/>
            <a:ext cx="10189600" cy="6858000"/>
          </a:xfrm>
          <a:custGeom>
            <a:avLst/>
            <a:gdLst>
              <a:gd name="connsiteX0" fmla="*/ 8513625 w 10189600"/>
              <a:gd name="connsiteY0" fmla="*/ 0 h 6858000"/>
              <a:gd name="connsiteX1" fmla="*/ 1434689 w 10189600"/>
              <a:gd name="connsiteY1" fmla="*/ 0 h 6858000"/>
              <a:gd name="connsiteX2" fmla="*/ 1271976 w 10189600"/>
              <a:gd name="connsiteY2" fmla="*/ 160651 h 6858000"/>
              <a:gd name="connsiteX3" fmla="*/ 0 w 10189600"/>
              <a:gd name="connsiteY3" fmla="*/ 3879329 h 6858000"/>
              <a:gd name="connsiteX4" fmla="*/ 1565101 w 10189600"/>
              <a:gd name="connsiteY4" fmla="*/ 6659296 h 6858000"/>
              <a:gd name="connsiteX5" fmla="*/ 1789426 w 10189600"/>
              <a:gd name="connsiteY5" fmla="*/ 6858000 h 6858000"/>
              <a:gd name="connsiteX6" fmla="*/ 8868328 w 10189600"/>
              <a:gd name="connsiteY6" fmla="*/ 6858000 h 6858000"/>
              <a:gd name="connsiteX7" fmla="*/ 8925683 w 10189600"/>
              <a:gd name="connsiteY7" fmla="*/ 6804604 h 6858000"/>
              <a:gd name="connsiteX8" fmla="*/ 10189600 w 10189600"/>
              <a:gd name="connsiteY8" fmla="*/ 4217082 h 6858000"/>
              <a:gd name="connsiteX9" fmla="*/ 8536469 w 10189600"/>
              <a:gd name="connsiteY9" fmla="*/ 174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189600" h="6858000">
                <a:moveTo>
                  <a:pt x="8513625" y="0"/>
                </a:moveTo>
                <a:lnTo>
                  <a:pt x="1434689" y="0"/>
                </a:lnTo>
                <a:lnTo>
                  <a:pt x="1271976" y="160651"/>
                </a:lnTo>
                <a:cubicBezTo>
                  <a:pt x="451613" y="1030749"/>
                  <a:pt x="0" y="2373165"/>
                  <a:pt x="0" y="3879329"/>
                </a:cubicBezTo>
                <a:cubicBezTo>
                  <a:pt x="0" y="5207145"/>
                  <a:pt x="731040" y="5919527"/>
                  <a:pt x="1565101" y="6659296"/>
                </a:cubicBezTo>
                <a:lnTo>
                  <a:pt x="1789426" y="6858000"/>
                </a:lnTo>
                <a:lnTo>
                  <a:pt x="8868328" y="6858000"/>
                </a:lnTo>
                <a:lnTo>
                  <a:pt x="8925683" y="6804604"/>
                </a:lnTo>
                <a:cubicBezTo>
                  <a:pt x="9627437" y="6132444"/>
                  <a:pt x="10189600" y="5418356"/>
                  <a:pt x="10189600" y="4217082"/>
                </a:cubicBezTo>
                <a:cubicBezTo>
                  <a:pt x="10189600" y="2437327"/>
                  <a:pt x="9597144" y="878708"/>
                  <a:pt x="8536469" y="17461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37" name="Freeform: Shape 146">
            <a:extLst>
              <a:ext uri="{FF2B5EF4-FFF2-40B4-BE49-F238E27FC236}">
                <a16:creationId xmlns:a16="http://schemas.microsoft.com/office/drawing/2014/main" id="{9E223C86-12C5-4A60-A21A-D7FC75EFC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57813" y="0"/>
            <a:ext cx="1323453" cy="6858000"/>
          </a:xfrm>
          <a:custGeom>
            <a:avLst/>
            <a:gdLst>
              <a:gd name="connsiteX0" fmla="*/ 28443 w 1323453"/>
              <a:gd name="connsiteY0" fmla="*/ 0 h 6858000"/>
              <a:gd name="connsiteX1" fmla="*/ 10519 w 1323453"/>
              <a:gd name="connsiteY1" fmla="*/ 0 h 6858000"/>
              <a:gd name="connsiteX2" fmla="*/ 37377 w 1323453"/>
              <a:gd name="connsiteY2" fmla="*/ 27367 h 6858000"/>
              <a:gd name="connsiteX3" fmla="*/ 1297455 w 1323453"/>
              <a:gd name="connsiteY3" fmla="*/ 4282319 h 6858000"/>
              <a:gd name="connsiteX4" fmla="*/ 248584 w 1323453"/>
              <a:gd name="connsiteY4" fmla="*/ 6615157 h 6858000"/>
              <a:gd name="connsiteX5" fmla="*/ 0 w 1323453"/>
              <a:gd name="connsiteY5" fmla="*/ 6858000 h 6858000"/>
              <a:gd name="connsiteX6" fmla="*/ 19869 w 1323453"/>
              <a:gd name="connsiteY6" fmla="*/ 6858000 h 6858000"/>
              <a:gd name="connsiteX7" fmla="*/ 267461 w 1323453"/>
              <a:gd name="connsiteY7" fmla="*/ 6616128 h 6858000"/>
              <a:gd name="connsiteX8" fmla="*/ 1316330 w 1323453"/>
              <a:gd name="connsiteY8" fmla="*/ 4283289 h 6858000"/>
              <a:gd name="connsiteX9" fmla="*/ 56253 w 1323453"/>
              <a:gd name="connsiteY9" fmla="*/ 2833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23453" h="6858000">
                <a:moveTo>
                  <a:pt x="28443" y="0"/>
                </a:moveTo>
                <a:lnTo>
                  <a:pt x="10519" y="0"/>
                </a:lnTo>
                <a:lnTo>
                  <a:pt x="37377" y="27367"/>
                </a:lnTo>
                <a:cubicBezTo>
                  <a:pt x="919519" y="995374"/>
                  <a:pt x="1367465" y="2551123"/>
                  <a:pt x="1297455" y="4282319"/>
                </a:cubicBezTo>
                <a:cubicBezTo>
                  <a:pt x="1254252" y="5350659"/>
                  <a:pt x="821705" y="6026831"/>
                  <a:pt x="248584" y="6615157"/>
                </a:cubicBezTo>
                <a:lnTo>
                  <a:pt x="0" y="6858000"/>
                </a:lnTo>
                <a:lnTo>
                  <a:pt x="19869" y="6858000"/>
                </a:lnTo>
                <a:lnTo>
                  <a:pt x="267461" y="6616128"/>
                </a:lnTo>
                <a:cubicBezTo>
                  <a:pt x="840581" y="6027802"/>
                  <a:pt x="1273128" y="5351630"/>
                  <a:pt x="1316330" y="4283289"/>
                </a:cubicBezTo>
                <a:cubicBezTo>
                  <a:pt x="1386340" y="2552094"/>
                  <a:pt x="938396" y="996343"/>
                  <a:pt x="56253" y="283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38" name="Freeform: Shape 148">
            <a:extLst>
              <a:ext uri="{FF2B5EF4-FFF2-40B4-BE49-F238E27FC236}">
                <a16:creationId xmlns:a16="http://schemas.microsoft.com/office/drawing/2014/main" id="{FA573AF0-3C0B-4895-A7A6-F41B03211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45" y="0"/>
            <a:ext cx="1561993" cy="6858000"/>
          </a:xfrm>
          <a:custGeom>
            <a:avLst/>
            <a:gdLst>
              <a:gd name="connsiteX0" fmla="*/ 1544228 w 1561993"/>
              <a:gd name="connsiteY0" fmla="*/ 0 h 6858000"/>
              <a:gd name="connsiteX1" fmla="*/ 1561993 w 1561993"/>
              <a:gd name="connsiteY1" fmla="*/ 0 h 6858000"/>
              <a:gd name="connsiteX2" fmla="*/ 1540943 w 1561993"/>
              <a:gd name="connsiteY2" fmla="*/ 17040 h 6858000"/>
              <a:gd name="connsiteX3" fmla="*/ 17765 w 1561993"/>
              <a:gd name="connsiteY3" fmla="*/ 4115040 h 6858000"/>
              <a:gd name="connsiteX4" fmla="*/ 1142901 w 1561993"/>
              <a:gd name="connsiteY4" fmla="*/ 6599739 h 6858000"/>
              <a:gd name="connsiteX5" fmla="*/ 1403744 w 1561993"/>
              <a:gd name="connsiteY5" fmla="*/ 6858000 h 6858000"/>
              <a:gd name="connsiteX6" fmla="*/ 1385980 w 1561993"/>
              <a:gd name="connsiteY6" fmla="*/ 6858000 h 6858000"/>
              <a:gd name="connsiteX7" fmla="*/ 1125137 w 1561993"/>
              <a:gd name="connsiteY7" fmla="*/ 6599739 h 6858000"/>
              <a:gd name="connsiteX8" fmla="*/ 0 w 1561993"/>
              <a:gd name="connsiteY8" fmla="*/ 4115040 h 6858000"/>
              <a:gd name="connsiteX9" fmla="*/ 1523178 w 1561993"/>
              <a:gd name="connsiteY9" fmla="*/ 1704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61993" h="6858000">
                <a:moveTo>
                  <a:pt x="1544228" y="0"/>
                </a:moveTo>
                <a:lnTo>
                  <a:pt x="1561993" y="0"/>
                </a:lnTo>
                <a:lnTo>
                  <a:pt x="1540943" y="17040"/>
                </a:lnTo>
                <a:cubicBezTo>
                  <a:pt x="563647" y="857447"/>
                  <a:pt x="17765" y="2378351"/>
                  <a:pt x="17765" y="4115040"/>
                </a:cubicBezTo>
                <a:cubicBezTo>
                  <a:pt x="17765" y="5263323"/>
                  <a:pt x="514810" y="5955416"/>
                  <a:pt x="1142901" y="6599739"/>
                </a:cubicBezTo>
                <a:lnTo>
                  <a:pt x="1403744" y="6858000"/>
                </a:lnTo>
                <a:lnTo>
                  <a:pt x="1385980" y="6858000"/>
                </a:lnTo>
                <a:lnTo>
                  <a:pt x="1125137" y="6599739"/>
                </a:lnTo>
                <a:cubicBezTo>
                  <a:pt x="497046" y="5955416"/>
                  <a:pt x="0" y="5263323"/>
                  <a:pt x="0" y="4115040"/>
                </a:cubicBezTo>
                <a:cubicBezTo>
                  <a:pt x="0" y="2378351"/>
                  <a:pt x="545882" y="857447"/>
                  <a:pt x="1523178" y="170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9" name="Freeform: Shape 150">
            <a:extLst>
              <a:ext uri="{FF2B5EF4-FFF2-40B4-BE49-F238E27FC236}">
                <a16:creationId xmlns:a16="http://schemas.microsoft.com/office/drawing/2014/main" id="{62442AC3-A9B0-4865-8A8A-1504FFC6E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34283" y="0"/>
            <a:ext cx="1904278" cy="6858000"/>
          </a:xfrm>
          <a:custGeom>
            <a:avLst/>
            <a:gdLst>
              <a:gd name="connsiteX0" fmla="*/ 624262 w 1775065"/>
              <a:gd name="connsiteY0" fmla="*/ 0 h 6858000"/>
              <a:gd name="connsiteX1" fmla="*/ 642233 w 1775065"/>
              <a:gd name="connsiteY1" fmla="*/ 0 h 6858000"/>
              <a:gd name="connsiteX2" fmla="*/ 673003 w 1775065"/>
              <a:gd name="connsiteY2" fmla="*/ 35111 h 6858000"/>
              <a:gd name="connsiteX3" fmla="*/ 1767974 w 1775065"/>
              <a:gd name="connsiteY3" fmla="*/ 3968278 h 6858000"/>
              <a:gd name="connsiteX4" fmla="*/ 115603 w 1775065"/>
              <a:gd name="connsiteY4" fmla="*/ 6776131 h 6858000"/>
              <a:gd name="connsiteX5" fmla="*/ 19890 w 1775065"/>
              <a:gd name="connsiteY5" fmla="*/ 6858000 h 6858000"/>
              <a:gd name="connsiteX6" fmla="*/ 0 w 1775065"/>
              <a:gd name="connsiteY6" fmla="*/ 6858000 h 6858000"/>
              <a:gd name="connsiteX7" fmla="*/ 96809 w 1775065"/>
              <a:gd name="connsiteY7" fmla="*/ 6775193 h 6858000"/>
              <a:gd name="connsiteX8" fmla="*/ 1749182 w 1775065"/>
              <a:gd name="connsiteY8" fmla="*/ 3967340 h 6858000"/>
              <a:gd name="connsiteX9" fmla="*/ 654209 w 1775065"/>
              <a:gd name="connsiteY9" fmla="*/ 341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75065" h="6858000">
                <a:moveTo>
                  <a:pt x="624262" y="0"/>
                </a:moveTo>
                <a:lnTo>
                  <a:pt x="642233" y="0"/>
                </a:lnTo>
                <a:lnTo>
                  <a:pt x="673003" y="35111"/>
                </a:lnTo>
                <a:cubicBezTo>
                  <a:pt x="1445427" y="977982"/>
                  <a:pt x="1833320" y="2398562"/>
                  <a:pt x="1767974" y="3968278"/>
                </a:cubicBezTo>
                <a:cubicBezTo>
                  <a:pt x="1710622" y="5345972"/>
                  <a:pt x="964135" y="6049363"/>
                  <a:pt x="115603" y="6776131"/>
                </a:cubicBezTo>
                <a:lnTo>
                  <a:pt x="19890" y="6858000"/>
                </a:lnTo>
                <a:lnTo>
                  <a:pt x="0" y="6858000"/>
                </a:lnTo>
                <a:lnTo>
                  <a:pt x="96809" y="6775193"/>
                </a:lnTo>
                <a:cubicBezTo>
                  <a:pt x="945341" y="6048424"/>
                  <a:pt x="1691828" y="5345034"/>
                  <a:pt x="1749182" y="3967340"/>
                </a:cubicBezTo>
                <a:cubicBezTo>
                  <a:pt x="1814528" y="2397623"/>
                  <a:pt x="1426634" y="977044"/>
                  <a:pt x="654209" y="3417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040" name="Freeform: Shape 152">
            <a:extLst>
              <a:ext uri="{FF2B5EF4-FFF2-40B4-BE49-F238E27FC236}">
                <a16:creationId xmlns:a16="http://schemas.microsoft.com/office/drawing/2014/main" id="{68451DCE-129E-43B6-BA50-3C8339E46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89577" y="0"/>
            <a:ext cx="1825312" cy="6858000"/>
          </a:xfrm>
          <a:custGeom>
            <a:avLst/>
            <a:gdLst>
              <a:gd name="connsiteX0" fmla="*/ 516683 w 1825312"/>
              <a:gd name="connsiteY0" fmla="*/ 0 h 6858000"/>
              <a:gd name="connsiteX1" fmla="*/ 541088 w 1825312"/>
              <a:gd name="connsiteY1" fmla="*/ 0 h 6858000"/>
              <a:gd name="connsiteX2" fmla="*/ 626170 w 1825312"/>
              <a:gd name="connsiteY2" fmla="*/ 99144 h 6858000"/>
              <a:gd name="connsiteX3" fmla="*/ 1825312 w 1825312"/>
              <a:gd name="connsiteY3" fmla="*/ 3859833 h 6858000"/>
              <a:gd name="connsiteX4" fmla="*/ 279633 w 1825312"/>
              <a:gd name="connsiteY4" fmla="*/ 6651338 h 6858000"/>
              <a:gd name="connsiteX5" fmla="*/ 24403 w 1825312"/>
              <a:gd name="connsiteY5" fmla="*/ 6858000 h 6858000"/>
              <a:gd name="connsiteX6" fmla="*/ 0 w 1825312"/>
              <a:gd name="connsiteY6" fmla="*/ 6858000 h 6858000"/>
              <a:gd name="connsiteX7" fmla="*/ 255230 w 1825312"/>
              <a:gd name="connsiteY7" fmla="*/ 6651338 h 6858000"/>
              <a:gd name="connsiteX8" fmla="*/ 1800907 w 1825312"/>
              <a:gd name="connsiteY8" fmla="*/ 3859833 h 6858000"/>
              <a:gd name="connsiteX9" fmla="*/ 601765 w 1825312"/>
              <a:gd name="connsiteY9" fmla="*/ 9914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5312" h="6858000">
                <a:moveTo>
                  <a:pt x="516683" y="0"/>
                </a:moveTo>
                <a:lnTo>
                  <a:pt x="541088" y="0"/>
                </a:lnTo>
                <a:lnTo>
                  <a:pt x="626170" y="99144"/>
                </a:lnTo>
                <a:cubicBezTo>
                  <a:pt x="1403484" y="1069501"/>
                  <a:pt x="1825312" y="2396484"/>
                  <a:pt x="1825312" y="3859833"/>
                </a:cubicBezTo>
                <a:cubicBezTo>
                  <a:pt x="1825312" y="5149904"/>
                  <a:pt x="1142485" y="5927455"/>
                  <a:pt x="279633" y="6651338"/>
                </a:cubicBezTo>
                <a:lnTo>
                  <a:pt x="24403" y="6858000"/>
                </a:lnTo>
                <a:lnTo>
                  <a:pt x="0" y="6858000"/>
                </a:lnTo>
                <a:lnTo>
                  <a:pt x="255230" y="6651338"/>
                </a:lnTo>
                <a:cubicBezTo>
                  <a:pt x="1118082" y="5927455"/>
                  <a:pt x="1800907" y="5149904"/>
                  <a:pt x="1800907" y="3859833"/>
                </a:cubicBezTo>
                <a:cubicBezTo>
                  <a:pt x="1800907" y="2396484"/>
                  <a:pt x="1379079" y="1069501"/>
                  <a:pt x="601765" y="9914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E2D2ABA-7D5F-435C-9D66-43F53B99D0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5932" y="893763"/>
            <a:ext cx="7340048" cy="1651054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Presupuestos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E9EEB9-879A-4411-95D1-13C4813D2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5932" y="2775004"/>
            <a:ext cx="7340048" cy="3189233"/>
          </a:xfrm>
        </p:spPr>
        <p:txBody>
          <a:bodyPr vert="horz" lIns="109728" tIns="109728" rIns="109728" bIns="91440" rtlCol="0">
            <a:normAutofit/>
          </a:bodyPr>
          <a:lstStyle/>
          <a:p>
            <a:pPr indent="-228600">
              <a:buFont typeface="Corbel" panose="020B0503020204020204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Curso: Personal Social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Nombre: Carlo Sebastian Davila Fernandez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Profesor: Flores Gallegos, José Luis.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Grado: 6°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Sección: A</a:t>
            </a:r>
          </a:p>
        </p:txBody>
      </p:sp>
    </p:spTree>
    <p:extLst>
      <p:ext uri="{BB962C8B-B14F-4D97-AF65-F5344CB8AC3E}">
        <p14:creationId xmlns:p14="http://schemas.microsoft.com/office/powerpoint/2010/main" val="34548210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9B0F7D69-D93C-4C38-A23D-76E000D69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CD419D4-EA9D-42D9-BF62-B07F0B7B6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1C6FEC9B-9608-4181-A9E5-A1B80E720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AB1564ED-F26F-451D-97D6-A6EC3E83F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0CA184B6-3482-4F43-87F0-BC765DCFD8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6C869923-8380-4244-9548-802C330638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C06255F2-BC67-4DDE-B34E-AC4BA21838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55169443-FCCD-4C0A-8C69-18CD3FA09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id="{E217F32C-75AA-4B97-ADFB-5E2C3C7ECB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Los 8 tipos de presupuestos y sus características (con ejemplos)">
            <a:extLst>
              <a:ext uri="{FF2B5EF4-FFF2-40B4-BE49-F238E27FC236}">
                <a16:creationId xmlns:a16="http://schemas.microsoft.com/office/drawing/2014/main" id="{01B4E3CA-74E5-4394-8875-CABD5A58EF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27" b="210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4D76AAEA-AF3A-4616-9F99-E9AA131A5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23360" y="0"/>
            <a:ext cx="8168639" cy="6858000"/>
          </a:xfrm>
          <a:prstGeom prst="rect">
            <a:avLst/>
          </a:prstGeom>
          <a:gradFill>
            <a:gsLst>
              <a:gs pos="58000">
                <a:schemeClr val="tx1">
                  <a:alpha val="55000"/>
                </a:schemeClr>
              </a:gs>
              <a:gs pos="33000">
                <a:schemeClr val="tx1">
                  <a:alpha val="40000"/>
                </a:schemeClr>
              </a:gs>
              <a:gs pos="3000">
                <a:schemeClr val="tx1">
                  <a:alpha val="0"/>
                </a:schemeClr>
              </a:gs>
              <a:gs pos="100000">
                <a:schemeClr val="tx1">
                  <a:alpha val="5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519E3F8-57E5-426A-9338-0F8B78847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9" y="1346268"/>
            <a:ext cx="5618431" cy="3285207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5400" dirty="0">
                <a:solidFill>
                  <a:schemeClr val="bg1"/>
                </a:solidFill>
              </a:rPr>
              <a:t>Tarea: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5963C0-076C-4770-BD24-C66950D6E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080" y="4631475"/>
            <a:ext cx="5588349" cy="1150200"/>
          </a:xfrm>
        </p:spPr>
        <p:txBody>
          <a:bodyPr vert="horz" lIns="109728" tIns="109728" rIns="109728" bIns="91440" rtlCol="0"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700" i="0" dirty="0">
                <a:solidFill>
                  <a:schemeClr val="bg1"/>
                </a:solidFill>
                <a:effectLst/>
              </a:rPr>
              <a:t>Elabora la lista de gastos de tu familia de los últimos dos meses y analízala con tus</a:t>
            </a:r>
            <a:br>
              <a:rPr lang="en-US" sz="1700" dirty="0">
                <a:solidFill>
                  <a:schemeClr val="bg1"/>
                </a:solidFill>
              </a:rPr>
            </a:br>
            <a:r>
              <a:rPr lang="en-US" sz="1700" i="0" dirty="0">
                <a:solidFill>
                  <a:schemeClr val="bg1"/>
                </a:solidFill>
                <a:effectLst/>
              </a:rPr>
              <a:t>familiares.</a:t>
            </a:r>
            <a:endParaRPr lang="en-US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823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D5FBB81-B61B-416A-8F5D-A8DDF6253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122" name="Picture 2" descr="Empresario Haciendo Muchas Preguntas, Qué, Dónde, Cuándo, Quién Y Cómo,  Concepto Experto De Asesoramiento Empresarial Fotos, Retratos, Imágenes Y  Fotografía De Archivo Libres De Derecho. Image 77492531.">
            <a:extLst>
              <a:ext uri="{FF2B5EF4-FFF2-40B4-BE49-F238E27FC236}">
                <a16:creationId xmlns:a16="http://schemas.microsoft.com/office/drawing/2014/main" id="{1FFF702B-BC85-4E88-B3EE-9AD41EF901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57" r="14609"/>
          <a:stretch/>
        </p:blipFill>
        <p:spPr bwMode="auto">
          <a:xfrm>
            <a:off x="4691118" y="1"/>
            <a:ext cx="7500882" cy="6857999"/>
          </a:xfrm>
          <a:custGeom>
            <a:avLst/>
            <a:gdLst/>
            <a:ahLst/>
            <a:cxnLst/>
            <a:rect l="l" t="t" r="r" b="b"/>
            <a:pathLst>
              <a:path w="7500882" h="6857999">
                <a:moveTo>
                  <a:pt x="898230" y="0"/>
                </a:moveTo>
                <a:lnTo>
                  <a:pt x="7500882" y="0"/>
                </a:lnTo>
                <a:lnTo>
                  <a:pt x="7500882" y="6857999"/>
                </a:lnTo>
                <a:lnTo>
                  <a:pt x="0" y="6857999"/>
                </a:lnTo>
                <a:lnTo>
                  <a:pt x="114106" y="6780598"/>
                </a:lnTo>
                <a:cubicBezTo>
                  <a:pt x="291579" y="6653107"/>
                  <a:pt x="465794" y="6515396"/>
                  <a:pt x="641619" y="6374813"/>
                </a:cubicBezTo>
                <a:cubicBezTo>
                  <a:pt x="1607125" y="5602838"/>
                  <a:pt x="2555378" y="4969130"/>
                  <a:pt x="2555378" y="3621655"/>
                </a:cubicBezTo>
                <a:cubicBezTo>
                  <a:pt x="2555378" y="2093191"/>
                  <a:pt x="1969579" y="754640"/>
                  <a:pt x="920818" y="1499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40C0D7D4-D83D-4C58-87D1-955F0A917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6051" cy="6858000"/>
          </a:xfrm>
          <a:custGeom>
            <a:avLst/>
            <a:gdLst>
              <a:gd name="connsiteX0" fmla="*/ 0 w 7476051"/>
              <a:gd name="connsiteY0" fmla="*/ 0 h 6858000"/>
              <a:gd name="connsiteX1" fmla="*/ 5853028 w 7476051"/>
              <a:gd name="connsiteY1" fmla="*/ 0 h 6858000"/>
              <a:gd name="connsiteX2" fmla="*/ 5875152 w 7476051"/>
              <a:gd name="connsiteY2" fmla="*/ 14997 h 6858000"/>
              <a:gd name="connsiteX3" fmla="*/ 7476051 w 7476051"/>
              <a:gd name="connsiteY3" fmla="*/ 3621656 h 6858000"/>
              <a:gd name="connsiteX4" fmla="*/ 5601702 w 7476051"/>
              <a:gd name="connsiteY4" fmla="*/ 6374814 h 6858000"/>
              <a:gd name="connsiteX5" fmla="*/ 5085053 w 7476051"/>
              <a:gd name="connsiteY5" fmla="*/ 6780599 h 6858000"/>
              <a:gd name="connsiteX6" fmla="*/ 4973297 w 7476051"/>
              <a:gd name="connsiteY6" fmla="*/ 6858000 h 6858000"/>
              <a:gd name="connsiteX7" fmla="*/ 0 w 7476051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6051" h="6858000">
                <a:moveTo>
                  <a:pt x="0" y="0"/>
                </a:moveTo>
                <a:lnTo>
                  <a:pt x="5853028" y="0"/>
                </a:lnTo>
                <a:lnTo>
                  <a:pt x="5875152" y="14997"/>
                </a:lnTo>
                <a:cubicBezTo>
                  <a:pt x="6902315" y="754641"/>
                  <a:pt x="7476051" y="2093192"/>
                  <a:pt x="7476051" y="3621656"/>
                </a:cubicBezTo>
                <a:cubicBezTo>
                  <a:pt x="7476051" y="4969131"/>
                  <a:pt x="6547326" y="5602839"/>
                  <a:pt x="5601702" y="6374814"/>
                </a:cubicBezTo>
                <a:cubicBezTo>
                  <a:pt x="5429499" y="6515397"/>
                  <a:pt x="5258871" y="6653108"/>
                  <a:pt x="5085053" y="6780599"/>
                </a:cubicBezTo>
                <a:lnTo>
                  <a:pt x="4973297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75" name="Freeform: Shape 74">
            <a:extLst>
              <a:ext uri="{FF2B5EF4-FFF2-40B4-BE49-F238E27FC236}">
                <a16:creationId xmlns:a16="http://schemas.microsoft.com/office/drawing/2014/main" id="{0BA56A81-C9DD-4EBA-9E13-32FFB51CF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3" y="0"/>
            <a:ext cx="7307402" cy="6858000"/>
          </a:xfrm>
          <a:custGeom>
            <a:avLst/>
            <a:gdLst>
              <a:gd name="connsiteX0" fmla="*/ 0 w 7097265"/>
              <a:gd name="connsiteY0" fmla="*/ 0 h 6858000"/>
              <a:gd name="connsiteX1" fmla="*/ 5474242 w 7097265"/>
              <a:gd name="connsiteY1" fmla="*/ 0 h 6858000"/>
              <a:gd name="connsiteX2" fmla="*/ 5496366 w 7097265"/>
              <a:gd name="connsiteY2" fmla="*/ 14997 h 6858000"/>
              <a:gd name="connsiteX3" fmla="*/ 7097265 w 7097265"/>
              <a:gd name="connsiteY3" fmla="*/ 3621656 h 6858000"/>
              <a:gd name="connsiteX4" fmla="*/ 5222916 w 7097265"/>
              <a:gd name="connsiteY4" fmla="*/ 6374814 h 6858000"/>
              <a:gd name="connsiteX5" fmla="*/ 4706267 w 7097265"/>
              <a:gd name="connsiteY5" fmla="*/ 6780599 h 6858000"/>
              <a:gd name="connsiteX6" fmla="*/ 4594511 w 7097265"/>
              <a:gd name="connsiteY6" fmla="*/ 6858000 h 6858000"/>
              <a:gd name="connsiteX7" fmla="*/ 0 w 7097265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7265" h="6858000">
                <a:moveTo>
                  <a:pt x="0" y="0"/>
                </a:moveTo>
                <a:lnTo>
                  <a:pt x="5474242" y="0"/>
                </a:lnTo>
                <a:lnTo>
                  <a:pt x="5496366" y="14997"/>
                </a:lnTo>
                <a:cubicBezTo>
                  <a:pt x="6523529" y="754641"/>
                  <a:pt x="7097265" y="2093192"/>
                  <a:pt x="7097265" y="3621656"/>
                </a:cubicBezTo>
                <a:cubicBezTo>
                  <a:pt x="7097265" y="4969131"/>
                  <a:pt x="6168540" y="5602839"/>
                  <a:pt x="5222916" y="6374814"/>
                </a:cubicBezTo>
                <a:cubicBezTo>
                  <a:pt x="5050713" y="6515397"/>
                  <a:pt x="4880085" y="6653108"/>
                  <a:pt x="4706267" y="6780599"/>
                </a:cubicBezTo>
                <a:lnTo>
                  <a:pt x="4594511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15F9A324-404E-4C5D-AFF0-C5D0D841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9034" y="-1"/>
            <a:ext cx="2535264" cy="6858001"/>
          </a:xfrm>
          <a:custGeom>
            <a:avLst/>
            <a:gdLst>
              <a:gd name="connsiteX0" fmla="*/ 1218585 w 2535264"/>
              <a:gd name="connsiteY0" fmla="*/ 0 h 6858001"/>
              <a:gd name="connsiteX1" fmla="*/ 1236561 w 2535264"/>
              <a:gd name="connsiteY1" fmla="*/ 0 h 6858001"/>
              <a:gd name="connsiteX2" fmla="*/ 1264452 w 2535264"/>
              <a:gd name="connsiteY2" fmla="*/ 24550 h 6858001"/>
              <a:gd name="connsiteX3" fmla="*/ 2528121 w 2535264"/>
              <a:gd name="connsiteY3" fmla="*/ 3710502 h 6858001"/>
              <a:gd name="connsiteX4" fmla="*/ 492890 w 2535264"/>
              <a:gd name="connsiteY4" fmla="*/ 6507511 h 6858001"/>
              <a:gd name="connsiteX5" fmla="*/ 221418 w 2535264"/>
              <a:gd name="connsiteY5" fmla="*/ 6713387 h 6858001"/>
              <a:gd name="connsiteX6" fmla="*/ 20100 w 2535264"/>
              <a:gd name="connsiteY6" fmla="*/ 6858001 h 6858001"/>
              <a:gd name="connsiteX7" fmla="*/ 0 w 2535264"/>
              <a:gd name="connsiteY7" fmla="*/ 6858001 h 6858001"/>
              <a:gd name="connsiteX8" fmla="*/ 202488 w 2535264"/>
              <a:gd name="connsiteY8" fmla="*/ 6712547 h 6858001"/>
              <a:gd name="connsiteX9" fmla="*/ 473961 w 2535264"/>
              <a:gd name="connsiteY9" fmla="*/ 6506670 h 6858001"/>
              <a:gd name="connsiteX10" fmla="*/ 2509192 w 2535264"/>
              <a:gd name="connsiteY10" fmla="*/ 3709662 h 6858001"/>
              <a:gd name="connsiteX11" fmla="*/ 1245521 w 2535264"/>
              <a:gd name="connsiteY11" fmla="*/ 23708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5264" h="6858001">
                <a:moveTo>
                  <a:pt x="1218585" y="0"/>
                </a:moveTo>
                <a:lnTo>
                  <a:pt x="1236561" y="0"/>
                </a:lnTo>
                <a:lnTo>
                  <a:pt x="1264452" y="24550"/>
                </a:lnTo>
                <a:cubicBezTo>
                  <a:pt x="2149109" y="863108"/>
                  <a:pt x="2598329" y="2210814"/>
                  <a:pt x="2528121" y="3710502"/>
                </a:cubicBezTo>
                <a:cubicBezTo>
                  <a:pt x="2462100" y="5120751"/>
                  <a:pt x="1489450" y="5742158"/>
                  <a:pt x="492890" y="6507511"/>
                </a:cubicBezTo>
                <a:cubicBezTo>
                  <a:pt x="402151" y="6577199"/>
                  <a:pt x="311847" y="6646154"/>
                  <a:pt x="221418" y="6713387"/>
                </a:cubicBezTo>
                <a:lnTo>
                  <a:pt x="20100" y="6858001"/>
                </a:lnTo>
                <a:lnTo>
                  <a:pt x="0" y="6858001"/>
                </a:lnTo>
                <a:lnTo>
                  <a:pt x="202488" y="6712547"/>
                </a:lnTo>
                <a:cubicBezTo>
                  <a:pt x="292917" y="6645314"/>
                  <a:pt x="383222" y="6576359"/>
                  <a:pt x="473961" y="6506670"/>
                </a:cubicBezTo>
                <a:cubicBezTo>
                  <a:pt x="1470520" y="5741317"/>
                  <a:pt x="2443170" y="5119911"/>
                  <a:pt x="2509192" y="3709662"/>
                </a:cubicBezTo>
                <a:cubicBezTo>
                  <a:pt x="2579400" y="2209973"/>
                  <a:pt x="2130178" y="862268"/>
                  <a:pt x="1245521" y="2370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886001-B8D8-4804-ADBD-EFE15E029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4780129" cy="1639888"/>
          </a:xfrm>
        </p:spPr>
        <p:txBody>
          <a:bodyPr anchor="b">
            <a:normAutofit/>
          </a:bodyPr>
          <a:lstStyle/>
          <a:p>
            <a:r>
              <a:rPr lang="es-PE" dirty="0"/>
              <a:t>Preguntas: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536C8A-5419-420C-B1C2-1A33F5082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8" y="2312988"/>
            <a:ext cx="5368525" cy="3651250"/>
          </a:xfrm>
        </p:spPr>
        <p:txBody>
          <a:bodyPr>
            <a:normAutofit/>
          </a:bodyPr>
          <a:lstStyle/>
          <a:p>
            <a:r>
              <a:rPr lang="es-PE" dirty="0"/>
              <a:t>1) </a:t>
            </a:r>
            <a:r>
              <a:rPr lang="es-ES" b="0" i="0" dirty="0">
                <a:effectLst/>
                <a:latin typeface="Poppins" panose="00000500000000000000" pitchFamily="2" charset="0"/>
              </a:rPr>
              <a:t>¿En qué mes gastaron más?</a:t>
            </a:r>
            <a:br>
              <a:rPr lang="es-ES" b="0" i="0" dirty="0">
                <a:effectLst/>
                <a:latin typeface="Poppins" panose="00000500000000000000" pitchFamily="2" charset="0"/>
              </a:rPr>
            </a:br>
            <a:r>
              <a:rPr lang="es-ES" b="0" i="0" dirty="0">
                <a:effectLst/>
                <a:latin typeface="Poppins" panose="00000500000000000000" pitchFamily="2" charset="0"/>
              </a:rPr>
              <a:t>2) ¿Qué gastos fijos tienen?</a:t>
            </a:r>
            <a:br>
              <a:rPr lang="es-ES" b="0" i="0" dirty="0">
                <a:effectLst/>
                <a:latin typeface="Poppins" panose="00000500000000000000" pitchFamily="2" charset="0"/>
              </a:rPr>
            </a:br>
            <a:r>
              <a:rPr lang="es-ES" b="0" i="0" dirty="0">
                <a:effectLst/>
                <a:latin typeface="Poppins" panose="00000500000000000000" pitchFamily="2" charset="0"/>
              </a:rPr>
              <a:t>3) ¿Cuál es el mayor gasto que hace tu familia?</a:t>
            </a:r>
            <a:br>
              <a:rPr lang="es-ES" b="0" i="0" dirty="0">
                <a:effectLst/>
                <a:latin typeface="Poppins" panose="00000500000000000000" pitchFamily="2" charset="0"/>
              </a:rPr>
            </a:br>
            <a:r>
              <a:rPr lang="es-ES" b="0" i="0" dirty="0">
                <a:effectLst/>
                <a:latin typeface="Poppins" panose="00000500000000000000" pitchFamily="2" charset="0"/>
              </a:rPr>
              <a:t>4) ¿Qué acciones deberían realizar para reducir los gastos? Menciona dos acciones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04864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0CE40DC-5723-449B-A365-A61D8C262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3074" name="Picture 2" descr="Presupuestos">
            <a:extLst>
              <a:ext uri="{FF2B5EF4-FFF2-40B4-BE49-F238E27FC236}">
                <a16:creationId xmlns:a16="http://schemas.microsoft.com/office/drawing/2014/main" id="{62D96E1B-63B1-469C-ABF5-30313602C5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"/>
          <a:stretch/>
        </p:blipFill>
        <p:spPr bwMode="auto">
          <a:xfrm>
            <a:off x="1524" y="10"/>
            <a:ext cx="121889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28207E96-6DFF-4119-B2EA-3299067D2F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42598" y="0"/>
            <a:ext cx="10189600" cy="6858000"/>
          </a:xfrm>
          <a:custGeom>
            <a:avLst/>
            <a:gdLst>
              <a:gd name="connsiteX0" fmla="*/ 8513625 w 10189600"/>
              <a:gd name="connsiteY0" fmla="*/ 0 h 6858000"/>
              <a:gd name="connsiteX1" fmla="*/ 1434689 w 10189600"/>
              <a:gd name="connsiteY1" fmla="*/ 0 h 6858000"/>
              <a:gd name="connsiteX2" fmla="*/ 1271976 w 10189600"/>
              <a:gd name="connsiteY2" fmla="*/ 160651 h 6858000"/>
              <a:gd name="connsiteX3" fmla="*/ 0 w 10189600"/>
              <a:gd name="connsiteY3" fmla="*/ 3879329 h 6858000"/>
              <a:gd name="connsiteX4" fmla="*/ 1565101 w 10189600"/>
              <a:gd name="connsiteY4" fmla="*/ 6659296 h 6858000"/>
              <a:gd name="connsiteX5" fmla="*/ 1789426 w 10189600"/>
              <a:gd name="connsiteY5" fmla="*/ 6858000 h 6858000"/>
              <a:gd name="connsiteX6" fmla="*/ 8868328 w 10189600"/>
              <a:gd name="connsiteY6" fmla="*/ 6858000 h 6858000"/>
              <a:gd name="connsiteX7" fmla="*/ 8925683 w 10189600"/>
              <a:gd name="connsiteY7" fmla="*/ 6804604 h 6858000"/>
              <a:gd name="connsiteX8" fmla="*/ 10189600 w 10189600"/>
              <a:gd name="connsiteY8" fmla="*/ 4217082 h 6858000"/>
              <a:gd name="connsiteX9" fmla="*/ 8536469 w 10189600"/>
              <a:gd name="connsiteY9" fmla="*/ 174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189600" h="6858000">
                <a:moveTo>
                  <a:pt x="8513625" y="0"/>
                </a:moveTo>
                <a:lnTo>
                  <a:pt x="1434689" y="0"/>
                </a:lnTo>
                <a:lnTo>
                  <a:pt x="1271976" y="160651"/>
                </a:lnTo>
                <a:cubicBezTo>
                  <a:pt x="451613" y="1030749"/>
                  <a:pt x="0" y="2373165"/>
                  <a:pt x="0" y="3879329"/>
                </a:cubicBezTo>
                <a:cubicBezTo>
                  <a:pt x="0" y="5207145"/>
                  <a:pt x="731040" y="5919527"/>
                  <a:pt x="1565101" y="6659296"/>
                </a:cubicBezTo>
                <a:lnTo>
                  <a:pt x="1789426" y="6858000"/>
                </a:lnTo>
                <a:lnTo>
                  <a:pt x="8868328" y="6858000"/>
                </a:lnTo>
                <a:lnTo>
                  <a:pt x="8925683" y="6804604"/>
                </a:lnTo>
                <a:cubicBezTo>
                  <a:pt x="9627437" y="6132444"/>
                  <a:pt x="10189600" y="5418356"/>
                  <a:pt x="10189600" y="4217082"/>
                </a:cubicBezTo>
                <a:cubicBezTo>
                  <a:pt x="10189600" y="2437327"/>
                  <a:pt x="9597144" y="878708"/>
                  <a:pt x="8536469" y="17461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9E223C86-12C5-4A60-A21A-D7FC75EFC6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57813" y="0"/>
            <a:ext cx="1323453" cy="6858000"/>
          </a:xfrm>
          <a:custGeom>
            <a:avLst/>
            <a:gdLst>
              <a:gd name="connsiteX0" fmla="*/ 28443 w 1323453"/>
              <a:gd name="connsiteY0" fmla="*/ 0 h 6858000"/>
              <a:gd name="connsiteX1" fmla="*/ 10519 w 1323453"/>
              <a:gd name="connsiteY1" fmla="*/ 0 h 6858000"/>
              <a:gd name="connsiteX2" fmla="*/ 37377 w 1323453"/>
              <a:gd name="connsiteY2" fmla="*/ 27367 h 6858000"/>
              <a:gd name="connsiteX3" fmla="*/ 1297455 w 1323453"/>
              <a:gd name="connsiteY3" fmla="*/ 4282319 h 6858000"/>
              <a:gd name="connsiteX4" fmla="*/ 248584 w 1323453"/>
              <a:gd name="connsiteY4" fmla="*/ 6615157 h 6858000"/>
              <a:gd name="connsiteX5" fmla="*/ 0 w 1323453"/>
              <a:gd name="connsiteY5" fmla="*/ 6858000 h 6858000"/>
              <a:gd name="connsiteX6" fmla="*/ 19869 w 1323453"/>
              <a:gd name="connsiteY6" fmla="*/ 6858000 h 6858000"/>
              <a:gd name="connsiteX7" fmla="*/ 267461 w 1323453"/>
              <a:gd name="connsiteY7" fmla="*/ 6616128 h 6858000"/>
              <a:gd name="connsiteX8" fmla="*/ 1316330 w 1323453"/>
              <a:gd name="connsiteY8" fmla="*/ 4283289 h 6858000"/>
              <a:gd name="connsiteX9" fmla="*/ 56253 w 1323453"/>
              <a:gd name="connsiteY9" fmla="*/ 2833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23453" h="6858000">
                <a:moveTo>
                  <a:pt x="28443" y="0"/>
                </a:moveTo>
                <a:lnTo>
                  <a:pt x="10519" y="0"/>
                </a:lnTo>
                <a:lnTo>
                  <a:pt x="37377" y="27367"/>
                </a:lnTo>
                <a:cubicBezTo>
                  <a:pt x="919519" y="995374"/>
                  <a:pt x="1367465" y="2551123"/>
                  <a:pt x="1297455" y="4282319"/>
                </a:cubicBezTo>
                <a:cubicBezTo>
                  <a:pt x="1254252" y="5350659"/>
                  <a:pt x="821705" y="6026831"/>
                  <a:pt x="248584" y="6615157"/>
                </a:cubicBezTo>
                <a:lnTo>
                  <a:pt x="0" y="6858000"/>
                </a:lnTo>
                <a:lnTo>
                  <a:pt x="19869" y="6858000"/>
                </a:lnTo>
                <a:lnTo>
                  <a:pt x="267461" y="6616128"/>
                </a:lnTo>
                <a:cubicBezTo>
                  <a:pt x="840581" y="6027802"/>
                  <a:pt x="1273128" y="5351630"/>
                  <a:pt x="1316330" y="4283289"/>
                </a:cubicBezTo>
                <a:cubicBezTo>
                  <a:pt x="1386340" y="2552094"/>
                  <a:pt x="938396" y="996343"/>
                  <a:pt x="56253" y="283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FA573AF0-3C0B-4895-A7A6-F41B03211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45" y="0"/>
            <a:ext cx="1561993" cy="6858000"/>
          </a:xfrm>
          <a:custGeom>
            <a:avLst/>
            <a:gdLst>
              <a:gd name="connsiteX0" fmla="*/ 1544228 w 1561993"/>
              <a:gd name="connsiteY0" fmla="*/ 0 h 6858000"/>
              <a:gd name="connsiteX1" fmla="*/ 1561993 w 1561993"/>
              <a:gd name="connsiteY1" fmla="*/ 0 h 6858000"/>
              <a:gd name="connsiteX2" fmla="*/ 1540943 w 1561993"/>
              <a:gd name="connsiteY2" fmla="*/ 17040 h 6858000"/>
              <a:gd name="connsiteX3" fmla="*/ 17765 w 1561993"/>
              <a:gd name="connsiteY3" fmla="*/ 4115040 h 6858000"/>
              <a:gd name="connsiteX4" fmla="*/ 1142901 w 1561993"/>
              <a:gd name="connsiteY4" fmla="*/ 6599739 h 6858000"/>
              <a:gd name="connsiteX5" fmla="*/ 1403744 w 1561993"/>
              <a:gd name="connsiteY5" fmla="*/ 6858000 h 6858000"/>
              <a:gd name="connsiteX6" fmla="*/ 1385980 w 1561993"/>
              <a:gd name="connsiteY6" fmla="*/ 6858000 h 6858000"/>
              <a:gd name="connsiteX7" fmla="*/ 1125137 w 1561993"/>
              <a:gd name="connsiteY7" fmla="*/ 6599739 h 6858000"/>
              <a:gd name="connsiteX8" fmla="*/ 0 w 1561993"/>
              <a:gd name="connsiteY8" fmla="*/ 4115040 h 6858000"/>
              <a:gd name="connsiteX9" fmla="*/ 1523178 w 1561993"/>
              <a:gd name="connsiteY9" fmla="*/ 1704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61993" h="6858000">
                <a:moveTo>
                  <a:pt x="1544228" y="0"/>
                </a:moveTo>
                <a:lnTo>
                  <a:pt x="1561993" y="0"/>
                </a:lnTo>
                <a:lnTo>
                  <a:pt x="1540943" y="17040"/>
                </a:lnTo>
                <a:cubicBezTo>
                  <a:pt x="563647" y="857447"/>
                  <a:pt x="17765" y="2378351"/>
                  <a:pt x="17765" y="4115040"/>
                </a:cubicBezTo>
                <a:cubicBezTo>
                  <a:pt x="17765" y="5263323"/>
                  <a:pt x="514810" y="5955416"/>
                  <a:pt x="1142901" y="6599739"/>
                </a:cubicBezTo>
                <a:lnTo>
                  <a:pt x="1403744" y="6858000"/>
                </a:lnTo>
                <a:lnTo>
                  <a:pt x="1385980" y="6858000"/>
                </a:lnTo>
                <a:lnTo>
                  <a:pt x="1125137" y="6599739"/>
                </a:lnTo>
                <a:cubicBezTo>
                  <a:pt x="497046" y="5955416"/>
                  <a:pt x="0" y="5263323"/>
                  <a:pt x="0" y="4115040"/>
                </a:cubicBezTo>
                <a:cubicBezTo>
                  <a:pt x="0" y="2378351"/>
                  <a:pt x="545882" y="857447"/>
                  <a:pt x="1523178" y="170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62442AC3-A9B0-4865-8A8A-1504FFC6E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34283" y="0"/>
            <a:ext cx="1904278" cy="6858000"/>
          </a:xfrm>
          <a:custGeom>
            <a:avLst/>
            <a:gdLst>
              <a:gd name="connsiteX0" fmla="*/ 624262 w 1775065"/>
              <a:gd name="connsiteY0" fmla="*/ 0 h 6858000"/>
              <a:gd name="connsiteX1" fmla="*/ 642233 w 1775065"/>
              <a:gd name="connsiteY1" fmla="*/ 0 h 6858000"/>
              <a:gd name="connsiteX2" fmla="*/ 673003 w 1775065"/>
              <a:gd name="connsiteY2" fmla="*/ 35111 h 6858000"/>
              <a:gd name="connsiteX3" fmla="*/ 1767974 w 1775065"/>
              <a:gd name="connsiteY3" fmla="*/ 3968278 h 6858000"/>
              <a:gd name="connsiteX4" fmla="*/ 115603 w 1775065"/>
              <a:gd name="connsiteY4" fmla="*/ 6776131 h 6858000"/>
              <a:gd name="connsiteX5" fmla="*/ 19890 w 1775065"/>
              <a:gd name="connsiteY5" fmla="*/ 6858000 h 6858000"/>
              <a:gd name="connsiteX6" fmla="*/ 0 w 1775065"/>
              <a:gd name="connsiteY6" fmla="*/ 6858000 h 6858000"/>
              <a:gd name="connsiteX7" fmla="*/ 96809 w 1775065"/>
              <a:gd name="connsiteY7" fmla="*/ 6775193 h 6858000"/>
              <a:gd name="connsiteX8" fmla="*/ 1749182 w 1775065"/>
              <a:gd name="connsiteY8" fmla="*/ 3967340 h 6858000"/>
              <a:gd name="connsiteX9" fmla="*/ 654209 w 1775065"/>
              <a:gd name="connsiteY9" fmla="*/ 341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75065" h="6858000">
                <a:moveTo>
                  <a:pt x="624262" y="0"/>
                </a:moveTo>
                <a:lnTo>
                  <a:pt x="642233" y="0"/>
                </a:lnTo>
                <a:lnTo>
                  <a:pt x="673003" y="35111"/>
                </a:lnTo>
                <a:cubicBezTo>
                  <a:pt x="1445427" y="977982"/>
                  <a:pt x="1833320" y="2398562"/>
                  <a:pt x="1767974" y="3968278"/>
                </a:cubicBezTo>
                <a:cubicBezTo>
                  <a:pt x="1710622" y="5345972"/>
                  <a:pt x="964135" y="6049363"/>
                  <a:pt x="115603" y="6776131"/>
                </a:cubicBezTo>
                <a:lnTo>
                  <a:pt x="19890" y="6858000"/>
                </a:lnTo>
                <a:lnTo>
                  <a:pt x="0" y="6858000"/>
                </a:lnTo>
                <a:lnTo>
                  <a:pt x="96809" y="6775193"/>
                </a:lnTo>
                <a:cubicBezTo>
                  <a:pt x="945341" y="6048424"/>
                  <a:pt x="1691828" y="5345034"/>
                  <a:pt x="1749182" y="3967340"/>
                </a:cubicBezTo>
                <a:cubicBezTo>
                  <a:pt x="1814528" y="2397623"/>
                  <a:pt x="1426634" y="977044"/>
                  <a:pt x="654209" y="3417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68451DCE-129E-43B6-BA50-3C8339E46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89577" y="0"/>
            <a:ext cx="1825312" cy="6858000"/>
          </a:xfrm>
          <a:custGeom>
            <a:avLst/>
            <a:gdLst>
              <a:gd name="connsiteX0" fmla="*/ 516683 w 1825312"/>
              <a:gd name="connsiteY0" fmla="*/ 0 h 6858000"/>
              <a:gd name="connsiteX1" fmla="*/ 541088 w 1825312"/>
              <a:gd name="connsiteY1" fmla="*/ 0 h 6858000"/>
              <a:gd name="connsiteX2" fmla="*/ 626170 w 1825312"/>
              <a:gd name="connsiteY2" fmla="*/ 99144 h 6858000"/>
              <a:gd name="connsiteX3" fmla="*/ 1825312 w 1825312"/>
              <a:gd name="connsiteY3" fmla="*/ 3859833 h 6858000"/>
              <a:gd name="connsiteX4" fmla="*/ 279633 w 1825312"/>
              <a:gd name="connsiteY4" fmla="*/ 6651338 h 6858000"/>
              <a:gd name="connsiteX5" fmla="*/ 24403 w 1825312"/>
              <a:gd name="connsiteY5" fmla="*/ 6858000 h 6858000"/>
              <a:gd name="connsiteX6" fmla="*/ 0 w 1825312"/>
              <a:gd name="connsiteY6" fmla="*/ 6858000 h 6858000"/>
              <a:gd name="connsiteX7" fmla="*/ 255230 w 1825312"/>
              <a:gd name="connsiteY7" fmla="*/ 6651338 h 6858000"/>
              <a:gd name="connsiteX8" fmla="*/ 1800907 w 1825312"/>
              <a:gd name="connsiteY8" fmla="*/ 3859833 h 6858000"/>
              <a:gd name="connsiteX9" fmla="*/ 601765 w 1825312"/>
              <a:gd name="connsiteY9" fmla="*/ 9914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5312" h="6858000">
                <a:moveTo>
                  <a:pt x="516683" y="0"/>
                </a:moveTo>
                <a:lnTo>
                  <a:pt x="541088" y="0"/>
                </a:lnTo>
                <a:lnTo>
                  <a:pt x="626170" y="99144"/>
                </a:lnTo>
                <a:cubicBezTo>
                  <a:pt x="1403484" y="1069501"/>
                  <a:pt x="1825312" y="2396484"/>
                  <a:pt x="1825312" y="3859833"/>
                </a:cubicBezTo>
                <a:cubicBezTo>
                  <a:pt x="1825312" y="5149904"/>
                  <a:pt x="1142485" y="5927455"/>
                  <a:pt x="279633" y="6651338"/>
                </a:cubicBezTo>
                <a:lnTo>
                  <a:pt x="24403" y="6858000"/>
                </a:lnTo>
                <a:lnTo>
                  <a:pt x="0" y="6858000"/>
                </a:lnTo>
                <a:lnTo>
                  <a:pt x="255230" y="6651338"/>
                </a:lnTo>
                <a:cubicBezTo>
                  <a:pt x="1118082" y="5927455"/>
                  <a:pt x="1800907" y="5149904"/>
                  <a:pt x="1800907" y="3859833"/>
                </a:cubicBezTo>
                <a:cubicBezTo>
                  <a:pt x="1800907" y="2396484"/>
                  <a:pt x="1379079" y="1069501"/>
                  <a:pt x="601765" y="9914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1CCB50F-92F2-4CC4-9AD6-353FE436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932" y="893763"/>
            <a:ext cx="7340048" cy="1651054"/>
          </a:xfrm>
        </p:spPr>
        <p:txBody>
          <a:bodyPr anchor="b">
            <a:normAutofit/>
          </a:bodyPr>
          <a:lstStyle/>
          <a:p>
            <a:r>
              <a:rPr lang="es-PE" dirty="0"/>
              <a:t>Respuestas: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F78D71-EC67-4B44-874F-2A74F9CD8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5932" y="2775004"/>
            <a:ext cx="7340048" cy="3189233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s-PE" sz="1400" dirty="0"/>
              <a:t>1° Diciembre (Navidad pasada)</a:t>
            </a:r>
          </a:p>
          <a:p>
            <a:pPr>
              <a:lnSpc>
                <a:spcPct val="130000"/>
              </a:lnSpc>
            </a:pPr>
            <a:r>
              <a:rPr lang="es-PE" sz="1400" dirty="0"/>
              <a:t>2° Serv. Luz, Serv. Agua, Escuela (Hermana y yo), comida,     Internet (2020-2021), Serv. Medico.</a:t>
            </a:r>
          </a:p>
          <a:p>
            <a:pPr>
              <a:lnSpc>
                <a:spcPct val="130000"/>
              </a:lnSpc>
            </a:pPr>
            <a:r>
              <a:rPr lang="es-PE" sz="1400" dirty="0"/>
              <a:t>3° Escuela(Hermana y yo).</a:t>
            </a:r>
            <a:br>
              <a:rPr lang="es-PE" sz="1400" dirty="0"/>
            </a:br>
            <a:r>
              <a:rPr lang="es-PE" sz="1400" dirty="0"/>
              <a:t>4°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s-PE" sz="1400" dirty="0"/>
              <a:t>Apagar los dispositivos durante el tiempo que no se usan. Ejem: Computadora, Terma, Lámparas (Luces), etc.</a:t>
            </a:r>
          </a:p>
          <a:p>
            <a:pPr marL="285750" indent="-285750">
              <a:lnSpc>
                <a:spcPct val="130000"/>
              </a:lnSpc>
              <a:buFontTx/>
              <a:buChar char="-"/>
            </a:pPr>
            <a:r>
              <a:rPr lang="es-PE" sz="1400" dirty="0"/>
              <a:t>Disminuir el consumo de agua. Ejem: Cerrar el fregadero mientras no se este usando, Lavar 1 vez por semana, etc.</a:t>
            </a:r>
          </a:p>
        </p:txBody>
      </p:sp>
    </p:spTree>
    <p:extLst>
      <p:ext uri="{BB962C8B-B14F-4D97-AF65-F5344CB8AC3E}">
        <p14:creationId xmlns:p14="http://schemas.microsoft.com/office/powerpoint/2010/main" val="4190421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098" name="Picture 2" descr="Fotos de Apreton De Manos, +23.000 Fotos de stock gratuitas de gran calidad">
            <a:extLst>
              <a:ext uri="{FF2B5EF4-FFF2-40B4-BE49-F238E27FC236}">
                <a16:creationId xmlns:a16="http://schemas.microsoft.com/office/drawing/2014/main" id="{B462EC85-3C8D-444D-88AD-6F0C4DB015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46"/>
          <a:stretch/>
        </p:blipFill>
        <p:spPr bwMode="auto">
          <a:xfrm>
            <a:off x="20" y="10"/>
            <a:ext cx="994706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75" name="Freeform: Shape 74">
            <a:extLst>
              <a:ext uri="{FF2B5EF4-FFF2-40B4-BE49-F238E27FC236}">
                <a16:creationId xmlns:a16="http://schemas.microsoft.com/office/drawing/2014/main" id="{8B598134-D292-43E6-9C55-117198046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1834" y="0"/>
            <a:ext cx="4980168" cy="6858000"/>
          </a:xfrm>
          <a:custGeom>
            <a:avLst/>
            <a:gdLst>
              <a:gd name="connsiteX0" fmla="*/ 1623023 w 4901771"/>
              <a:gd name="connsiteY0" fmla="*/ 0 h 6858000"/>
              <a:gd name="connsiteX1" fmla="*/ 2716256 w 4901771"/>
              <a:gd name="connsiteY1" fmla="*/ 0 h 6858000"/>
              <a:gd name="connsiteX2" fmla="*/ 3496422 w 4901771"/>
              <a:gd name="connsiteY2" fmla="*/ 0 h 6858000"/>
              <a:gd name="connsiteX3" fmla="*/ 4544484 w 4901771"/>
              <a:gd name="connsiteY3" fmla="*/ 0 h 6858000"/>
              <a:gd name="connsiteX4" fmla="*/ 4710787 w 4901771"/>
              <a:gd name="connsiteY4" fmla="*/ 0 h 6858000"/>
              <a:gd name="connsiteX5" fmla="*/ 4901771 w 4901771"/>
              <a:gd name="connsiteY5" fmla="*/ 0 h 6858000"/>
              <a:gd name="connsiteX6" fmla="*/ 4901771 w 4901771"/>
              <a:gd name="connsiteY6" fmla="*/ 6858000 h 6858000"/>
              <a:gd name="connsiteX7" fmla="*/ 4710787 w 4901771"/>
              <a:gd name="connsiteY7" fmla="*/ 6858000 h 6858000"/>
              <a:gd name="connsiteX8" fmla="*/ 4544484 w 4901771"/>
              <a:gd name="connsiteY8" fmla="*/ 6858000 h 6858000"/>
              <a:gd name="connsiteX9" fmla="*/ 3496422 w 4901771"/>
              <a:gd name="connsiteY9" fmla="*/ 6858000 h 6858000"/>
              <a:gd name="connsiteX10" fmla="*/ 2716256 w 4901771"/>
              <a:gd name="connsiteY10" fmla="*/ 6858000 h 6858000"/>
              <a:gd name="connsiteX11" fmla="*/ 2502754 w 4901771"/>
              <a:gd name="connsiteY11" fmla="*/ 6858000 h 6858000"/>
              <a:gd name="connsiteX12" fmla="*/ 2390998 w 4901771"/>
              <a:gd name="connsiteY12" fmla="*/ 6780599 h 6858000"/>
              <a:gd name="connsiteX13" fmla="*/ 1874350 w 4901771"/>
              <a:gd name="connsiteY13" fmla="*/ 6374814 h 6858000"/>
              <a:gd name="connsiteX14" fmla="*/ 0 w 4901771"/>
              <a:gd name="connsiteY14" fmla="*/ 3621656 h 6858000"/>
              <a:gd name="connsiteX15" fmla="*/ 1600899 w 4901771"/>
              <a:gd name="connsiteY15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9701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02AE1B2-35EC-4C64-B020-96EDF7592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0" y="1045596"/>
            <a:ext cx="3689406" cy="1944371"/>
          </a:xfrm>
        </p:spPr>
        <p:txBody>
          <a:bodyPr anchor="b">
            <a:normAutofit/>
          </a:bodyPr>
          <a:lstStyle/>
          <a:p>
            <a:r>
              <a:rPr lang="es-PE" dirty="0"/>
              <a:t>Gracias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93E15D-411E-450D-B59B-E3513994E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19" y="3220278"/>
            <a:ext cx="3633747" cy="2592125"/>
          </a:xfrm>
        </p:spPr>
        <p:txBody>
          <a:bodyPr>
            <a:normAutofit/>
          </a:bodyPr>
          <a:lstStyle/>
          <a:p>
            <a:r>
              <a:rPr lang="es-PE" dirty="0"/>
              <a:t>Tema: Presupuestos.</a:t>
            </a:r>
          </a:p>
        </p:txBody>
      </p:sp>
    </p:spTree>
    <p:extLst>
      <p:ext uri="{BB962C8B-B14F-4D97-AF65-F5344CB8AC3E}">
        <p14:creationId xmlns:p14="http://schemas.microsoft.com/office/powerpoint/2010/main" val="3144248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201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Meiryo</vt:lpstr>
      <vt:lpstr>Arial</vt:lpstr>
      <vt:lpstr>Corbel</vt:lpstr>
      <vt:lpstr>Poppins</vt:lpstr>
      <vt:lpstr>SketchLinesVTI</vt:lpstr>
      <vt:lpstr>Presupuestos</vt:lpstr>
      <vt:lpstr>Tarea:</vt:lpstr>
      <vt:lpstr>Preguntas:</vt:lpstr>
      <vt:lpstr>Respuestas: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Presupuestos</dc:title>
  <dc:creator>CARLO SEBASTIAN DAVILA FERNANDEZ</dc:creator>
  <cp:lastModifiedBy>CARLO SEBASTIAN DAVILA FERNANDEZ</cp:lastModifiedBy>
  <cp:revision>1</cp:revision>
  <dcterms:created xsi:type="dcterms:W3CDTF">2021-12-14T16:32:56Z</dcterms:created>
  <dcterms:modified xsi:type="dcterms:W3CDTF">2021-12-14T16:55:32Z</dcterms:modified>
</cp:coreProperties>
</file>