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5" r:id="rId9"/>
    <p:sldId id="267" r:id="rId10"/>
    <p:sldId id="269" r:id="rId11"/>
    <p:sldId id="268" r:id="rId12"/>
    <p:sldId id="284" r:id="rId13"/>
    <p:sldId id="272" r:id="rId14"/>
    <p:sldId id="285" r:id="rId15"/>
    <p:sldId id="275" r:id="rId16"/>
    <p:sldId id="276" r:id="rId17"/>
    <p:sldId id="278" r:id="rId18"/>
    <p:sldId id="283" r:id="rId19"/>
    <p:sldId id="280" r:id="rId20"/>
    <p:sldId id="277" r:id="rId21"/>
    <p:sldId id="281" r:id="rId22"/>
    <p:sldId id="282" r:id="rId23"/>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175"/>
    <a:srgbClr val="B25F26"/>
    <a:srgbClr val="F8BADF"/>
    <a:srgbClr val="BB7B1D"/>
    <a:srgbClr val="F8E818"/>
    <a:srgbClr val="F7FA86"/>
    <a:srgbClr val="D0B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8A200-9B6E-3C79-A22A-68E38FCF6D6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50CC1698-F811-3A19-379B-15516703F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D570B287-2437-7AE5-90CF-B7102A0E1BEF}"/>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5" name="Marcador de pie de página 4">
            <a:extLst>
              <a:ext uri="{FF2B5EF4-FFF2-40B4-BE49-F238E27FC236}">
                <a16:creationId xmlns:a16="http://schemas.microsoft.com/office/drawing/2014/main" id="{A81FF593-9922-C271-BBC3-E9E4B365168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2E3C301-FADB-4D27-9C00-75665A700149}"/>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82836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E2F24-217D-1539-DB90-07105459D94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C7769A8-3210-E937-B413-053222FC95C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38407CE-474E-329C-7354-DACF6479DC04}"/>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5" name="Marcador de pie de página 4">
            <a:extLst>
              <a:ext uri="{FF2B5EF4-FFF2-40B4-BE49-F238E27FC236}">
                <a16:creationId xmlns:a16="http://schemas.microsoft.com/office/drawing/2014/main" id="{A34B7F0B-CE27-0E50-B39B-62C01D4F2FA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5EA460E-C398-B371-CC87-74DD35D7D0DF}"/>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4051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10E390-9A8C-6E91-F8B9-641CBC8E01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C7D6E94B-288B-5FBA-69FB-1FCFD43486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4144B5E9-A57C-C72B-E2C5-ABD614D8AB0A}"/>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5" name="Marcador de pie de página 4">
            <a:extLst>
              <a:ext uri="{FF2B5EF4-FFF2-40B4-BE49-F238E27FC236}">
                <a16:creationId xmlns:a16="http://schemas.microsoft.com/office/drawing/2014/main" id="{8519EF6E-9258-B849-5E83-C5C084E4F03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F6712F7-0EDE-4F65-FD8B-9FD8B11B1735}"/>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18653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4880C-ACFC-ADD1-5731-D594A6E433A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99475AAD-49F2-0170-DB23-B30FBAC622B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A79AB78-D006-43C0-053C-7F90DCC60161}"/>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5" name="Marcador de pie de página 4">
            <a:extLst>
              <a:ext uri="{FF2B5EF4-FFF2-40B4-BE49-F238E27FC236}">
                <a16:creationId xmlns:a16="http://schemas.microsoft.com/office/drawing/2014/main" id="{B2036F48-B591-EAC6-9E92-F9F0884F67C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10A1D48-121B-39DD-F8F2-47F0115BACE7}"/>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825217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7F76E-F590-95BF-F479-EAFC760B12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B621A107-A125-E5B2-C9FA-4200FB8608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009390A-2717-4133-E042-E2C151298A45}"/>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5" name="Marcador de pie de página 4">
            <a:extLst>
              <a:ext uri="{FF2B5EF4-FFF2-40B4-BE49-F238E27FC236}">
                <a16:creationId xmlns:a16="http://schemas.microsoft.com/office/drawing/2014/main" id="{772FCF8E-8D72-96D5-1178-502CF9DB86E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95C0C4E-7E96-6A2D-FBE6-710DE4FA6654}"/>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94051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37A80-8C82-AAF3-F0C8-FE2E3C723E3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AA3D593-9E99-55ED-6F52-44C49A29EFC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7C2AFD1C-2DB3-C144-79DE-4B905CF4C3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8CBE53A4-8550-E8CB-A411-B17FA0C81FD9}"/>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6" name="Marcador de pie de página 5">
            <a:extLst>
              <a:ext uri="{FF2B5EF4-FFF2-40B4-BE49-F238E27FC236}">
                <a16:creationId xmlns:a16="http://schemas.microsoft.com/office/drawing/2014/main" id="{788B76CF-54B1-1AA4-9D43-320385E2D84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097D507-322F-778C-599A-92519CE78E5E}"/>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234018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A6E23-CD42-CBFD-1CB2-F15C27C207A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ADD801D1-A8CE-D139-A8C3-F68893FF5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7C9C095-73F1-2E85-21F2-6F19761FEC0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49FFBE60-2C87-86B9-3155-19775FAFB1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7CADAC9-40AE-3BC4-BD95-65AEE6616B6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E29C5127-79BD-904B-AF84-E7EDC16ACF5C}"/>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8" name="Marcador de pie de página 7">
            <a:extLst>
              <a:ext uri="{FF2B5EF4-FFF2-40B4-BE49-F238E27FC236}">
                <a16:creationId xmlns:a16="http://schemas.microsoft.com/office/drawing/2014/main" id="{5105D629-D38F-C1B7-86E0-A3E7102C41C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2C5A8443-A44A-A5BC-38B6-93BA3DC062A5}"/>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29581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5C82B-698A-A8F5-8845-DEE820EC69C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D4E09B0C-8111-73FD-D8F1-F6D54CB3BEE7}"/>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4" name="Marcador de pie de página 3">
            <a:extLst>
              <a:ext uri="{FF2B5EF4-FFF2-40B4-BE49-F238E27FC236}">
                <a16:creationId xmlns:a16="http://schemas.microsoft.com/office/drawing/2014/main" id="{8CB72E91-5528-FF0D-F8A3-25F1297272F5}"/>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1C945F52-EBB7-5885-CFE4-408C910E0679}"/>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8665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F12C03C-2880-655A-9D39-E68486516E01}"/>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3" name="Marcador de pie de página 2">
            <a:extLst>
              <a:ext uri="{FF2B5EF4-FFF2-40B4-BE49-F238E27FC236}">
                <a16:creationId xmlns:a16="http://schemas.microsoft.com/office/drawing/2014/main" id="{994A8417-AA47-AEB7-586A-5D7254D884FD}"/>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EB15386A-30E2-4EA2-EAAE-4BF9601FE1D0}"/>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63826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595164-F62A-7E8D-953E-CCD6A043E9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D2097B8-8BCD-AB94-9DF7-83F94A42D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545ABFEE-1EAB-7A55-2CF0-BF7E4EA2E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53B2E7-26B0-8510-7F37-C3914C451852}"/>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6" name="Marcador de pie de página 5">
            <a:extLst>
              <a:ext uri="{FF2B5EF4-FFF2-40B4-BE49-F238E27FC236}">
                <a16:creationId xmlns:a16="http://schemas.microsoft.com/office/drawing/2014/main" id="{848683DC-E311-2260-A05A-FE04B9D4464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300993C-5303-51E3-A52B-C5A5957E0750}"/>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24137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463898-7A5A-8123-448A-A80B4FA283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0C2AA1D2-7053-E95F-C4CD-DE1BAC565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88AC1FA3-6341-B88E-F88A-BB9A1ACCA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A7A359-A48B-BE8F-2CF9-2DF4925ED6A1}"/>
              </a:ext>
            </a:extLst>
          </p:cNvPr>
          <p:cNvSpPr>
            <a:spLocks noGrp="1"/>
          </p:cNvSpPr>
          <p:nvPr>
            <p:ph type="dt" sz="half" idx="10"/>
          </p:nvPr>
        </p:nvSpPr>
        <p:spPr/>
        <p:txBody>
          <a:bodyPr/>
          <a:lstStyle/>
          <a:p>
            <a:fld id="{3AF7752B-0C5A-4432-B072-54D6F1022FEA}" type="datetimeFigureOut">
              <a:rPr lang="es-PE" smtClean="0"/>
              <a:t>1/12/2022</a:t>
            </a:fld>
            <a:endParaRPr lang="es-PE"/>
          </a:p>
        </p:txBody>
      </p:sp>
      <p:sp>
        <p:nvSpPr>
          <p:cNvPr id="6" name="Marcador de pie de página 5">
            <a:extLst>
              <a:ext uri="{FF2B5EF4-FFF2-40B4-BE49-F238E27FC236}">
                <a16:creationId xmlns:a16="http://schemas.microsoft.com/office/drawing/2014/main" id="{7945D141-10FB-F11E-887D-CCDD8B70526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E59B0E15-D7FF-06A5-0E96-F116ACD2D85E}"/>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15834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BB84D64-8D7E-3667-3D41-22DF1687B9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C1D7CEDF-4B64-8DF9-0559-CBF3E7D86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176C5615-8579-831A-3AE6-2393CF8E7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7752B-0C5A-4432-B072-54D6F1022FEA}" type="datetimeFigureOut">
              <a:rPr lang="es-PE" smtClean="0"/>
              <a:t>1/12/2022</a:t>
            </a:fld>
            <a:endParaRPr lang="es-PE"/>
          </a:p>
        </p:txBody>
      </p:sp>
      <p:sp>
        <p:nvSpPr>
          <p:cNvPr id="5" name="Marcador de pie de página 4">
            <a:extLst>
              <a:ext uri="{FF2B5EF4-FFF2-40B4-BE49-F238E27FC236}">
                <a16:creationId xmlns:a16="http://schemas.microsoft.com/office/drawing/2014/main" id="{22E250E0-7113-DF87-5400-5FD9C9C9A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B19F207D-D186-37B2-FE2C-10D310BE35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2083D-A315-4762-AEB6-682B96695DC3}" type="slidenum">
              <a:rPr lang="es-PE" smtClean="0"/>
              <a:t>‹Nº›</a:t>
            </a:fld>
            <a:endParaRPr lang="es-PE"/>
          </a:p>
        </p:txBody>
      </p:sp>
    </p:spTree>
    <p:extLst>
      <p:ext uri="{BB962C8B-B14F-4D97-AF65-F5344CB8AC3E}">
        <p14:creationId xmlns:p14="http://schemas.microsoft.com/office/powerpoint/2010/main" val="36102944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microsoft.com/office/2007/relationships/hdphoto" Target="../media/hdphoto2.wdp"/><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gif"/><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36.png"/><Relationship Id="rId12"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microsoft.com/office/2007/relationships/hdphoto" Target="../media/hdphoto6.wdp"/><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gif"/></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C2B4C9EA-B30C-3049-D8E5-BD8A312084E2}"/>
              </a:ext>
            </a:extLst>
          </p:cNvPr>
          <p:cNvPicPr>
            <a:picLocks noChangeAspect="1"/>
          </p:cNvPicPr>
          <p:nvPr/>
        </p:nvPicPr>
        <p:blipFill>
          <a:blip r:embed="rId2"/>
          <a:stretch>
            <a:fillRect/>
          </a:stretch>
        </p:blipFill>
        <p:spPr>
          <a:xfrm>
            <a:off x="8690871" y="4774749"/>
            <a:ext cx="835224" cy="1377815"/>
          </a:xfrm>
          <a:prstGeom prst="rect">
            <a:avLst/>
          </a:prstGeom>
        </p:spPr>
      </p:pic>
      <p:pic>
        <p:nvPicPr>
          <p:cNvPr id="16" name="Imagen 15">
            <a:extLst>
              <a:ext uri="{FF2B5EF4-FFF2-40B4-BE49-F238E27FC236}">
                <a16:creationId xmlns:a16="http://schemas.microsoft.com/office/drawing/2014/main" id="{9EB80E08-9DED-A668-C223-1A6AEDB9D2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53" b="99281" l="160" r="99201">
                        <a14:foregroundMark x1="11342" y1="75779" x2="11342" y2="75779"/>
                        <a14:foregroundMark x1="57508" y1="89448" x2="65815" y2="88010"/>
                        <a14:foregroundMark x1="94888" y1="87290" x2="95687" y2="85851"/>
                        <a14:foregroundMark x1="94089" y1="84652" x2="25240" y2="77218"/>
                        <a14:foregroundMark x1="25240" y1="77218" x2="13578" y2="78897"/>
                        <a14:foregroundMark x1="13578" y1="78897" x2="23642" y2="90647"/>
                        <a14:foregroundMark x1="23642" y1="90647" x2="52396" y2="99281"/>
                        <a14:foregroundMark x1="319" y1="63549" x2="12939" y2="67386"/>
                        <a14:foregroundMark x1="1597" y1="97842" x2="51917" y2="96163"/>
                        <a14:foregroundMark x1="51917" y1="96163" x2="85304" y2="99041"/>
                        <a14:foregroundMark x1="85304" y1="99041" x2="95048" y2="98561"/>
                        <a14:foregroundMark x1="95048" y1="98561" x2="95687" y2="98561"/>
                        <a14:foregroundMark x1="99201" y1="97842" x2="99201" y2="64988"/>
                        <a14:backgroundMark x1="2236" y1="52758" x2="2716" y2="52278"/>
                        <a14:backgroundMark x1="28754" y1="56595" x2="58466" y2="51559"/>
                      </a14:backgroundRemoval>
                    </a14:imgEffect>
                  </a14:imgLayer>
                </a14:imgProps>
              </a:ext>
            </a:extLst>
          </a:blip>
          <a:stretch>
            <a:fillRect/>
          </a:stretch>
        </p:blipFill>
        <p:spPr>
          <a:xfrm>
            <a:off x="-4584" y="3558491"/>
            <a:ext cx="12196584" cy="3297586"/>
          </a:xfrm>
          <a:prstGeom prst="rect">
            <a:avLst/>
          </a:prstGeom>
        </p:spPr>
      </p:pic>
      <p:pic>
        <p:nvPicPr>
          <p:cNvPr id="15" name="Imagen 14">
            <a:extLst>
              <a:ext uri="{FF2B5EF4-FFF2-40B4-BE49-F238E27FC236}">
                <a16:creationId xmlns:a16="http://schemas.microsoft.com/office/drawing/2014/main" id="{D657E54D-DF8D-895C-CCF5-A2A3E85B1B9A}"/>
              </a:ext>
            </a:extLst>
          </p:cNvPr>
          <p:cNvPicPr>
            <a:picLocks noChangeAspect="1"/>
          </p:cNvPicPr>
          <p:nvPr/>
        </p:nvPicPr>
        <p:blipFill>
          <a:blip r:embed="rId5"/>
          <a:stretch>
            <a:fillRect/>
          </a:stretch>
        </p:blipFill>
        <p:spPr>
          <a:xfrm>
            <a:off x="-586288" y="1202184"/>
            <a:ext cx="1780186" cy="1700931"/>
          </a:xfrm>
          <a:prstGeom prst="rect">
            <a:avLst/>
          </a:prstGeom>
        </p:spPr>
      </p:pic>
      <p:pic>
        <p:nvPicPr>
          <p:cNvPr id="4" name="Imagen 3">
            <a:extLst>
              <a:ext uri="{FF2B5EF4-FFF2-40B4-BE49-F238E27FC236}">
                <a16:creationId xmlns:a16="http://schemas.microsoft.com/office/drawing/2014/main" id="{402B74DC-2D2A-EA70-28C3-219AB3170DCD}"/>
              </a:ext>
            </a:extLst>
          </p:cNvPr>
          <p:cNvPicPr>
            <a:picLocks noChangeAspect="1"/>
          </p:cNvPicPr>
          <p:nvPr/>
        </p:nvPicPr>
        <p:blipFill>
          <a:blip r:embed="rId6"/>
          <a:stretch>
            <a:fillRect/>
          </a:stretch>
        </p:blipFill>
        <p:spPr>
          <a:xfrm>
            <a:off x="9713840" y="0"/>
            <a:ext cx="3127519" cy="2178689"/>
          </a:xfrm>
          <a:prstGeom prst="rect">
            <a:avLst/>
          </a:prstGeom>
        </p:spPr>
      </p:pic>
      <p:pic>
        <p:nvPicPr>
          <p:cNvPr id="5" name="Imagen 4">
            <a:extLst>
              <a:ext uri="{FF2B5EF4-FFF2-40B4-BE49-F238E27FC236}">
                <a16:creationId xmlns:a16="http://schemas.microsoft.com/office/drawing/2014/main" id="{1EEE2CEB-3A8D-06FD-D22A-6997A7674B4F}"/>
              </a:ext>
            </a:extLst>
          </p:cNvPr>
          <p:cNvPicPr>
            <a:picLocks noChangeAspect="1"/>
          </p:cNvPicPr>
          <p:nvPr/>
        </p:nvPicPr>
        <p:blipFill>
          <a:blip r:embed="rId7"/>
          <a:stretch>
            <a:fillRect/>
          </a:stretch>
        </p:blipFill>
        <p:spPr>
          <a:xfrm>
            <a:off x="9266646" y="1547582"/>
            <a:ext cx="2918170" cy="5320421"/>
          </a:xfrm>
          <a:prstGeom prst="rect">
            <a:avLst/>
          </a:prstGeom>
        </p:spPr>
      </p:pic>
      <p:pic>
        <p:nvPicPr>
          <p:cNvPr id="6" name="Imagen 5">
            <a:extLst>
              <a:ext uri="{FF2B5EF4-FFF2-40B4-BE49-F238E27FC236}">
                <a16:creationId xmlns:a16="http://schemas.microsoft.com/office/drawing/2014/main" id="{39685DC1-798F-0921-6108-D2C27B9AEB39}"/>
              </a:ext>
            </a:extLst>
          </p:cNvPr>
          <p:cNvPicPr>
            <a:picLocks noChangeAspect="1"/>
          </p:cNvPicPr>
          <p:nvPr/>
        </p:nvPicPr>
        <p:blipFill>
          <a:blip r:embed="rId8"/>
          <a:stretch>
            <a:fillRect/>
          </a:stretch>
        </p:blipFill>
        <p:spPr>
          <a:xfrm>
            <a:off x="5636486" y="5953791"/>
            <a:ext cx="6555514" cy="904209"/>
          </a:xfrm>
          <a:prstGeom prst="rect">
            <a:avLst/>
          </a:prstGeom>
        </p:spPr>
      </p:pic>
      <p:pic>
        <p:nvPicPr>
          <p:cNvPr id="8" name="Imagen 7">
            <a:extLst>
              <a:ext uri="{FF2B5EF4-FFF2-40B4-BE49-F238E27FC236}">
                <a16:creationId xmlns:a16="http://schemas.microsoft.com/office/drawing/2014/main" id="{CC604301-3EDF-7D5A-DEB5-519F8210C708}"/>
              </a:ext>
            </a:extLst>
          </p:cNvPr>
          <p:cNvPicPr>
            <a:picLocks noChangeAspect="1"/>
          </p:cNvPicPr>
          <p:nvPr/>
        </p:nvPicPr>
        <p:blipFill>
          <a:blip r:embed="rId9"/>
          <a:stretch>
            <a:fillRect/>
          </a:stretch>
        </p:blipFill>
        <p:spPr>
          <a:xfrm>
            <a:off x="-457768" y="5953791"/>
            <a:ext cx="6553768" cy="902286"/>
          </a:xfrm>
          <a:prstGeom prst="rect">
            <a:avLst/>
          </a:prstGeom>
        </p:spPr>
      </p:pic>
      <p:pic>
        <p:nvPicPr>
          <p:cNvPr id="9" name="Imagen 8">
            <a:extLst>
              <a:ext uri="{FF2B5EF4-FFF2-40B4-BE49-F238E27FC236}">
                <a16:creationId xmlns:a16="http://schemas.microsoft.com/office/drawing/2014/main" id="{17E86DBB-855C-1711-7BD1-71CCFF4C54D9}"/>
              </a:ext>
            </a:extLst>
          </p:cNvPr>
          <p:cNvPicPr>
            <a:picLocks noChangeAspect="1"/>
          </p:cNvPicPr>
          <p:nvPr/>
        </p:nvPicPr>
        <p:blipFill>
          <a:blip r:embed="rId10"/>
          <a:stretch>
            <a:fillRect/>
          </a:stretch>
        </p:blipFill>
        <p:spPr>
          <a:xfrm>
            <a:off x="5273161" y="5953791"/>
            <a:ext cx="1322947" cy="1292464"/>
          </a:xfrm>
          <a:prstGeom prst="rect">
            <a:avLst/>
          </a:prstGeom>
        </p:spPr>
      </p:pic>
      <p:pic>
        <p:nvPicPr>
          <p:cNvPr id="10" name="Imagen 9">
            <a:extLst>
              <a:ext uri="{FF2B5EF4-FFF2-40B4-BE49-F238E27FC236}">
                <a16:creationId xmlns:a16="http://schemas.microsoft.com/office/drawing/2014/main" id="{894F2534-640C-031B-5FB7-B65E36381B42}"/>
              </a:ext>
            </a:extLst>
          </p:cNvPr>
          <p:cNvPicPr>
            <a:picLocks noChangeAspect="1"/>
          </p:cNvPicPr>
          <p:nvPr/>
        </p:nvPicPr>
        <p:blipFill>
          <a:blip r:embed="rId11"/>
          <a:stretch>
            <a:fillRect/>
          </a:stretch>
        </p:blipFill>
        <p:spPr>
          <a:xfrm>
            <a:off x="-4585" y="1004046"/>
            <a:ext cx="3922161" cy="5853953"/>
          </a:xfrm>
          <a:prstGeom prst="rect">
            <a:avLst/>
          </a:prstGeom>
        </p:spPr>
      </p:pic>
      <p:pic>
        <p:nvPicPr>
          <p:cNvPr id="11" name="Imagen 10">
            <a:extLst>
              <a:ext uri="{FF2B5EF4-FFF2-40B4-BE49-F238E27FC236}">
                <a16:creationId xmlns:a16="http://schemas.microsoft.com/office/drawing/2014/main" id="{70F79C16-102D-09B5-6FC9-2E300E8625E0}"/>
              </a:ext>
            </a:extLst>
          </p:cNvPr>
          <p:cNvPicPr>
            <a:picLocks noChangeAspect="1"/>
          </p:cNvPicPr>
          <p:nvPr/>
        </p:nvPicPr>
        <p:blipFill>
          <a:blip r:embed="rId12"/>
          <a:stretch>
            <a:fillRect/>
          </a:stretch>
        </p:blipFill>
        <p:spPr>
          <a:xfrm>
            <a:off x="-258264" y="28807"/>
            <a:ext cx="3922161" cy="2504213"/>
          </a:xfrm>
          <a:prstGeom prst="rect">
            <a:avLst/>
          </a:prstGeom>
        </p:spPr>
      </p:pic>
      <p:pic>
        <p:nvPicPr>
          <p:cNvPr id="13" name="Imagen 12">
            <a:extLst>
              <a:ext uri="{FF2B5EF4-FFF2-40B4-BE49-F238E27FC236}">
                <a16:creationId xmlns:a16="http://schemas.microsoft.com/office/drawing/2014/main" id="{A7AFE33B-189D-F872-75DF-9C0B55590690}"/>
              </a:ext>
            </a:extLst>
          </p:cNvPr>
          <p:cNvPicPr>
            <a:picLocks noChangeAspect="1"/>
          </p:cNvPicPr>
          <p:nvPr/>
        </p:nvPicPr>
        <p:blipFill>
          <a:blip r:embed="rId13"/>
          <a:stretch>
            <a:fillRect/>
          </a:stretch>
        </p:blipFill>
        <p:spPr>
          <a:xfrm>
            <a:off x="-777836" y="1004046"/>
            <a:ext cx="3596952" cy="2554445"/>
          </a:xfrm>
          <a:prstGeom prst="rect">
            <a:avLst/>
          </a:prstGeom>
        </p:spPr>
      </p:pic>
      <p:pic>
        <p:nvPicPr>
          <p:cNvPr id="14" name="Imagen 13">
            <a:extLst>
              <a:ext uri="{FF2B5EF4-FFF2-40B4-BE49-F238E27FC236}">
                <a16:creationId xmlns:a16="http://schemas.microsoft.com/office/drawing/2014/main" id="{18AC4B30-7983-4002-5E1E-993FD9C04AE1}"/>
              </a:ext>
            </a:extLst>
          </p:cNvPr>
          <p:cNvPicPr>
            <a:picLocks noChangeAspect="1"/>
          </p:cNvPicPr>
          <p:nvPr/>
        </p:nvPicPr>
        <p:blipFill>
          <a:blip r:embed="rId14"/>
          <a:stretch>
            <a:fillRect/>
          </a:stretch>
        </p:blipFill>
        <p:spPr>
          <a:xfrm>
            <a:off x="505521" y="667738"/>
            <a:ext cx="1450974" cy="2365453"/>
          </a:xfrm>
          <a:prstGeom prst="rect">
            <a:avLst/>
          </a:prstGeom>
        </p:spPr>
      </p:pic>
      <p:pic>
        <p:nvPicPr>
          <p:cNvPr id="17" name="Imagen 16">
            <a:extLst>
              <a:ext uri="{FF2B5EF4-FFF2-40B4-BE49-F238E27FC236}">
                <a16:creationId xmlns:a16="http://schemas.microsoft.com/office/drawing/2014/main" id="{C888168A-9AE8-83A8-0616-B39D4E6FCAE4}"/>
              </a:ext>
            </a:extLst>
          </p:cNvPr>
          <p:cNvPicPr>
            <a:picLocks noChangeAspect="1"/>
          </p:cNvPicPr>
          <p:nvPr/>
        </p:nvPicPr>
        <p:blipFill>
          <a:blip r:embed="rId15"/>
          <a:stretch>
            <a:fillRect/>
          </a:stretch>
        </p:blipFill>
        <p:spPr>
          <a:xfrm>
            <a:off x="9426119" y="964419"/>
            <a:ext cx="4096867" cy="2633700"/>
          </a:xfrm>
          <a:prstGeom prst="rect">
            <a:avLst/>
          </a:prstGeom>
        </p:spPr>
      </p:pic>
      <p:pic>
        <p:nvPicPr>
          <p:cNvPr id="18" name="Imagen 17">
            <a:extLst>
              <a:ext uri="{FF2B5EF4-FFF2-40B4-BE49-F238E27FC236}">
                <a16:creationId xmlns:a16="http://schemas.microsoft.com/office/drawing/2014/main" id="{7820BB12-CACD-16FC-E5D5-C778A1A58DC6}"/>
              </a:ext>
            </a:extLst>
          </p:cNvPr>
          <p:cNvPicPr>
            <a:picLocks noChangeAspect="1"/>
          </p:cNvPicPr>
          <p:nvPr/>
        </p:nvPicPr>
        <p:blipFill>
          <a:blip r:embed="rId16"/>
          <a:stretch>
            <a:fillRect/>
          </a:stretch>
        </p:blipFill>
        <p:spPr>
          <a:xfrm>
            <a:off x="10558621" y="641302"/>
            <a:ext cx="1127858" cy="2822693"/>
          </a:xfrm>
          <a:prstGeom prst="rect">
            <a:avLst/>
          </a:prstGeom>
        </p:spPr>
      </p:pic>
      <p:pic>
        <p:nvPicPr>
          <p:cNvPr id="19" name="Imagen 18">
            <a:extLst>
              <a:ext uri="{FF2B5EF4-FFF2-40B4-BE49-F238E27FC236}">
                <a16:creationId xmlns:a16="http://schemas.microsoft.com/office/drawing/2014/main" id="{4090D273-43C9-9076-8059-AF21917149D8}"/>
              </a:ext>
            </a:extLst>
          </p:cNvPr>
          <p:cNvPicPr>
            <a:picLocks noChangeAspect="1"/>
          </p:cNvPicPr>
          <p:nvPr/>
        </p:nvPicPr>
        <p:blipFill>
          <a:blip r:embed="rId17"/>
          <a:stretch>
            <a:fillRect/>
          </a:stretch>
        </p:blipFill>
        <p:spPr>
          <a:xfrm>
            <a:off x="1524203" y="26884"/>
            <a:ext cx="2993395" cy="829128"/>
          </a:xfrm>
          <a:prstGeom prst="rect">
            <a:avLst/>
          </a:prstGeom>
        </p:spPr>
      </p:pic>
      <p:pic>
        <p:nvPicPr>
          <p:cNvPr id="20" name="Imagen 19">
            <a:extLst>
              <a:ext uri="{FF2B5EF4-FFF2-40B4-BE49-F238E27FC236}">
                <a16:creationId xmlns:a16="http://schemas.microsoft.com/office/drawing/2014/main" id="{5FBF0330-1D39-BC9C-FBB1-C542981318AC}"/>
              </a:ext>
            </a:extLst>
          </p:cNvPr>
          <p:cNvPicPr>
            <a:picLocks noChangeAspect="1"/>
          </p:cNvPicPr>
          <p:nvPr/>
        </p:nvPicPr>
        <p:blipFill>
          <a:blip r:embed="rId18"/>
          <a:stretch>
            <a:fillRect/>
          </a:stretch>
        </p:blipFill>
        <p:spPr>
          <a:xfrm>
            <a:off x="8271239" y="382147"/>
            <a:ext cx="707197" cy="707197"/>
          </a:xfrm>
          <a:prstGeom prst="rect">
            <a:avLst/>
          </a:prstGeom>
        </p:spPr>
      </p:pic>
      <p:pic>
        <p:nvPicPr>
          <p:cNvPr id="21" name="Imagen 20">
            <a:extLst>
              <a:ext uri="{FF2B5EF4-FFF2-40B4-BE49-F238E27FC236}">
                <a16:creationId xmlns:a16="http://schemas.microsoft.com/office/drawing/2014/main" id="{5B694470-BE26-47E9-1469-97343C0CF306}"/>
              </a:ext>
            </a:extLst>
          </p:cNvPr>
          <p:cNvPicPr>
            <a:picLocks noChangeAspect="1"/>
          </p:cNvPicPr>
          <p:nvPr/>
        </p:nvPicPr>
        <p:blipFill>
          <a:blip r:embed="rId19"/>
          <a:stretch>
            <a:fillRect/>
          </a:stretch>
        </p:blipFill>
        <p:spPr>
          <a:xfrm>
            <a:off x="7678623" y="1202184"/>
            <a:ext cx="390178" cy="237765"/>
          </a:xfrm>
          <a:prstGeom prst="rect">
            <a:avLst/>
          </a:prstGeom>
        </p:spPr>
      </p:pic>
      <p:pic>
        <p:nvPicPr>
          <p:cNvPr id="22" name="Imagen 21">
            <a:extLst>
              <a:ext uri="{FF2B5EF4-FFF2-40B4-BE49-F238E27FC236}">
                <a16:creationId xmlns:a16="http://schemas.microsoft.com/office/drawing/2014/main" id="{E7B08953-26D3-1A0E-9203-D10C9D6AC074}"/>
              </a:ext>
            </a:extLst>
          </p:cNvPr>
          <p:cNvPicPr>
            <a:picLocks noChangeAspect="1"/>
          </p:cNvPicPr>
          <p:nvPr/>
        </p:nvPicPr>
        <p:blipFill>
          <a:blip r:embed="rId20"/>
          <a:stretch>
            <a:fillRect/>
          </a:stretch>
        </p:blipFill>
        <p:spPr>
          <a:xfrm>
            <a:off x="7556215" y="418407"/>
            <a:ext cx="585267" cy="432854"/>
          </a:xfrm>
          <a:prstGeom prst="rect">
            <a:avLst/>
          </a:prstGeom>
        </p:spPr>
      </p:pic>
      <p:pic>
        <p:nvPicPr>
          <p:cNvPr id="23" name="Imagen 22">
            <a:extLst>
              <a:ext uri="{FF2B5EF4-FFF2-40B4-BE49-F238E27FC236}">
                <a16:creationId xmlns:a16="http://schemas.microsoft.com/office/drawing/2014/main" id="{B9FCA977-A3E2-B553-24F5-372861471ABC}"/>
              </a:ext>
            </a:extLst>
          </p:cNvPr>
          <p:cNvPicPr>
            <a:picLocks noChangeAspect="1"/>
          </p:cNvPicPr>
          <p:nvPr/>
        </p:nvPicPr>
        <p:blipFill>
          <a:blip r:embed="rId21"/>
          <a:stretch>
            <a:fillRect/>
          </a:stretch>
        </p:blipFill>
        <p:spPr>
          <a:xfrm>
            <a:off x="6909241" y="848059"/>
            <a:ext cx="475529" cy="432854"/>
          </a:xfrm>
          <a:prstGeom prst="rect">
            <a:avLst/>
          </a:prstGeom>
        </p:spPr>
      </p:pic>
      <p:pic>
        <p:nvPicPr>
          <p:cNvPr id="24" name="Imagen 23">
            <a:extLst>
              <a:ext uri="{FF2B5EF4-FFF2-40B4-BE49-F238E27FC236}">
                <a16:creationId xmlns:a16="http://schemas.microsoft.com/office/drawing/2014/main" id="{08497C47-B660-7978-05C7-ECAE0ACA35AA}"/>
              </a:ext>
            </a:extLst>
          </p:cNvPr>
          <p:cNvPicPr>
            <a:picLocks noChangeAspect="1"/>
          </p:cNvPicPr>
          <p:nvPr/>
        </p:nvPicPr>
        <p:blipFill>
          <a:blip r:embed="rId22"/>
          <a:stretch>
            <a:fillRect/>
          </a:stretch>
        </p:blipFill>
        <p:spPr>
          <a:xfrm>
            <a:off x="9423663" y="621915"/>
            <a:ext cx="292633" cy="140220"/>
          </a:xfrm>
          <a:prstGeom prst="rect">
            <a:avLst/>
          </a:prstGeom>
        </p:spPr>
      </p:pic>
      <p:pic>
        <p:nvPicPr>
          <p:cNvPr id="25" name="Imagen 24">
            <a:extLst>
              <a:ext uri="{FF2B5EF4-FFF2-40B4-BE49-F238E27FC236}">
                <a16:creationId xmlns:a16="http://schemas.microsoft.com/office/drawing/2014/main" id="{24ACED4A-B74A-812F-27FE-CF640849A544}"/>
              </a:ext>
            </a:extLst>
          </p:cNvPr>
          <p:cNvPicPr>
            <a:picLocks noChangeAspect="1"/>
          </p:cNvPicPr>
          <p:nvPr/>
        </p:nvPicPr>
        <p:blipFill>
          <a:blip r:embed="rId23"/>
          <a:stretch>
            <a:fillRect/>
          </a:stretch>
        </p:blipFill>
        <p:spPr>
          <a:xfrm>
            <a:off x="8925587" y="1480520"/>
            <a:ext cx="365792" cy="134124"/>
          </a:xfrm>
          <a:prstGeom prst="rect">
            <a:avLst/>
          </a:prstGeom>
        </p:spPr>
      </p:pic>
      <p:sp>
        <p:nvSpPr>
          <p:cNvPr id="27" name="CuadroTexto 26">
            <a:extLst>
              <a:ext uri="{FF2B5EF4-FFF2-40B4-BE49-F238E27FC236}">
                <a16:creationId xmlns:a16="http://schemas.microsoft.com/office/drawing/2014/main" id="{D981D355-3938-A09E-03B8-19859F188BAE}"/>
              </a:ext>
            </a:extLst>
          </p:cNvPr>
          <p:cNvSpPr txBox="1"/>
          <p:nvPr/>
        </p:nvSpPr>
        <p:spPr>
          <a:xfrm>
            <a:off x="3434691" y="1923037"/>
            <a:ext cx="6508355" cy="954107"/>
          </a:xfrm>
          <a:prstGeom prst="rect">
            <a:avLst/>
          </a:prstGeom>
          <a:noFill/>
        </p:spPr>
        <p:txBody>
          <a:bodyPr wrap="square" rtlCol="0">
            <a:spAutoFit/>
          </a:bodyPr>
          <a:lstStyle/>
          <a:p>
            <a:pPr algn="ctr"/>
            <a:r>
              <a:rPr lang="es-ES" sz="2800" b="1" dirty="0">
                <a:latin typeface="Bahnschrift SemiBold" panose="020B0502040204020203" pitchFamily="34" charset="0"/>
              </a:rPr>
              <a:t>EXCRECIÓN DE ANIMALES VERTEBRADOS</a:t>
            </a:r>
            <a:endParaRPr lang="es-PE" sz="2800" b="1" dirty="0">
              <a:latin typeface="Bahnschrift SemiBold" panose="020B0502040204020203" pitchFamily="34" charset="0"/>
            </a:endParaRPr>
          </a:p>
        </p:txBody>
      </p:sp>
      <p:sp>
        <p:nvSpPr>
          <p:cNvPr id="28" name="CuadroTexto 27">
            <a:extLst>
              <a:ext uri="{FF2B5EF4-FFF2-40B4-BE49-F238E27FC236}">
                <a16:creationId xmlns:a16="http://schemas.microsoft.com/office/drawing/2014/main" id="{46C5049C-B880-192D-AF35-5BDAE47F7B89}"/>
              </a:ext>
            </a:extLst>
          </p:cNvPr>
          <p:cNvSpPr txBox="1"/>
          <p:nvPr/>
        </p:nvSpPr>
        <p:spPr>
          <a:xfrm>
            <a:off x="3789867" y="3246561"/>
            <a:ext cx="4698950" cy="1938992"/>
          </a:xfrm>
          <a:prstGeom prst="rect">
            <a:avLst/>
          </a:prstGeom>
          <a:noFill/>
        </p:spPr>
        <p:txBody>
          <a:bodyPr wrap="square" rtlCol="0">
            <a:spAutoFit/>
          </a:bodyPr>
          <a:lstStyle/>
          <a:p>
            <a:r>
              <a:rPr lang="es-ES" sz="2000" dirty="0">
                <a:latin typeface="Bahnschrift SemiBold" panose="020B0502040204020203" pitchFamily="34" charset="0"/>
              </a:rPr>
              <a:t>Alumno: André Rivera</a:t>
            </a:r>
          </a:p>
          <a:p>
            <a:r>
              <a:rPr lang="es-ES" sz="2000" dirty="0">
                <a:latin typeface="Bahnschrift SemiBold" panose="020B0502040204020203" pitchFamily="34" charset="0"/>
              </a:rPr>
              <a:t>Grado: 2</a:t>
            </a:r>
          </a:p>
          <a:p>
            <a:r>
              <a:rPr lang="es-ES" sz="2000" dirty="0">
                <a:latin typeface="Bahnschrift SemiBold" panose="020B0502040204020203" pitchFamily="34" charset="0"/>
              </a:rPr>
              <a:t>Sección: “A”</a:t>
            </a:r>
          </a:p>
          <a:p>
            <a:r>
              <a:rPr lang="es-ES" sz="2000" dirty="0">
                <a:latin typeface="Bahnschrift SemiBold" panose="020B0502040204020203" pitchFamily="34" charset="0"/>
              </a:rPr>
              <a:t>Profesor: Juan </a:t>
            </a:r>
            <a:r>
              <a:rPr lang="es-ES" sz="2000" dirty="0" err="1">
                <a:latin typeface="Bahnschrift SemiBold" panose="020B0502040204020203" pitchFamily="34" charset="0"/>
              </a:rPr>
              <a:t>Cespedes</a:t>
            </a:r>
            <a:endParaRPr lang="es-ES" sz="2000" dirty="0">
              <a:latin typeface="Bahnschrift SemiBold" panose="020B0502040204020203" pitchFamily="34" charset="0"/>
            </a:endParaRPr>
          </a:p>
          <a:p>
            <a:r>
              <a:rPr lang="es-ES" sz="2000" dirty="0">
                <a:latin typeface="Bahnschrift SemiBold" panose="020B0502040204020203" pitchFamily="34" charset="0"/>
              </a:rPr>
              <a:t>                          </a:t>
            </a:r>
          </a:p>
          <a:p>
            <a:r>
              <a:rPr lang="es-ES" sz="2000" dirty="0">
                <a:latin typeface="Bahnschrift SemiBold" panose="020B0502040204020203" pitchFamily="34" charset="0"/>
              </a:rPr>
              <a:t>                                      2022</a:t>
            </a:r>
            <a:endParaRPr lang="es-PE" dirty="0">
              <a:latin typeface="Bahnschrift SemiBold" panose="020B0502040204020203" pitchFamily="34" charset="0"/>
            </a:endParaRPr>
          </a:p>
        </p:txBody>
      </p:sp>
      <p:pic>
        <p:nvPicPr>
          <p:cNvPr id="29" name="Imagen 28">
            <a:extLst>
              <a:ext uri="{FF2B5EF4-FFF2-40B4-BE49-F238E27FC236}">
                <a16:creationId xmlns:a16="http://schemas.microsoft.com/office/drawing/2014/main" id="{77C5D346-341B-D38F-AADB-66FCD4C23713}"/>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750" b="95500" l="2750" r="96500">
                        <a14:foregroundMark x1="95000" y1="23500" x2="84250" y2="8750"/>
                        <a14:foregroundMark x1="84250" y1="8750" x2="50750" y2="5250"/>
                        <a14:foregroundMark x1="50750" y1="5250" x2="50250" y2="5500"/>
                        <a14:foregroundMark x1="96500" y1="25500" x2="93500" y2="18750"/>
                        <a14:foregroundMark x1="75250" y1="1750" x2="63250" y2="1750"/>
                        <a14:foregroundMark x1="77000" y1="1750" x2="77500" y2="1750"/>
                        <a14:foregroundMark x1="7250" y1="81250" x2="12250" y2="84500"/>
                        <a14:foregroundMark x1="2750" y1="95500" x2="3750" y2="88750"/>
                      </a14:backgroundRemoval>
                    </a14:imgEffect>
                  </a14:imgLayer>
                </a14:imgProps>
              </a:ext>
            </a:extLst>
          </a:blip>
          <a:stretch>
            <a:fillRect/>
          </a:stretch>
        </p:blipFill>
        <p:spPr>
          <a:xfrm rot="1438240">
            <a:off x="6104997" y="5294332"/>
            <a:ext cx="455261" cy="455261"/>
          </a:xfrm>
          <a:prstGeom prst="rect">
            <a:avLst/>
          </a:prstGeom>
        </p:spPr>
      </p:pic>
    </p:spTree>
    <p:extLst>
      <p:ext uri="{BB962C8B-B14F-4D97-AF65-F5344CB8AC3E}">
        <p14:creationId xmlns:p14="http://schemas.microsoft.com/office/powerpoint/2010/main" val="109952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E7DA127-610F-DD41-2B53-81B596F8704E}"/>
              </a:ext>
            </a:extLst>
          </p:cNvPr>
          <p:cNvPicPr>
            <a:picLocks noChangeAspect="1"/>
          </p:cNvPicPr>
          <p:nvPr/>
        </p:nvPicPr>
        <p:blipFill>
          <a:blip r:embed="rId2"/>
          <a:stretch>
            <a:fillRect/>
          </a:stretch>
        </p:blipFill>
        <p:spPr>
          <a:xfrm>
            <a:off x="0" y="-8374"/>
            <a:ext cx="12192000" cy="6866374"/>
          </a:xfrm>
          <a:prstGeom prst="rect">
            <a:avLst/>
          </a:prstGeom>
        </p:spPr>
      </p:pic>
      <p:sp>
        <p:nvSpPr>
          <p:cNvPr id="2" name="Rectángulo 1">
            <a:extLst>
              <a:ext uri="{FF2B5EF4-FFF2-40B4-BE49-F238E27FC236}">
                <a16:creationId xmlns:a16="http://schemas.microsoft.com/office/drawing/2014/main" id="{BBF38B5F-0BD9-A22D-F98C-5913B9CFA80E}"/>
              </a:ext>
            </a:extLst>
          </p:cNvPr>
          <p:cNvSpPr/>
          <p:nvPr/>
        </p:nvSpPr>
        <p:spPr>
          <a:xfrm>
            <a:off x="0" y="439271"/>
            <a:ext cx="3496236" cy="5378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Bahnschrift SemiBold" panose="020B0502040204020203" pitchFamily="34" charset="0"/>
              </a:rPr>
              <a:t>Celentéreo (Hidras)</a:t>
            </a:r>
            <a:endParaRPr lang="es-PE" sz="2000" dirty="0">
              <a:latin typeface="Bahnschrift SemiBold" panose="020B0502040204020203" pitchFamily="34" charset="0"/>
            </a:endParaRPr>
          </a:p>
        </p:txBody>
      </p:sp>
      <p:sp>
        <p:nvSpPr>
          <p:cNvPr id="4" name="Rectángulo 3">
            <a:extLst>
              <a:ext uri="{FF2B5EF4-FFF2-40B4-BE49-F238E27FC236}">
                <a16:creationId xmlns:a16="http://schemas.microsoft.com/office/drawing/2014/main" id="{4F2A5156-D8CD-4EDD-0734-B951FBC5005A}"/>
              </a:ext>
            </a:extLst>
          </p:cNvPr>
          <p:cNvSpPr/>
          <p:nvPr/>
        </p:nvSpPr>
        <p:spPr>
          <a:xfrm>
            <a:off x="6239436" y="977152"/>
            <a:ext cx="4732916" cy="236040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 name="Imagen 6">
            <a:extLst>
              <a:ext uri="{FF2B5EF4-FFF2-40B4-BE49-F238E27FC236}">
                <a16:creationId xmlns:a16="http://schemas.microsoft.com/office/drawing/2014/main" id="{2288C3C0-8479-0508-7AEE-EBF60BD75B7D}"/>
              </a:ext>
            </a:extLst>
          </p:cNvPr>
          <p:cNvPicPr>
            <a:picLocks noChangeAspect="1"/>
          </p:cNvPicPr>
          <p:nvPr/>
        </p:nvPicPr>
        <p:blipFill>
          <a:blip r:embed="rId3"/>
          <a:stretch>
            <a:fillRect/>
          </a:stretch>
        </p:blipFill>
        <p:spPr>
          <a:xfrm>
            <a:off x="1315570" y="1357872"/>
            <a:ext cx="3910853" cy="4712578"/>
          </a:xfrm>
          <a:prstGeom prst="rect">
            <a:avLst/>
          </a:prstGeom>
        </p:spPr>
      </p:pic>
      <p:sp>
        <p:nvSpPr>
          <p:cNvPr id="3" name="CuadroTexto 2"/>
          <p:cNvSpPr txBox="1"/>
          <p:nvPr/>
        </p:nvSpPr>
        <p:spPr>
          <a:xfrm>
            <a:off x="6446071" y="1144512"/>
            <a:ext cx="4526280" cy="1477328"/>
          </a:xfrm>
          <a:prstGeom prst="rect">
            <a:avLst/>
          </a:prstGeom>
          <a:noFill/>
        </p:spPr>
        <p:txBody>
          <a:bodyPr wrap="square" rtlCol="0">
            <a:spAutoFit/>
          </a:bodyPr>
          <a:lstStyle/>
          <a:p>
            <a:r>
              <a:rPr lang="es-MX" dirty="0">
                <a:latin typeface="Bahnschrift SemiBold" panose="020B0502040204020203" pitchFamily="34" charset="0"/>
              </a:rPr>
              <a:t>El intercambio de gases y la excreción se realizan directamente a través de toda la superficie corporal. Excretan por medio de células emigrantes que eliminan las sustancias catabólicas.</a:t>
            </a:r>
            <a:endParaRPr lang="es-PE" dirty="0">
              <a:latin typeface="Bahnschrift SemiBold" panose="020B0502040204020203" pitchFamily="34" charset="0"/>
            </a:endParaRPr>
          </a:p>
        </p:txBody>
      </p:sp>
    </p:spTree>
    <p:extLst>
      <p:ext uri="{BB962C8B-B14F-4D97-AF65-F5344CB8AC3E}">
        <p14:creationId xmlns:p14="http://schemas.microsoft.com/office/powerpoint/2010/main" val="112053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CD75524-79B0-1FD8-40C2-22DABF281968}"/>
              </a:ext>
            </a:extLst>
          </p:cNvPr>
          <p:cNvPicPr>
            <a:picLocks noChangeAspect="1"/>
          </p:cNvPicPr>
          <p:nvPr/>
        </p:nvPicPr>
        <p:blipFill>
          <a:blip r:embed="rId2"/>
          <a:stretch>
            <a:fillRect/>
          </a:stretch>
        </p:blipFill>
        <p:spPr>
          <a:xfrm>
            <a:off x="0" y="0"/>
            <a:ext cx="12192000" cy="6979920"/>
          </a:xfrm>
          <a:prstGeom prst="rect">
            <a:avLst/>
          </a:prstGeom>
        </p:spPr>
      </p:pic>
      <p:pic>
        <p:nvPicPr>
          <p:cNvPr id="5" name="Imagen 4">
            <a:extLst>
              <a:ext uri="{FF2B5EF4-FFF2-40B4-BE49-F238E27FC236}">
                <a16:creationId xmlns:a16="http://schemas.microsoft.com/office/drawing/2014/main" id="{FF72965A-EA14-BFA2-289B-586CBDBB9F08}"/>
              </a:ext>
            </a:extLst>
          </p:cNvPr>
          <p:cNvPicPr>
            <a:picLocks noChangeAspect="1"/>
          </p:cNvPicPr>
          <p:nvPr/>
        </p:nvPicPr>
        <p:blipFill>
          <a:blip r:embed="rId3"/>
          <a:stretch>
            <a:fillRect/>
          </a:stretch>
        </p:blipFill>
        <p:spPr>
          <a:xfrm>
            <a:off x="504825" y="2747964"/>
            <a:ext cx="5861538" cy="2381250"/>
          </a:xfrm>
          <a:prstGeom prst="rect">
            <a:avLst/>
          </a:prstGeom>
        </p:spPr>
      </p:pic>
      <p:sp>
        <p:nvSpPr>
          <p:cNvPr id="6" name="Rectángulo 5">
            <a:extLst>
              <a:ext uri="{FF2B5EF4-FFF2-40B4-BE49-F238E27FC236}">
                <a16:creationId xmlns:a16="http://schemas.microsoft.com/office/drawing/2014/main" id="{312698E4-08DC-7276-57D8-2D26299FD8D6}"/>
              </a:ext>
            </a:extLst>
          </p:cNvPr>
          <p:cNvSpPr/>
          <p:nvPr/>
        </p:nvSpPr>
        <p:spPr>
          <a:xfrm>
            <a:off x="0" y="757237"/>
            <a:ext cx="2843213" cy="657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1B6489A0-BC25-DDD9-A66D-65C2FC8EF8A0}"/>
              </a:ext>
            </a:extLst>
          </p:cNvPr>
          <p:cNvSpPr txBox="1"/>
          <p:nvPr/>
        </p:nvSpPr>
        <p:spPr>
          <a:xfrm>
            <a:off x="161925" y="885794"/>
            <a:ext cx="4229100" cy="400110"/>
          </a:xfrm>
          <a:prstGeom prst="rect">
            <a:avLst/>
          </a:prstGeom>
          <a:noFill/>
        </p:spPr>
        <p:txBody>
          <a:bodyPr wrap="square" rtlCol="0">
            <a:spAutoFit/>
          </a:bodyPr>
          <a:lstStyle/>
          <a:p>
            <a:r>
              <a:rPr lang="es-ES" sz="2000" dirty="0">
                <a:latin typeface="Bahnschrift SemiBold" panose="020B0502040204020203" pitchFamily="34" charset="0"/>
              </a:rPr>
              <a:t>Helmintos (gusanos)</a:t>
            </a:r>
            <a:endParaRPr lang="es-PE" sz="2000" dirty="0">
              <a:latin typeface="Bahnschrift SemiBold" panose="020B0502040204020203" pitchFamily="34" charset="0"/>
            </a:endParaRPr>
          </a:p>
        </p:txBody>
      </p:sp>
      <p:sp>
        <p:nvSpPr>
          <p:cNvPr id="9" name="Rectángulo 8">
            <a:extLst>
              <a:ext uri="{FF2B5EF4-FFF2-40B4-BE49-F238E27FC236}">
                <a16:creationId xmlns:a16="http://schemas.microsoft.com/office/drawing/2014/main" id="{E2623BCE-3812-3CAB-850F-012DAAD35C41}"/>
              </a:ext>
            </a:extLst>
          </p:cNvPr>
          <p:cNvSpPr/>
          <p:nvPr/>
        </p:nvSpPr>
        <p:spPr>
          <a:xfrm>
            <a:off x="6627019" y="885794"/>
            <a:ext cx="4726781" cy="2695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6811804" y="1085849"/>
            <a:ext cx="4206240" cy="2031325"/>
          </a:xfrm>
          <a:prstGeom prst="rect">
            <a:avLst/>
          </a:prstGeom>
          <a:noFill/>
        </p:spPr>
        <p:txBody>
          <a:bodyPr wrap="square" rtlCol="0">
            <a:spAutoFit/>
          </a:bodyPr>
          <a:lstStyle/>
          <a:p>
            <a:r>
              <a:rPr lang="es-MX" dirty="0">
                <a:latin typeface="Bahnschrift SemiBold" panose="020B0502040204020203" pitchFamily="34" charset="0"/>
              </a:rPr>
              <a:t>Son extraídas por los residuos circulantes en la sangre, los concentra y los convierte en amonio, urea y creatinina. A partir de ahí, esas son dirigidas nuevamente hacia el interior del celoma, donde son eliminados por los nefridios</a:t>
            </a:r>
            <a:endParaRPr lang="es-PE" dirty="0">
              <a:latin typeface="Bahnschrift SemiBold" panose="020B0502040204020203" pitchFamily="34" charset="0"/>
            </a:endParaRPr>
          </a:p>
        </p:txBody>
      </p:sp>
    </p:spTree>
    <p:extLst>
      <p:ext uri="{BB962C8B-B14F-4D97-AF65-F5344CB8AC3E}">
        <p14:creationId xmlns:p14="http://schemas.microsoft.com/office/powerpoint/2010/main" val="3643185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ADF173-5427-FFBC-495C-69CCA0EED499}"/>
              </a:ext>
            </a:extLst>
          </p:cNvPr>
          <p:cNvPicPr>
            <a:picLocks noChangeAspect="1"/>
          </p:cNvPicPr>
          <p:nvPr/>
        </p:nvPicPr>
        <p:blipFill>
          <a:blip r:embed="rId2"/>
          <a:stretch>
            <a:fillRect/>
          </a:stretch>
        </p:blipFill>
        <p:spPr>
          <a:xfrm>
            <a:off x="0" y="-297"/>
            <a:ext cx="12192000" cy="6858000"/>
          </a:xfrm>
          <a:prstGeom prst="rect">
            <a:avLst/>
          </a:prstGeom>
        </p:spPr>
      </p:pic>
    </p:spTree>
    <p:extLst>
      <p:ext uri="{BB962C8B-B14F-4D97-AF65-F5344CB8AC3E}">
        <p14:creationId xmlns:p14="http://schemas.microsoft.com/office/powerpoint/2010/main" val="3158547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31BC57E-B7AD-5179-6429-F807992ACA8E}"/>
              </a:ext>
            </a:extLst>
          </p:cNvPr>
          <p:cNvSpPr/>
          <p:nvPr/>
        </p:nvSpPr>
        <p:spPr>
          <a:xfrm>
            <a:off x="0" y="540068"/>
            <a:ext cx="3714750" cy="502920"/>
          </a:xfrm>
          <a:prstGeom prst="rect">
            <a:avLst/>
          </a:prstGeom>
          <a:solidFill>
            <a:srgbClr val="B25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ahnschrift SemiBold" panose="020B0502040204020203" pitchFamily="34" charset="0"/>
              </a:rPr>
              <a:t>Nemátodo (oxiuros)</a:t>
            </a:r>
            <a:endParaRPr lang="es-PE" sz="2400" dirty="0">
              <a:latin typeface="Bahnschrift SemiBold" panose="020B0502040204020203" pitchFamily="34" charset="0"/>
            </a:endParaRPr>
          </a:p>
        </p:txBody>
      </p:sp>
      <p:sp>
        <p:nvSpPr>
          <p:cNvPr id="9" name="Rectángulo 8">
            <a:extLst>
              <a:ext uri="{FF2B5EF4-FFF2-40B4-BE49-F238E27FC236}">
                <a16:creationId xmlns:a16="http://schemas.microsoft.com/office/drawing/2014/main" id="{BC9B17B7-F65D-95F0-DA29-E7D8FCDBF1E8}"/>
              </a:ext>
            </a:extLst>
          </p:cNvPr>
          <p:cNvSpPr/>
          <p:nvPr/>
        </p:nvSpPr>
        <p:spPr>
          <a:xfrm>
            <a:off x="6557963" y="540068"/>
            <a:ext cx="4582477" cy="2248852"/>
          </a:xfrm>
          <a:prstGeom prst="rect">
            <a:avLst/>
          </a:prstGeom>
          <a:solidFill>
            <a:srgbClr val="B25F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a16="http://schemas.microsoft.com/office/drawing/2014/main" id="{B24BE914-437D-18A8-F059-889A7FB8073E}"/>
              </a:ext>
            </a:extLst>
          </p:cNvPr>
          <p:cNvPicPr>
            <a:picLocks noChangeAspect="1"/>
          </p:cNvPicPr>
          <p:nvPr/>
        </p:nvPicPr>
        <p:blipFill>
          <a:blip r:embed="rId2"/>
          <a:stretch>
            <a:fillRect/>
          </a:stretch>
        </p:blipFill>
        <p:spPr>
          <a:xfrm>
            <a:off x="185738" y="2305049"/>
            <a:ext cx="6081908" cy="2581275"/>
          </a:xfrm>
          <a:prstGeom prst="rect">
            <a:avLst/>
          </a:prstGeom>
        </p:spPr>
      </p:pic>
      <p:sp>
        <p:nvSpPr>
          <p:cNvPr id="2" name="CuadroTexto 1"/>
          <p:cNvSpPr txBox="1"/>
          <p:nvPr/>
        </p:nvSpPr>
        <p:spPr>
          <a:xfrm>
            <a:off x="6751320" y="798196"/>
            <a:ext cx="4389120" cy="1754326"/>
          </a:xfrm>
          <a:prstGeom prst="rect">
            <a:avLst/>
          </a:prstGeom>
          <a:noFill/>
        </p:spPr>
        <p:txBody>
          <a:bodyPr wrap="square" rtlCol="0">
            <a:spAutoFit/>
          </a:bodyPr>
          <a:lstStyle/>
          <a:p>
            <a:r>
              <a:rPr lang="es-MX" dirty="0">
                <a:latin typeface="Bahnschrift SemiBold" panose="020B0502040204020203" pitchFamily="34" charset="0"/>
              </a:rPr>
              <a:t>Los nematodos eliminan desechos en forma de amonio, que difunde a través de la pared corporal. El sistema excretor carece de </a:t>
            </a:r>
            <a:r>
              <a:rPr lang="es-MX" dirty="0" err="1">
                <a:latin typeface="Bahnschrift SemiBold" panose="020B0502040204020203" pitchFamily="34" charset="0"/>
              </a:rPr>
              <a:t>protonefridios</a:t>
            </a:r>
            <a:r>
              <a:rPr lang="es-MX" dirty="0">
                <a:latin typeface="Bahnschrift SemiBold" panose="020B0502040204020203" pitchFamily="34" charset="0"/>
              </a:rPr>
              <a:t>, e incluso unos pocos Nematodos carecen de cualquier sistema de excreción.</a:t>
            </a:r>
            <a:endParaRPr lang="es-PE" dirty="0">
              <a:latin typeface="Bahnschrift SemiBold" panose="020B0502040204020203" pitchFamily="34" charset="0"/>
            </a:endParaRPr>
          </a:p>
        </p:txBody>
      </p:sp>
    </p:spTree>
    <p:extLst>
      <p:ext uri="{BB962C8B-B14F-4D97-AF65-F5344CB8AC3E}">
        <p14:creationId xmlns:p14="http://schemas.microsoft.com/office/powerpoint/2010/main" val="234817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FA2BD2-EB38-A10A-AE73-EA3030CB0489}"/>
              </a:ext>
            </a:extLst>
          </p:cNvPr>
          <p:cNvSpPr>
            <a:spLocks noGrp="1"/>
          </p:cNvSpPr>
          <p:nvPr>
            <p:ph type="title"/>
          </p:nvPr>
        </p:nvSpPr>
        <p:spPr/>
        <p:txBody>
          <a:bodyPr/>
          <a:lstStyle/>
          <a:p>
            <a:endParaRPr lang="es-PE"/>
          </a:p>
        </p:txBody>
      </p:sp>
      <p:pic>
        <p:nvPicPr>
          <p:cNvPr id="4" name="Marcador de contenido 3">
            <a:extLst>
              <a:ext uri="{FF2B5EF4-FFF2-40B4-BE49-F238E27FC236}">
                <a16:creationId xmlns:a16="http://schemas.microsoft.com/office/drawing/2014/main" id="{5BEFDCD1-B308-4ED6-B963-EE01C2BDFDFD}"/>
              </a:ext>
            </a:extLst>
          </p:cNvPr>
          <p:cNvPicPr>
            <a:picLocks noGrp="1" noChangeAspect="1"/>
          </p:cNvPicPr>
          <p:nvPr>
            <p:ph idx="1"/>
          </p:nvPr>
        </p:nvPicPr>
        <p:blipFill>
          <a:blip r:embed="rId2"/>
          <a:stretch>
            <a:fillRect/>
          </a:stretch>
        </p:blipFill>
        <p:spPr>
          <a:xfrm>
            <a:off x="-1" y="-23961"/>
            <a:ext cx="12107099" cy="6810243"/>
          </a:xfrm>
          <a:prstGeom prst="rect">
            <a:avLst/>
          </a:prstGeom>
        </p:spPr>
      </p:pic>
    </p:spTree>
    <p:extLst>
      <p:ext uri="{BB962C8B-B14F-4D97-AF65-F5344CB8AC3E}">
        <p14:creationId xmlns:p14="http://schemas.microsoft.com/office/powerpoint/2010/main" val="3281606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a16="http://schemas.microsoft.com/office/drawing/2014/main" id="{0CD31E2C-B79F-EB27-8158-DB274D812AB5}"/>
              </a:ext>
            </a:extLst>
          </p:cNvPr>
          <p:cNvSpPr/>
          <p:nvPr/>
        </p:nvSpPr>
        <p:spPr>
          <a:xfrm>
            <a:off x="0" y="510989"/>
            <a:ext cx="3800475"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5632757D-84D7-7B6B-B6B0-AB3842AD8644}"/>
              </a:ext>
            </a:extLst>
          </p:cNvPr>
          <p:cNvSpPr/>
          <p:nvPr/>
        </p:nvSpPr>
        <p:spPr>
          <a:xfrm>
            <a:off x="6185646" y="591671"/>
            <a:ext cx="5168154" cy="1519757"/>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id="{BBEF28D6-E365-0DB2-414C-831F5A0AD098}"/>
              </a:ext>
            </a:extLst>
          </p:cNvPr>
          <p:cNvPicPr>
            <a:picLocks noChangeAspect="1"/>
          </p:cNvPicPr>
          <p:nvPr/>
        </p:nvPicPr>
        <p:blipFill>
          <a:blip r:embed="rId3"/>
          <a:stretch>
            <a:fillRect/>
          </a:stretch>
        </p:blipFill>
        <p:spPr>
          <a:xfrm>
            <a:off x="323850" y="1619249"/>
            <a:ext cx="5134350" cy="3924301"/>
          </a:xfrm>
          <a:prstGeom prst="rect">
            <a:avLst/>
          </a:prstGeom>
        </p:spPr>
      </p:pic>
      <p:sp>
        <p:nvSpPr>
          <p:cNvPr id="5" name="CuadroTexto 4">
            <a:extLst>
              <a:ext uri="{FF2B5EF4-FFF2-40B4-BE49-F238E27FC236}">
                <a16:creationId xmlns:a16="http://schemas.microsoft.com/office/drawing/2014/main" id="{9FCEC880-F9F7-19AE-8719-69DE9B6F9D9F}"/>
              </a:ext>
            </a:extLst>
          </p:cNvPr>
          <p:cNvSpPr txBox="1"/>
          <p:nvPr/>
        </p:nvSpPr>
        <p:spPr>
          <a:xfrm>
            <a:off x="60792" y="510989"/>
            <a:ext cx="3986213" cy="400110"/>
          </a:xfrm>
          <a:prstGeom prst="rect">
            <a:avLst/>
          </a:prstGeom>
          <a:noFill/>
        </p:spPr>
        <p:txBody>
          <a:bodyPr wrap="square" rtlCol="0">
            <a:spAutoFit/>
          </a:bodyPr>
          <a:lstStyle/>
          <a:p>
            <a:r>
              <a:rPr lang="es-ES" sz="2000" dirty="0">
                <a:latin typeface="Bahnschrift SemiBold" panose="020B0502040204020203" pitchFamily="34" charset="0"/>
              </a:rPr>
              <a:t>Equinodermos (estrella de mar)</a:t>
            </a:r>
            <a:endParaRPr lang="es-PE" sz="2000" dirty="0">
              <a:latin typeface="Bahnschrift SemiBold" panose="020B0502040204020203" pitchFamily="34" charset="0"/>
            </a:endParaRPr>
          </a:p>
        </p:txBody>
      </p:sp>
      <p:sp>
        <p:nvSpPr>
          <p:cNvPr id="3" name="CuadroTexto 2"/>
          <p:cNvSpPr txBox="1"/>
          <p:nvPr/>
        </p:nvSpPr>
        <p:spPr>
          <a:xfrm>
            <a:off x="6432176" y="768703"/>
            <a:ext cx="5059680" cy="1200329"/>
          </a:xfrm>
          <a:prstGeom prst="rect">
            <a:avLst/>
          </a:prstGeom>
          <a:noFill/>
        </p:spPr>
        <p:txBody>
          <a:bodyPr wrap="square" rtlCol="0">
            <a:spAutoFit/>
          </a:bodyPr>
          <a:lstStyle/>
          <a:p>
            <a:r>
              <a:rPr lang="es-MX" dirty="0">
                <a:latin typeface="Bahnschrift SemiBold" panose="020B0502040204020203" pitchFamily="34" charset="0"/>
              </a:rPr>
              <a:t>Los equinodermos, como la estrella de mar, son invertebrados que eliminan sus desechos directamente al exterior, no cuentan con órganos excretores diferenciados.</a:t>
            </a:r>
            <a:endParaRPr lang="es-PE" dirty="0">
              <a:latin typeface="Bahnschrift SemiBold" panose="020B0502040204020203" pitchFamily="34" charset="0"/>
            </a:endParaRPr>
          </a:p>
        </p:txBody>
      </p:sp>
    </p:spTree>
    <p:extLst>
      <p:ext uri="{BB962C8B-B14F-4D97-AF65-F5344CB8AC3E}">
        <p14:creationId xmlns:p14="http://schemas.microsoft.com/office/powerpoint/2010/main" val="1807113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a16="http://schemas.microsoft.com/office/drawing/2014/main" id="{0CD31E2C-B79F-EB27-8158-DB274D812AB5}"/>
              </a:ext>
            </a:extLst>
          </p:cNvPr>
          <p:cNvSpPr/>
          <p:nvPr/>
        </p:nvSpPr>
        <p:spPr>
          <a:xfrm>
            <a:off x="0" y="510989"/>
            <a:ext cx="4071937"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5632757D-84D7-7B6B-B6B0-AB3842AD8644}"/>
              </a:ext>
            </a:extLst>
          </p:cNvPr>
          <p:cNvSpPr/>
          <p:nvPr/>
        </p:nvSpPr>
        <p:spPr>
          <a:xfrm>
            <a:off x="6185646" y="591671"/>
            <a:ext cx="5549154" cy="2136289"/>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a16="http://schemas.microsoft.com/office/drawing/2014/main"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Cefalópodos (Pulpos )</a:t>
            </a:r>
            <a:endParaRPr lang="es-PE" sz="2000" dirty="0">
              <a:latin typeface="Bahnschrift SemiBold" panose="020B0502040204020203" pitchFamily="34" charset="0"/>
            </a:endParaRPr>
          </a:p>
        </p:txBody>
      </p:sp>
      <p:pic>
        <p:nvPicPr>
          <p:cNvPr id="3" name="Imagen 2">
            <a:extLst>
              <a:ext uri="{FF2B5EF4-FFF2-40B4-BE49-F238E27FC236}">
                <a16:creationId xmlns:a16="http://schemas.microsoft.com/office/drawing/2014/main" id="{DE7A9EF0-A130-9E14-025A-4A8B452D83E4}"/>
              </a:ext>
            </a:extLst>
          </p:cNvPr>
          <p:cNvPicPr>
            <a:picLocks noChangeAspect="1"/>
          </p:cNvPicPr>
          <p:nvPr/>
        </p:nvPicPr>
        <p:blipFill>
          <a:blip r:embed="rId3"/>
          <a:stretch>
            <a:fillRect/>
          </a:stretch>
        </p:blipFill>
        <p:spPr>
          <a:xfrm>
            <a:off x="301998" y="1897156"/>
            <a:ext cx="5581650" cy="3162300"/>
          </a:xfrm>
          <a:prstGeom prst="rect">
            <a:avLst/>
          </a:prstGeom>
        </p:spPr>
      </p:pic>
      <p:sp>
        <p:nvSpPr>
          <p:cNvPr id="2" name="CuadroTexto 1"/>
          <p:cNvSpPr txBox="1"/>
          <p:nvPr/>
        </p:nvSpPr>
        <p:spPr>
          <a:xfrm>
            <a:off x="6374353" y="711044"/>
            <a:ext cx="5135880" cy="2031325"/>
          </a:xfrm>
          <a:prstGeom prst="rect">
            <a:avLst/>
          </a:prstGeom>
          <a:noFill/>
        </p:spPr>
        <p:txBody>
          <a:bodyPr wrap="square" rtlCol="0">
            <a:spAutoFit/>
          </a:bodyPr>
          <a:lstStyle/>
          <a:p>
            <a:r>
              <a:rPr lang="es-MX" dirty="0">
                <a:latin typeface="Bahnschrift SemiBold" panose="020B0502040204020203" pitchFamily="34" charset="0"/>
              </a:rPr>
              <a:t>Como en el caso de los pulpos los órganos excretores son los riñones de tipo meta nefridios Tubulares denominados órgano de </a:t>
            </a:r>
            <a:r>
              <a:rPr lang="es-MX" dirty="0" err="1">
                <a:latin typeface="Bahnschrift SemiBold" panose="020B0502040204020203" pitchFamily="34" charset="0"/>
              </a:rPr>
              <a:t>bojanus</a:t>
            </a:r>
            <a:r>
              <a:rPr lang="es-MX" dirty="0">
                <a:latin typeface="Bahnschrift SemiBold" panose="020B0502040204020203" pitchFamily="34" charset="0"/>
              </a:rPr>
              <a:t>. Estos nefridios son sacos ciegos, los cuales expulsan los desechos del cuerpo a través de los poros excretores de la cavidad paleal.</a:t>
            </a:r>
            <a:endParaRPr lang="es-PE" dirty="0">
              <a:latin typeface="Bahnschrift SemiBold" panose="020B0502040204020203" pitchFamily="34" charset="0"/>
            </a:endParaRPr>
          </a:p>
        </p:txBody>
      </p:sp>
    </p:spTree>
    <p:extLst>
      <p:ext uri="{BB962C8B-B14F-4D97-AF65-F5344CB8AC3E}">
        <p14:creationId xmlns:p14="http://schemas.microsoft.com/office/powerpoint/2010/main" val="3198787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a16="http://schemas.microsoft.com/office/drawing/2014/main" id="{0CD31E2C-B79F-EB27-8158-DB274D812AB5}"/>
              </a:ext>
            </a:extLst>
          </p:cNvPr>
          <p:cNvSpPr/>
          <p:nvPr/>
        </p:nvSpPr>
        <p:spPr>
          <a:xfrm>
            <a:off x="0" y="510989"/>
            <a:ext cx="4400550"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5632757D-84D7-7B6B-B6B0-AB3842AD8644}"/>
              </a:ext>
            </a:extLst>
          </p:cNvPr>
          <p:cNvSpPr/>
          <p:nvPr/>
        </p:nvSpPr>
        <p:spPr>
          <a:xfrm>
            <a:off x="6185646" y="591671"/>
            <a:ext cx="5278867" cy="1596701"/>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a16="http://schemas.microsoft.com/office/drawing/2014/main"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Gasterópodos ( Caracol ) </a:t>
            </a:r>
            <a:endParaRPr lang="es-PE" sz="2000" dirty="0">
              <a:latin typeface="Bahnschrift SemiBold" panose="020B0502040204020203" pitchFamily="34" charset="0"/>
            </a:endParaRPr>
          </a:p>
        </p:txBody>
      </p:sp>
      <p:pic>
        <p:nvPicPr>
          <p:cNvPr id="7" name="Imagen 6">
            <a:extLst>
              <a:ext uri="{FF2B5EF4-FFF2-40B4-BE49-F238E27FC236}">
                <a16:creationId xmlns:a16="http://schemas.microsoft.com/office/drawing/2014/main" id="{53265F06-5B12-0C48-8E71-DDD818F28EA5}"/>
              </a:ext>
            </a:extLst>
          </p:cNvPr>
          <p:cNvPicPr>
            <a:picLocks noChangeAspect="1"/>
          </p:cNvPicPr>
          <p:nvPr/>
        </p:nvPicPr>
        <p:blipFill>
          <a:blip r:embed="rId3"/>
          <a:stretch>
            <a:fillRect/>
          </a:stretch>
        </p:blipFill>
        <p:spPr>
          <a:xfrm>
            <a:off x="146107" y="2025743"/>
            <a:ext cx="5902268" cy="2905125"/>
          </a:xfrm>
          <a:prstGeom prst="rect">
            <a:avLst/>
          </a:prstGeom>
        </p:spPr>
      </p:pic>
      <p:sp>
        <p:nvSpPr>
          <p:cNvPr id="2" name="CuadroTexto 1"/>
          <p:cNvSpPr txBox="1"/>
          <p:nvPr/>
        </p:nvSpPr>
        <p:spPr>
          <a:xfrm>
            <a:off x="6420073" y="711044"/>
            <a:ext cx="5044440" cy="1477328"/>
          </a:xfrm>
          <a:prstGeom prst="rect">
            <a:avLst/>
          </a:prstGeom>
          <a:noFill/>
        </p:spPr>
        <p:txBody>
          <a:bodyPr wrap="square" rtlCol="0">
            <a:spAutoFit/>
          </a:bodyPr>
          <a:lstStyle/>
          <a:p>
            <a:r>
              <a:rPr lang="es-MX" dirty="0">
                <a:latin typeface="Bahnschrift SemiBold" panose="020B0502040204020203" pitchFamily="34" charset="0"/>
              </a:rPr>
              <a:t>Desde la bolsa gástrica, los desechos ingresan al intestino y al recto en su camino hacia afuera del cuerpo. El excremento de caracol puede aparecer como una pequeña cuerda doblada.</a:t>
            </a:r>
            <a:endParaRPr lang="es-PE" dirty="0">
              <a:latin typeface="Bahnschrift SemiBold" panose="020B0502040204020203" pitchFamily="34" charset="0"/>
            </a:endParaRPr>
          </a:p>
        </p:txBody>
      </p:sp>
    </p:spTree>
    <p:extLst>
      <p:ext uri="{BB962C8B-B14F-4D97-AF65-F5344CB8AC3E}">
        <p14:creationId xmlns:p14="http://schemas.microsoft.com/office/powerpoint/2010/main" val="890933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CD31E2C-B79F-EB27-8158-DB274D812AB5}"/>
              </a:ext>
            </a:extLst>
          </p:cNvPr>
          <p:cNvSpPr/>
          <p:nvPr/>
        </p:nvSpPr>
        <p:spPr>
          <a:xfrm>
            <a:off x="0" y="510989"/>
            <a:ext cx="4400550"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5632757D-84D7-7B6B-B6B0-AB3842AD8644}"/>
              </a:ext>
            </a:extLst>
          </p:cNvPr>
          <p:cNvSpPr/>
          <p:nvPr/>
        </p:nvSpPr>
        <p:spPr>
          <a:xfrm>
            <a:off x="6185646" y="591671"/>
            <a:ext cx="5513294" cy="5773270"/>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a16="http://schemas.microsoft.com/office/drawing/2014/main"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B </a:t>
            </a:r>
            <a:endParaRPr lang="es-PE" sz="2000" dirty="0">
              <a:latin typeface="Bahnschrift SemiBold" panose="020B0502040204020203" pitchFamily="34" charset="0"/>
            </a:endParaRPr>
          </a:p>
        </p:txBody>
      </p:sp>
      <p:pic>
        <p:nvPicPr>
          <p:cNvPr id="3" name="Imagen 2">
            <a:extLst>
              <a:ext uri="{FF2B5EF4-FFF2-40B4-BE49-F238E27FC236}">
                <a16:creationId xmlns:a16="http://schemas.microsoft.com/office/drawing/2014/main" id="{A935CA26-6E95-2127-8A98-CE60E5F8DC27}"/>
              </a:ext>
            </a:extLst>
          </p:cNvPr>
          <p:cNvPicPr>
            <a:picLocks noChangeAspect="1"/>
          </p:cNvPicPr>
          <p:nvPr/>
        </p:nvPicPr>
        <p:blipFill rotWithShape="1">
          <a:blip r:embed="rId2"/>
          <a:srcRect t="21939"/>
          <a:stretch/>
        </p:blipFill>
        <p:spPr>
          <a:xfrm>
            <a:off x="358586" y="2571750"/>
            <a:ext cx="5612904" cy="2300288"/>
          </a:xfrm>
          <a:prstGeom prst="rect">
            <a:avLst/>
          </a:prstGeom>
        </p:spPr>
      </p:pic>
      <p:sp>
        <p:nvSpPr>
          <p:cNvPr id="10" name="Rectángulo 9">
            <a:extLst>
              <a:ext uri="{FF2B5EF4-FFF2-40B4-BE49-F238E27FC236}">
                <a16:creationId xmlns:a16="http://schemas.microsoft.com/office/drawing/2014/main" id="{A36A4050-A734-DC68-14EC-5A5AA373593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 name="Imagen 10">
            <a:extLst>
              <a:ext uri="{FF2B5EF4-FFF2-40B4-BE49-F238E27FC236}">
                <a16:creationId xmlns:a16="http://schemas.microsoft.com/office/drawing/2014/main" id="{187E765D-1332-3DD7-E1C8-070862A8C1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22" b="96284" l="109" r="96957">
                        <a14:foregroundMark x1="6087" y1="66892" x2="6087" y2="66892"/>
                        <a14:foregroundMark x1="326" y1="39527" x2="326" y2="39527"/>
                        <a14:foregroundMark x1="97065" y1="72973" x2="97065" y2="69257"/>
                        <a14:foregroundMark x1="84783" y1="96284" x2="84348" y2="95608"/>
                        <a14:foregroundMark x1="17609" y1="91554" x2="17609" y2="91554"/>
                        <a14:foregroundMark x1="5543" y1="89189" x2="7391" y2="89189"/>
                        <a14:backgroundMark x1="46522" y1="10135" x2="46522" y2="10135"/>
                        <a14:backgroundMark x1="47500" y1="10135" x2="47500" y2="10135"/>
                        <a14:backgroundMark x1="44565" y1="9459" x2="44239" y2="9122"/>
                        <a14:backgroundMark x1="99348" y1="10135" x2="99348" y2="10135"/>
                        <a14:backgroundMark x1="98370" y1="9459" x2="98370" y2="9459"/>
                        <a14:backgroundMark x1="95870" y1="9122" x2="95870" y2="9122"/>
                        <a14:backgroundMark x1="90652" y1="9459" x2="90652" y2="9459"/>
                        <a14:backgroundMark x1="86739" y1="9122" x2="86739" y2="9122"/>
                      </a14:backgroundRemoval>
                    </a14:imgEffect>
                  </a14:imgLayer>
                </a14:imgProps>
              </a:ext>
            </a:extLst>
          </a:blip>
          <a:stretch>
            <a:fillRect/>
          </a:stretch>
        </p:blipFill>
        <p:spPr>
          <a:xfrm>
            <a:off x="-2" y="4872038"/>
            <a:ext cx="12192000" cy="1985962"/>
          </a:xfrm>
          <a:prstGeom prst="rect">
            <a:avLst/>
          </a:prstGeom>
        </p:spPr>
      </p:pic>
      <p:sp>
        <p:nvSpPr>
          <p:cNvPr id="12" name="Elipse 11">
            <a:extLst>
              <a:ext uri="{FF2B5EF4-FFF2-40B4-BE49-F238E27FC236}">
                <a16:creationId xmlns:a16="http://schemas.microsoft.com/office/drawing/2014/main" id="{11B5343A-8F88-AF1F-F5AE-47A03CE05C47}"/>
              </a:ext>
            </a:extLst>
          </p:cNvPr>
          <p:cNvSpPr/>
          <p:nvPr/>
        </p:nvSpPr>
        <p:spPr>
          <a:xfrm>
            <a:off x="10658475" y="585788"/>
            <a:ext cx="585788" cy="528637"/>
          </a:xfrm>
          <a:prstGeom prst="ellipse">
            <a:avLst/>
          </a:prstGeom>
          <a:solidFill>
            <a:srgbClr val="FBF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3" name="Imagen 12">
            <a:extLst>
              <a:ext uri="{FF2B5EF4-FFF2-40B4-BE49-F238E27FC236}">
                <a16:creationId xmlns:a16="http://schemas.microsoft.com/office/drawing/2014/main" id="{4B8C1DB9-2A9A-58B2-7980-9904551359C6}"/>
              </a:ext>
            </a:extLst>
          </p:cNvPr>
          <p:cNvPicPr>
            <a:picLocks noChangeAspect="1"/>
          </p:cNvPicPr>
          <p:nvPr/>
        </p:nvPicPr>
        <p:blipFill rotWithShape="1">
          <a:blip r:embed="rId2"/>
          <a:srcRect t="23469"/>
          <a:stretch/>
        </p:blipFill>
        <p:spPr>
          <a:xfrm>
            <a:off x="358586" y="2392456"/>
            <a:ext cx="6455884" cy="2593882"/>
          </a:xfrm>
          <a:prstGeom prst="rect">
            <a:avLst/>
          </a:prstGeom>
        </p:spPr>
      </p:pic>
      <p:sp>
        <p:nvSpPr>
          <p:cNvPr id="14" name="Rectángulo 13">
            <a:extLst>
              <a:ext uri="{FF2B5EF4-FFF2-40B4-BE49-F238E27FC236}">
                <a16:creationId xmlns:a16="http://schemas.microsoft.com/office/drawing/2014/main" id="{FBBCEF3C-30ED-55E8-B545-42C678D14D55}"/>
              </a:ext>
            </a:extLst>
          </p:cNvPr>
          <p:cNvSpPr/>
          <p:nvPr/>
        </p:nvSpPr>
        <p:spPr>
          <a:xfrm flipV="1">
            <a:off x="-3" y="449996"/>
            <a:ext cx="4543427" cy="40011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id="{0B0A3426-8E1D-6512-D671-F078FBDD8D48}"/>
              </a:ext>
            </a:extLst>
          </p:cNvPr>
          <p:cNvSpPr txBox="1"/>
          <p:nvPr/>
        </p:nvSpPr>
        <p:spPr>
          <a:xfrm>
            <a:off x="-3" y="449996"/>
            <a:ext cx="4800757" cy="400110"/>
          </a:xfrm>
          <a:prstGeom prst="rect">
            <a:avLst/>
          </a:prstGeom>
          <a:noFill/>
        </p:spPr>
        <p:txBody>
          <a:bodyPr wrap="square" rtlCol="0">
            <a:spAutoFit/>
          </a:bodyPr>
          <a:lstStyle/>
          <a:p>
            <a:r>
              <a:rPr lang="es-ES" sz="2000" dirty="0">
                <a:latin typeface="Bahnschrift SemiBold" panose="020B0502040204020203" pitchFamily="34" charset="0"/>
              </a:rPr>
              <a:t>Artrópodos : Crustáceos (camarones)</a:t>
            </a:r>
            <a:endParaRPr lang="es-PE" sz="2000" dirty="0">
              <a:latin typeface="Bahnschrift SemiBold" panose="020B0502040204020203" pitchFamily="34" charset="0"/>
            </a:endParaRPr>
          </a:p>
        </p:txBody>
      </p:sp>
      <p:sp>
        <p:nvSpPr>
          <p:cNvPr id="16" name="Rectángulo 15">
            <a:extLst>
              <a:ext uri="{FF2B5EF4-FFF2-40B4-BE49-F238E27FC236}">
                <a16:creationId xmlns:a16="http://schemas.microsoft.com/office/drawing/2014/main" id="{C8D800AB-DCC1-33CA-2393-9A828CFB12DE}"/>
              </a:ext>
            </a:extLst>
          </p:cNvPr>
          <p:cNvSpPr/>
          <p:nvPr/>
        </p:nvSpPr>
        <p:spPr>
          <a:xfrm>
            <a:off x="7504672" y="1372344"/>
            <a:ext cx="4194268" cy="271902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7559646" y="1577692"/>
            <a:ext cx="4084320" cy="2308324"/>
          </a:xfrm>
          <a:prstGeom prst="rect">
            <a:avLst/>
          </a:prstGeom>
          <a:noFill/>
        </p:spPr>
        <p:txBody>
          <a:bodyPr wrap="square" rtlCol="0">
            <a:spAutoFit/>
          </a:bodyPr>
          <a:lstStyle/>
          <a:p>
            <a:r>
              <a:rPr lang="es-MX" dirty="0">
                <a:latin typeface="Bahnschrift SemiBold" panose="020B0502040204020203" pitchFamily="34" charset="0"/>
              </a:rPr>
              <a:t>El sistema excretor de los crustáceos está formado por sáculos compuestos de un saco terminal y un canal excretor que desemboca en la base de las segundas antenas (glándulas </a:t>
            </a:r>
            <a:r>
              <a:rPr lang="es-MX" dirty="0" err="1">
                <a:latin typeface="Bahnschrift SemiBold" panose="020B0502040204020203" pitchFamily="34" charset="0"/>
              </a:rPr>
              <a:t>antenales</a:t>
            </a:r>
            <a:r>
              <a:rPr lang="es-MX" dirty="0">
                <a:latin typeface="Bahnschrift SemiBold" panose="020B0502040204020203" pitchFamily="34" charset="0"/>
              </a:rPr>
              <a:t>) o en la base de las segundas maxilas (glándulas maxilares).</a:t>
            </a:r>
            <a:endParaRPr lang="es-PE" dirty="0">
              <a:latin typeface="Bahnschrift SemiBold" panose="020B0502040204020203" pitchFamily="34" charset="0"/>
            </a:endParaRPr>
          </a:p>
        </p:txBody>
      </p:sp>
    </p:spTree>
    <p:extLst>
      <p:ext uri="{BB962C8B-B14F-4D97-AF65-F5344CB8AC3E}">
        <p14:creationId xmlns:p14="http://schemas.microsoft.com/office/powerpoint/2010/main" val="353973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B02A426-74E3-4B1A-721E-543A7AE81F09}"/>
              </a:ext>
            </a:extLst>
          </p:cNvPr>
          <p:cNvPicPr>
            <a:picLocks noChangeAspect="1"/>
          </p:cNvPicPr>
          <p:nvPr/>
        </p:nvPicPr>
        <p:blipFill>
          <a:blip r:embed="rId2"/>
          <a:stretch>
            <a:fillRect/>
          </a:stretch>
        </p:blipFill>
        <p:spPr>
          <a:xfrm>
            <a:off x="0" y="0"/>
            <a:ext cx="12192000" cy="6858000"/>
          </a:xfrm>
          <a:prstGeom prst="rect">
            <a:avLst/>
          </a:prstGeom>
        </p:spPr>
      </p:pic>
      <p:sp>
        <p:nvSpPr>
          <p:cNvPr id="14" name="Rectángulo 13">
            <a:extLst>
              <a:ext uri="{FF2B5EF4-FFF2-40B4-BE49-F238E27FC236}">
                <a16:creationId xmlns:a16="http://schemas.microsoft.com/office/drawing/2014/main" id="{FBBCEF3C-30ED-55E8-B545-42C678D14D55}"/>
              </a:ext>
            </a:extLst>
          </p:cNvPr>
          <p:cNvSpPr/>
          <p:nvPr/>
        </p:nvSpPr>
        <p:spPr>
          <a:xfrm flipV="1">
            <a:off x="1" y="694114"/>
            <a:ext cx="2700338" cy="37407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id="{0B0A3426-8E1D-6512-D671-F078FBDD8D48}"/>
              </a:ext>
            </a:extLst>
          </p:cNvPr>
          <p:cNvSpPr txBox="1"/>
          <p:nvPr/>
        </p:nvSpPr>
        <p:spPr>
          <a:xfrm>
            <a:off x="0" y="668076"/>
            <a:ext cx="3314700" cy="400110"/>
          </a:xfrm>
          <a:prstGeom prst="rect">
            <a:avLst/>
          </a:prstGeom>
          <a:noFill/>
        </p:spPr>
        <p:txBody>
          <a:bodyPr wrap="square" rtlCol="0">
            <a:spAutoFit/>
          </a:bodyPr>
          <a:lstStyle/>
          <a:p>
            <a:r>
              <a:rPr lang="es-ES" sz="2000" dirty="0">
                <a:latin typeface="Bahnschrift SemiBold" panose="020B0502040204020203" pitchFamily="34" charset="0"/>
              </a:rPr>
              <a:t>Artrópodos :Arácnido</a:t>
            </a:r>
            <a:endParaRPr lang="es-PE" sz="2000" dirty="0">
              <a:latin typeface="Bahnschrift SemiBold" panose="020B0502040204020203" pitchFamily="34" charset="0"/>
            </a:endParaRPr>
          </a:p>
        </p:txBody>
      </p:sp>
      <p:sp>
        <p:nvSpPr>
          <p:cNvPr id="16" name="Rectángulo 15">
            <a:extLst>
              <a:ext uri="{FF2B5EF4-FFF2-40B4-BE49-F238E27FC236}">
                <a16:creationId xmlns:a16="http://schemas.microsoft.com/office/drawing/2014/main" id="{C8D800AB-DCC1-33CA-2393-9A828CFB12DE}"/>
              </a:ext>
            </a:extLst>
          </p:cNvPr>
          <p:cNvSpPr/>
          <p:nvPr/>
        </p:nvSpPr>
        <p:spPr>
          <a:xfrm>
            <a:off x="7250106" y="1529013"/>
            <a:ext cx="4063364" cy="235458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 name="Imagen 3">
            <a:extLst>
              <a:ext uri="{FF2B5EF4-FFF2-40B4-BE49-F238E27FC236}">
                <a16:creationId xmlns:a16="http://schemas.microsoft.com/office/drawing/2014/main" id="{162B63B8-9961-297D-0C04-62E654CD6CB8}"/>
              </a:ext>
            </a:extLst>
          </p:cNvPr>
          <p:cNvPicPr>
            <a:picLocks noChangeAspect="1"/>
          </p:cNvPicPr>
          <p:nvPr/>
        </p:nvPicPr>
        <p:blipFill>
          <a:blip r:embed="rId3"/>
          <a:stretch>
            <a:fillRect/>
          </a:stretch>
        </p:blipFill>
        <p:spPr>
          <a:xfrm>
            <a:off x="374095" y="1605213"/>
            <a:ext cx="6213545" cy="4741798"/>
          </a:xfrm>
          <a:prstGeom prst="rect">
            <a:avLst/>
          </a:prstGeom>
        </p:spPr>
      </p:pic>
      <p:sp>
        <p:nvSpPr>
          <p:cNvPr id="2" name="CuadroTexto 1"/>
          <p:cNvSpPr txBox="1"/>
          <p:nvPr/>
        </p:nvSpPr>
        <p:spPr>
          <a:xfrm>
            <a:off x="7292968" y="1690640"/>
            <a:ext cx="3977640" cy="2031325"/>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En los arácnidos los órganos excretores son nefridios muy modificados, llamados glándulas coxales que excretan orina diluida, además, tienen los tubos de Malpighi que tienen la capacidad de excretar orina sólida.</a:t>
            </a:r>
            <a:endParaRPr lang="es-PE"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225694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a16="http://schemas.microsoft.com/office/drawing/2014/main" id="{72F84DBA-86B9-DBBE-CA54-A99B5099ACC2}"/>
              </a:ext>
            </a:extLst>
          </p:cNvPr>
          <p:cNvSpPr/>
          <p:nvPr/>
        </p:nvSpPr>
        <p:spPr>
          <a:xfrm>
            <a:off x="10871200" y="344487"/>
            <a:ext cx="406400" cy="41751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id="{414262BE-17F9-14FA-298E-A18E113A3BD8}"/>
              </a:ext>
            </a:extLst>
          </p:cNvPr>
          <p:cNvSpPr>
            <a:spLocks noGrp="1"/>
          </p:cNvSpPr>
          <p:nvPr>
            <p:ph type="title"/>
          </p:nvPr>
        </p:nvSpPr>
        <p:spPr>
          <a:xfrm>
            <a:off x="838200" y="398462"/>
            <a:ext cx="10515600" cy="1325563"/>
          </a:xfrm>
        </p:spPr>
        <p:txBody>
          <a:bodyPr/>
          <a:lstStyle/>
          <a:p>
            <a:endParaRPr lang="es-PE"/>
          </a:p>
        </p:txBody>
      </p:sp>
      <p:sp>
        <p:nvSpPr>
          <p:cNvPr id="3" name="Marcador de contenido 2">
            <a:extLst>
              <a:ext uri="{FF2B5EF4-FFF2-40B4-BE49-F238E27FC236}">
                <a16:creationId xmlns:a16="http://schemas.microsoft.com/office/drawing/2014/main" id="{225D1B78-0C74-92A4-2EA6-F5A04FE2127E}"/>
              </a:ext>
            </a:extLst>
          </p:cNvPr>
          <p:cNvSpPr>
            <a:spLocks noGrp="1"/>
          </p:cNvSpPr>
          <p:nvPr>
            <p:ph idx="1"/>
          </p:nvPr>
        </p:nvSpPr>
        <p:spPr/>
        <p:txBody>
          <a:bodyPr/>
          <a:lstStyle/>
          <a:p>
            <a:endParaRPr lang="es-PE" dirty="0"/>
          </a:p>
        </p:txBody>
      </p:sp>
      <p:sp>
        <p:nvSpPr>
          <p:cNvPr id="4" name="Rectángulo 3">
            <a:extLst>
              <a:ext uri="{FF2B5EF4-FFF2-40B4-BE49-F238E27FC236}">
                <a16:creationId xmlns:a16="http://schemas.microsoft.com/office/drawing/2014/main" id="{B4C0B484-35FE-EB81-5F76-08771EE41ABE}"/>
              </a:ext>
            </a:extLst>
          </p:cNvPr>
          <p:cNvSpPr/>
          <p:nvPr/>
        </p:nvSpPr>
        <p:spPr>
          <a:xfrm>
            <a:off x="0" y="-187324"/>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id="{BDA160EB-FA04-23D3-10D9-DEFF533E6C42}"/>
              </a:ext>
            </a:extLst>
          </p:cNvPr>
          <p:cNvPicPr>
            <a:picLocks noChangeAspect="1"/>
          </p:cNvPicPr>
          <p:nvPr/>
        </p:nvPicPr>
        <p:blipFill>
          <a:blip r:embed="rId2"/>
          <a:stretch>
            <a:fillRect/>
          </a:stretch>
        </p:blipFill>
        <p:spPr>
          <a:xfrm>
            <a:off x="0" y="3429000"/>
            <a:ext cx="12192000" cy="3429000"/>
          </a:xfrm>
          <a:prstGeom prst="rect">
            <a:avLst/>
          </a:prstGeom>
        </p:spPr>
      </p:pic>
      <p:sp>
        <p:nvSpPr>
          <p:cNvPr id="7" name="Elipse 6">
            <a:extLst>
              <a:ext uri="{FF2B5EF4-FFF2-40B4-BE49-F238E27FC236}">
                <a16:creationId xmlns:a16="http://schemas.microsoft.com/office/drawing/2014/main" id="{0364F036-9D3C-536C-BE2C-8F80F36B0D19}"/>
              </a:ext>
            </a:extLst>
          </p:cNvPr>
          <p:cNvSpPr/>
          <p:nvPr/>
        </p:nvSpPr>
        <p:spPr>
          <a:xfrm>
            <a:off x="11087100" y="263524"/>
            <a:ext cx="406400" cy="417513"/>
          </a:xfrm>
          <a:prstGeom prst="ellipse">
            <a:avLst/>
          </a:prstGeom>
          <a:solidFill>
            <a:srgbClr val="D0B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220D8A1D-E43A-C6A0-DF02-B1B996A3A785}"/>
              </a:ext>
            </a:extLst>
          </p:cNvPr>
          <p:cNvSpPr/>
          <p:nvPr/>
        </p:nvSpPr>
        <p:spPr>
          <a:xfrm>
            <a:off x="-25400" y="678656"/>
            <a:ext cx="4260850" cy="4270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id="{FD59AC1B-DDD3-00C8-7C84-70090C60D116}"/>
              </a:ext>
            </a:extLst>
          </p:cNvPr>
          <p:cNvSpPr txBox="1"/>
          <p:nvPr/>
        </p:nvSpPr>
        <p:spPr>
          <a:xfrm>
            <a:off x="336550" y="705643"/>
            <a:ext cx="3898900" cy="400110"/>
          </a:xfrm>
          <a:prstGeom prst="rect">
            <a:avLst/>
          </a:prstGeom>
          <a:noFill/>
        </p:spPr>
        <p:txBody>
          <a:bodyPr wrap="square" rtlCol="0">
            <a:spAutoFit/>
          </a:bodyPr>
          <a:lstStyle/>
          <a:p>
            <a:r>
              <a:rPr lang="es-ES" sz="2000" dirty="0">
                <a:latin typeface="Bahnschrift SemiBold" panose="020B0502040204020203" pitchFamily="34" charset="0"/>
              </a:rPr>
              <a:t>Peces : Cartilaginosos(tiburón)</a:t>
            </a:r>
            <a:endParaRPr lang="es-PE" sz="2000" dirty="0">
              <a:latin typeface="Bahnschrift SemiBold" panose="020B0502040204020203" pitchFamily="34" charset="0"/>
            </a:endParaRPr>
          </a:p>
        </p:txBody>
      </p:sp>
      <p:pic>
        <p:nvPicPr>
          <p:cNvPr id="12" name="Imagen 11">
            <a:extLst>
              <a:ext uri="{FF2B5EF4-FFF2-40B4-BE49-F238E27FC236}">
                <a16:creationId xmlns:a16="http://schemas.microsoft.com/office/drawing/2014/main" id="{D008CC4F-C6DE-CC94-40FE-67319F30D855}"/>
              </a:ext>
            </a:extLst>
          </p:cNvPr>
          <p:cNvPicPr>
            <a:picLocks noChangeAspect="1"/>
          </p:cNvPicPr>
          <p:nvPr/>
        </p:nvPicPr>
        <p:blipFill>
          <a:blip r:embed="rId3"/>
          <a:stretch>
            <a:fillRect/>
          </a:stretch>
        </p:blipFill>
        <p:spPr>
          <a:xfrm>
            <a:off x="10248900" y="398462"/>
            <a:ext cx="585267" cy="432854"/>
          </a:xfrm>
          <a:prstGeom prst="rect">
            <a:avLst/>
          </a:prstGeom>
        </p:spPr>
      </p:pic>
      <p:pic>
        <p:nvPicPr>
          <p:cNvPr id="13" name="Imagen 12">
            <a:extLst>
              <a:ext uri="{FF2B5EF4-FFF2-40B4-BE49-F238E27FC236}">
                <a16:creationId xmlns:a16="http://schemas.microsoft.com/office/drawing/2014/main" id="{7F884EEB-CCE3-3A8A-6DC8-5D0BB984E4D2}"/>
              </a:ext>
            </a:extLst>
          </p:cNvPr>
          <p:cNvPicPr>
            <a:picLocks noChangeAspect="1"/>
          </p:cNvPicPr>
          <p:nvPr/>
        </p:nvPicPr>
        <p:blipFill>
          <a:blip r:embed="rId4"/>
          <a:stretch>
            <a:fillRect/>
          </a:stretch>
        </p:blipFill>
        <p:spPr>
          <a:xfrm>
            <a:off x="11245476" y="829422"/>
            <a:ext cx="390178" cy="237765"/>
          </a:xfrm>
          <a:prstGeom prst="rect">
            <a:avLst/>
          </a:prstGeom>
        </p:spPr>
      </p:pic>
      <p:sp>
        <p:nvSpPr>
          <p:cNvPr id="14" name="Rectángulo 13">
            <a:extLst>
              <a:ext uri="{FF2B5EF4-FFF2-40B4-BE49-F238E27FC236}">
                <a16:creationId xmlns:a16="http://schemas.microsoft.com/office/drawing/2014/main" id="{081F6805-6766-D06B-E742-EDBA54830280}"/>
              </a:ext>
            </a:extLst>
          </p:cNvPr>
          <p:cNvSpPr/>
          <p:nvPr/>
        </p:nvSpPr>
        <p:spPr>
          <a:xfrm>
            <a:off x="7752976" y="1417103"/>
            <a:ext cx="3765924" cy="30305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p:cNvSpPr txBox="1"/>
          <p:nvPr/>
        </p:nvSpPr>
        <p:spPr>
          <a:xfrm>
            <a:off x="7824470" y="1413388"/>
            <a:ext cx="3599180" cy="3139321"/>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La excreción se realiza en un orificio que comunica la Cloaca con el exterior, debido a que presentan tubo digestivo con todos sus elementos (boca, estómago, intestino delgado y grueso, glándulas anexas) las heces y los desechos metabólicos  excretan por medio de la cloaca los desechos son nitrogenados.</a:t>
            </a:r>
            <a:endParaRPr lang="es-PE" dirty="0">
              <a:solidFill>
                <a:sysClr val="windowText" lastClr="000000"/>
              </a:solidFill>
              <a:latin typeface="Bahnschrift SemiBold" panose="020B0502040204020203" pitchFamily="34" charset="0"/>
            </a:endParaRPr>
          </a:p>
        </p:txBody>
      </p:sp>
      <p:pic>
        <p:nvPicPr>
          <p:cNvPr id="15" name="Imagen 14"/>
          <p:cNvPicPr>
            <a:picLocks noChangeAspect="1"/>
          </p:cNvPicPr>
          <p:nvPr/>
        </p:nvPicPr>
        <p:blipFill>
          <a:blip r:embed="rId5"/>
          <a:stretch>
            <a:fillRect/>
          </a:stretch>
        </p:blipFill>
        <p:spPr>
          <a:xfrm>
            <a:off x="673100" y="1913135"/>
            <a:ext cx="6440621" cy="3108861"/>
          </a:xfrm>
          <a:prstGeom prst="rect">
            <a:avLst/>
          </a:prstGeom>
        </p:spPr>
      </p:pic>
    </p:spTree>
    <p:extLst>
      <p:ext uri="{BB962C8B-B14F-4D97-AF65-F5344CB8AC3E}">
        <p14:creationId xmlns:p14="http://schemas.microsoft.com/office/powerpoint/2010/main" val="372065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903F30-3C49-AAE6-E4E7-B41624671957}"/>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C464B6F1-B8DA-857E-9648-BCA9CFB0FCBE}"/>
              </a:ext>
            </a:extLst>
          </p:cNvPr>
          <p:cNvSpPr>
            <a:spLocks noGrp="1"/>
          </p:cNvSpPr>
          <p:nvPr>
            <p:ph idx="1"/>
          </p:nvPr>
        </p:nvSpPr>
        <p:spPr/>
        <p:txBody>
          <a:bodyPr/>
          <a:lstStyle/>
          <a:p>
            <a:endParaRPr lang="es-PE"/>
          </a:p>
        </p:txBody>
      </p:sp>
      <p:pic>
        <p:nvPicPr>
          <p:cNvPr id="4" name="Imagen 3">
            <a:extLst>
              <a:ext uri="{FF2B5EF4-FFF2-40B4-BE49-F238E27FC236}">
                <a16:creationId xmlns:a16="http://schemas.microsoft.com/office/drawing/2014/main" id="{82CD1472-B20C-59FC-54D5-EEBC33824BDD}"/>
              </a:ext>
            </a:extLst>
          </p:cNvPr>
          <p:cNvPicPr>
            <a:picLocks noChangeAspect="1"/>
          </p:cNvPicPr>
          <p:nvPr/>
        </p:nvPicPr>
        <p:blipFill>
          <a:blip r:embed="rId2"/>
          <a:stretch>
            <a:fillRect/>
          </a:stretch>
        </p:blipFill>
        <p:spPr>
          <a:xfrm>
            <a:off x="-33338" y="-1"/>
            <a:ext cx="12225338" cy="6858001"/>
          </a:xfrm>
          <a:prstGeom prst="rect">
            <a:avLst/>
          </a:prstGeom>
        </p:spPr>
      </p:pic>
      <p:pic>
        <p:nvPicPr>
          <p:cNvPr id="6" name="Imagen 5">
            <a:extLst>
              <a:ext uri="{FF2B5EF4-FFF2-40B4-BE49-F238E27FC236}">
                <a16:creationId xmlns:a16="http://schemas.microsoft.com/office/drawing/2014/main" id="{D75EF68D-506A-7C71-9FB9-FC7732BC0061}"/>
              </a:ext>
            </a:extLst>
          </p:cNvPr>
          <p:cNvPicPr>
            <a:picLocks noChangeAspect="1"/>
          </p:cNvPicPr>
          <p:nvPr/>
        </p:nvPicPr>
        <p:blipFill>
          <a:blip r:embed="rId3"/>
          <a:stretch>
            <a:fillRect/>
          </a:stretch>
        </p:blipFill>
        <p:spPr>
          <a:xfrm>
            <a:off x="219075" y="2700338"/>
            <a:ext cx="6338927" cy="2886076"/>
          </a:xfrm>
          <a:prstGeom prst="rect">
            <a:avLst/>
          </a:prstGeom>
        </p:spPr>
      </p:pic>
      <p:sp>
        <p:nvSpPr>
          <p:cNvPr id="7" name="Rectángulo 6">
            <a:extLst>
              <a:ext uri="{FF2B5EF4-FFF2-40B4-BE49-F238E27FC236}">
                <a16:creationId xmlns:a16="http://schemas.microsoft.com/office/drawing/2014/main" id="{1D110F2D-DF2D-0F9F-3501-BCEE29D3569D}"/>
              </a:ext>
            </a:extLst>
          </p:cNvPr>
          <p:cNvSpPr/>
          <p:nvPr/>
        </p:nvSpPr>
        <p:spPr>
          <a:xfrm>
            <a:off x="-33338" y="754064"/>
            <a:ext cx="3348038" cy="344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a:extLst>
              <a:ext uri="{FF2B5EF4-FFF2-40B4-BE49-F238E27FC236}">
                <a16:creationId xmlns:a16="http://schemas.microsoft.com/office/drawing/2014/main" id="{D5CFBCEC-AF73-8811-0333-8D608280D652}"/>
              </a:ext>
            </a:extLst>
          </p:cNvPr>
          <p:cNvSpPr/>
          <p:nvPr/>
        </p:nvSpPr>
        <p:spPr>
          <a:xfrm>
            <a:off x="6810415" y="919165"/>
            <a:ext cx="4848185" cy="165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EDD8A9E9-F59C-462B-20C3-C2B9447A1B54}"/>
              </a:ext>
            </a:extLst>
          </p:cNvPr>
          <p:cNvSpPr txBox="1"/>
          <p:nvPr/>
        </p:nvSpPr>
        <p:spPr>
          <a:xfrm>
            <a:off x="266660" y="698444"/>
            <a:ext cx="2909847" cy="400110"/>
          </a:xfrm>
          <a:prstGeom prst="rect">
            <a:avLst/>
          </a:prstGeom>
          <a:noFill/>
        </p:spPr>
        <p:txBody>
          <a:bodyPr wrap="square" rtlCol="0">
            <a:spAutoFit/>
          </a:bodyPr>
          <a:lstStyle/>
          <a:p>
            <a:r>
              <a:rPr lang="es-ES" sz="2000" dirty="0">
                <a:latin typeface="Bahnschrift SemiBold" panose="020B0502040204020203" pitchFamily="34" charset="0"/>
              </a:rPr>
              <a:t>Artrópodos :Miriápodos</a:t>
            </a:r>
            <a:endParaRPr lang="es-PE" sz="2000" dirty="0">
              <a:latin typeface="Bahnschrift SemiBold" panose="020B0502040204020203" pitchFamily="34" charset="0"/>
            </a:endParaRPr>
          </a:p>
        </p:txBody>
      </p:sp>
      <p:sp>
        <p:nvSpPr>
          <p:cNvPr id="5" name="CuadroTexto 4"/>
          <p:cNvSpPr txBox="1"/>
          <p:nvPr/>
        </p:nvSpPr>
        <p:spPr>
          <a:xfrm>
            <a:off x="6962815" y="952024"/>
            <a:ext cx="4648200" cy="1477328"/>
          </a:xfrm>
          <a:prstGeom prst="rect">
            <a:avLst/>
          </a:prstGeom>
          <a:noFill/>
        </p:spPr>
        <p:txBody>
          <a:bodyPr wrap="square" rtlCol="0">
            <a:spAutoFit/>
          </a:bodyPr>
          <a:lstStyle/>
          <a:p>
            <a:r>
              <a:rPr lang="es-MX" dirty="0">
                <a:latin typeface="Bahnschrift SemiBold" panose="020B0502040204020203" pitchFamily="34" charset="0"/>
              </a:rPr>
              <a:t>Presentan Tubos de Malpighi un par que desemboca en el </a:t>
            </a:r>
            <a:r>
              <a:rPr lang="es-MX" dirty="0" err="1">
                <a:latin typeface="Bahnschrift SemiBold" panose="020B0502040204020203" pitchFamily="34" charset="0"/>
              </a:rPr>
              <a:t>proctodeo</a:t>
            </a:r>
            <a:r>
              <a:rPr lang="es-MX" dirty="0">
                <a:latin typeface="Bahnschrift SemiBold" panose="020B0502040204020203" pitchFamily="34" charset="0"/>
              </a:rPr>
              <a:t>. Secretan más amoniaco que ácido úrico, </a:t>
            </a:r>
            <a:r>
              <a:rPr lang="es-MX" dirty="0" err="1">
                <a:latin typeface="Bahnschrift SemiBold" panose="020B0502040204020203" pitchFamily="34" charset="0"/>
              </a:rPr>
              <a:t>Nefrocitos</a:t>
            </a:r>
            <a:r>
              <a:rPr lang="es-MX" dirty="0">
                <a:latin typeface="Bahnschrift SemiBold" panose="020B0502040204020203" pitchFamily="34" charset="0"/>
              </a:rPr>
              <a:t> ,Glándulas maxilares, en la cabeza, variables en cada grupo.</a:t>
            </a:r>
            <a:endParaRPr lang="es-PE" dirty="0">
              <a:latin typeface="Bahnschrift SemiBold" panose="020B0502040204020203" pitchFamily="34" charset="0"/>
            </a:endParaRPr>
          </a:p>
        </p:txBody>
      </p:sp>
    </p:spTree>
    <p:extLst>
      <p:ext uri="{BB962C8B-B14F-4D97-AF65-F5344CB8AC3E}">
        <p14:creationId xmlns:p14="http://schemas.microsoft.com/office/powerpoint/2010/main" val="2503357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FBAF314-84F1-A9F4-678F-E956BF39773C}"/>
              </a:ext>
            </a:extLst>
          </p:cNvPr>
          <p:cNvPicPr>
            <a:picLocks noChangeAspect="1"/>
          </p:cNvPicPr>
          <p:nvPr/>
        </p:nvPicPr>
        <p:blipFill>
          <a:blip r:embed="rId2"/>
          <a:stretch>
            <a:fillRect/>
          </a:stretch>
        </p:blipFill>
        <p:spPr>
          <a:xfrm>
            <a:off x="0" y="0"/>
            <a:ext cx="12192000" cy="6912864"/>
          </a:xfrm>
          <a:prstGeom prst="rect">
            <a:avLst/>
          </a:prstGeom>
        </p:spPr>
      </p:pic>
      <p:sp>
        <p:nvSpPr>
          <p:cNvPr id="7" name="Rectángulo 6">
            <a:extLst>
              <a:ext uri="{FF2B5EF4-FFF2-40B4-BE49-F238E27FC236}">
                <a16:creationId xmlns:a16="http://schemas.microsoft.com/office/drawing/2014/main" id="{1D110F2D-DF2D-0F9F-3501-BCEE29D3569D}"/>
              </a:ext>
            </a:extLst>
          </p:cNvPr>
          <p:cNvSpPr/>
          <p:nvPr/>
        </p:nvSpPr>
        <p:spPr>
          <a:xfrm>
            <a:off x="-33338" y="754064"/>
            <a:ext cx="2662238" cy="344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a:extLst>
              <a:ext uri="{FF2B5EF4-FFF2-40B4-BE49-F238E27FC236}">
                <a16:creationId xmlns:a16="http://schemas.microsoft.com/office/drawing/2014/main" id="{D5CFBCEC-AF73-8811-0333-8D608280D652}"/>
              </a:ext>
            </a:extLst>
          </p:cNvPr>
          <p:cNvSpPr/>
          <p:nvPr/>
        </p:nvSpPr>
        <p:spPr>
          <a:xfrm>
            <a:off x="6810416" y="919164"/>
            <a:ext cx="4862532" cy="2210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EDD8A9E9-F59C-462B-20C3-C2B9447A1B54}"/>
              </a:ext>
            </a:extLst>
          </p:cNvPr>
          <p:cNvSpPr txBox="1"/>
          <p:nvPr/>
        </p:nvSpPr>
        <p:spPr>
          <a:xfrm>
            <a:off x="0" y="698444"/>
            <a:ext cx="2909847" cy="400110"/>
          </a:xfrm>
          <a:prstGeom prst="rect">
            <a:avLst/>
          </a:prstGeom>
          <a:noFill/>
        </p:spPr>
        <p:txBody>
          <a:bodyPr wrap="square" rtlCol="0">
            <a:spAutoFit/>
          </a:bodyPr>
          <a:lstStyle/>
          <a:p>
            <a:r>
              <a:rPr lang="es-ES" sz="2000" dirty="0">
                <a:latin typeface="Bahnschrift SemiBold" panose="020B0502040204020203" pitchFamily="34" charset="0"/>
              </a:rPr>
              <a:t>Artrópodos : Insectos</a:t>
            </a:r>
            <a:endParaRPr lang="es-PE" sz="2000" dirty="0">
              <a:latin typeface="Bahnschrift SemiBold" panose="020B0502040204020203" pitchFamily="34" charset="0"/>
            </a:endParaRPr>
          </a:p>
        </p:txBody>
      </p:sp>
      <p:pic>
        <p:nvPicPr>
          <p:cNvPr id="10" name="Imagen 9">
            <a:extLst>
              <a:ext uri="{FF2B5EF4-FFF2-40B4-BE49-F238E27FC236}">
                <a16:creationId xmlns:a16="http://schemas.microsoft.com/office/drawing/2014/main" id="{0C6F1CA5-6AE0-6ED1-A24F-917C52548C83}"/>
              </a:ext>
            </a:extLst>
          </p:cNvPr>
          <p:cNvPicPr>
            <a:picLocks noChangeAspect="1"/>
          </p:cNvPicPr>
          <p:nvPr/>
        </p:nvPicPr>
        <p:blipFill>
          <a:blip r:embed="rId3"/>
          <a:stretch>
            <a:fillRect/>
          </a:stretch>
        </p:blipFill>
        <p:spPr>
          <a:xfrm>
            <a:off x="266660" y="2357437"/>
            <a:ext cx="6294122" cy="3000376"/>
          </a:xfrm>
          <a:prstGeom prst="rect">
            <a:avLst/>
          </a:prstGeom>
        </p:spPr>
      </p:pic>
      <p:sp>
        <p:nvSpPr>
          <p:cNvPr id="2" name="CuadroTexto 1"/>
          <p:cNvSpPr txBox="1"/>
          <p:nvPr/>
        </p:nvSpPr>
        <p:spPr>
          <a:xfrm>
            <a:off x="7062808" y="1008858"/>
            <a:ext cx="4610140" cy="2031325"/>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El aparato excretor de los insectos está constituido por los tubos de Malpighi. Son tubos ciegos que flotan en el hemocele, de donde captan los productos residuales y desembocan en la parte final del tubo digestivo donde son evacuados y eliminados con las heces.</a:t>
            </a:r>
            <a:endParaRPr lang="es-PE"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4240469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7741114-DDB7-03C8-0537-528AF763FFF7}"/>
              </a:ext>
            </a:extLst>
          </p:cNvPr>
          <p:cNvPicPr>
            <a:picLocks noChangeAspect="1"/>
          </p:cNvPicPr>
          <p:nvPr/>
        </p:nvPicPr>
        <p:blipFill>
          <a:blip r:embed="rId2"/>
          <a:stretch>
            <a:fillRect/>
          </a:stretch>
        </p:blipFill>
        <p:spPr>
          <a:xfrm>
            <a:off x="4268170" y="5549695"/>
            <a:ext cx="5332353" cy="1308305"/>
          </a:xfrm>
          <a:prstGeom prst="rect">
            <a:avLst/>
          </a:prstGeom>
        </p:spPr>
      </p:pic>
      <p:pic>
        <p:nvPicPr>
          <p:cNvPr id="9" name="Imagen 8">
            <a:extLst>
              <a:ext uri="{FF2B5EF4-FFF2-40B4-BE49-F238E27FC236}">
                <a16:creationId xmlns:a16="http://schemas.microsoft.com/office/drawing/2014/main" id="{AE18661C-CC69-95E2-7366-40A780BC9B6C}"/>
              </a:ext>
            </a:extLst>
          </p:cNvPr>
          <p:cNvPicPr>
            <a:picLocks noChangeAspect="1"/>
          </p:cNvPicPr>
          <p:nvPr/>
        </p:nvPicPr>
        <p:blipFill>
          <a:blip r:embed="rId3"/>
          <a:stretch>
            <a:fillRect/>
          </a:stretch>
        </p:blipFill>
        <p:spPr>
          <a:xfrm>
            <a:off x="8684415" y="2412057"/>
            <a:ext cx="2762250" cy="4264355"/>
          </a:xfrm>
          <a:prstGeom prst="rect">
            <a:avLst/>
          </a:prstGeom>
        </p:spPr>
      </p:pic>
      <p:pic>
        <p:nvPicPr>
          <p:cNvPr id="10" name="Imagen 9">
            <a:extLst>
              <a:ext uri="{FF2B5EF4-FFF2-40B4-BE49-F238E27FC236}">
                <a16:creationId xmlns:a16="http://schemas.microsoft.com/office/drawing/2014/main" id="{17FFC28C-0EAA-1D6A-429C-D34710108ACB}"/>
              </a:ext>
            </a:extLst>
          </p:cNvPr>
          <p:cNvPicPr>
            <a:picLocks noChangeAspect="1"/>
          </p:cNvPicPr>
          <p:nvPr/>
        </p:nvPicPr>
        <p:blipFill>
          <a:blip r:embed="rId4"/>
          <a:stretch>
            <a:fillRect/>
          </a:stretch>
        </p:blipFill>
        <p:spPr>
          <a:xfrm>
            <a:off x="10789413" y="1988343"/>
            <a:ext cx="1314505" cy="4677928"/>
          </a:xfrm>
          <a:prstGeom prst="rect">
            <a:avLst/>
          </a:prstGeom>
        </p:spPr>
      </p:pic>
      <p:pic>
        <p:nvPicPr>
          <p:cNvPr id="11" name="Imagen 10">
            <a:extLst>
              <a:ext uri="{FF2B5EF4-FFF2-40B4-BE49-F238E27FC236}">
                <a16:creationId xmlns:a16="http://schemas.microsoft.com/office/drawing/2014/main" id="{4F500021-EE1B-FDA7-C44C-5036822CE3CD}"/>
              </a:ext>
            </a:extLst>
          </p:cNvPr>
          <p:cNvPicPr>
            <a:picLocks noChangeAspect="1"/>
          </p:cNvPicPr>
          <p:nvPr/>
        </p:nvPicPr>
        <p:blipFill>
          <a:blip r:embed="rId5"/>
          <a:stretch>
            <a:fillRect/>
          </a:stretch>
        </p:blipFill>
        <p:spPr>
          <a:xfrm>
            <a:off x="8212779" y="5167541"/>
            <a:ext cx="4216701" cy="1685389"/>
          </a:xfrm>
          <a:prstGeom prst="rect">
            <a:avLst/>
          </a:prstGeom>
        </p:spPr>
      </p:pic>
      <p:pic>
        <p:nvPicPr>
          <p:cNvPr id="14" name="Imagen 13">
            <a:extLst>
              <a:ext uri="{FF2B5EF4-FFF2-40B4-BE49-F238E27FC236}">
                <a16:creationId xmlns:a16="http://schemas.microsoft.com/office/drawing/2014/main" id="{FF0484CE-CDC2-57DE-6071-35CEF2A089DA}"/>
              </a:ext>
            </a:extLst>
          </p:cNvPr>
          <p:cNvPicPr>
            <a:picLocks noChangeAspect="1"/>
          </p:cNvPicPr>
          <p:nvPr/>
        </p:nvPicPr>
        <p:blipFill>
          <a:blip r:embed="rId6"/>
          <a:stretch>
            <a:fillRect/>
          </a:stretch>
        </p:blipFill>
        <p:spPr>
          <a:xfrm>
            <a:off x="-65684" y="5544625"/>
            <a:ext cx="5081283" cy="1308305"/>
          </a:xfrm>
          <a:prstGeom prst="rect">
            <a:avLst/>
          </a:prstGeom>
        </p:spPr>
      </p:pic>
      <p:pic>
        <p:nvPicPr>
          <p:cNvPr id="18" name="Imagen 17">
            <a:extLst>
              <a:ext uri="{FF2B5EF4-FFF2-40B4-BE49-F238E27FC236}">
                <a16:creationId xmlns:a16="http://schemas.microsoft.com/office/drawing/2014/main" id="{2522F7D1-BBC5-3C4C-7A12-07BF214CA2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13" y="3288889"/>
            <a:ext cx="3185848" cy="4086675"/>
          </a:xfrm>
          <a:prstGeom prst="rect">
            <a:avLst/>
          </a:prstGeom>
        </p:spPr>
      </p:pic>
      <p:sp>
        <p:nvSpPr>
          <p:cNvPr id="19" name="CuadroTexto 18">
            <a:extLst>
              <a:ext uri="{FF2B5EF4-FFF2-40B4-BE49-F238E27FC236}">
                <a16:creationId xmlns:a16="http://schemas.microsoft.com/office/drawing/2014/main" id="{A15DE135-7D81-2FDE-57FB-88CA620E4BB1}"/>
              </a:ext>
            </a:extLst>
          </p:cNvPr>
          <p:cNvSpPr txBox="1"/>
          <p:nvPr/>
        </p:nvSpPr>
        <p:spPr>
          <a:xfrm>
            <a:off x="1515785" y="2357865"/>
            <a:ext cx="7178496" cy="1862048"/>
          </a:xfrm>
          <a:prstGeom prst="rect">
            <a:avLst/>
          </a:prstGeom>
          <a:noFill/>
        </p:spPr>
        <p:txBody>
          <a:bodyPr wrap="square" rtlCol="0">
            <a:spAutoFit/>
          </a:bodyPr>
          <a:lstStyle/>
          <a:p>
            <a:r>
              <a:rPr lang="es-ES" sz="11500" dirty="0">
                <a:latin typeface="Bahnschrift SemiBold" panose="020B0502040204020203" pitchFamily="34" charset="0"/>
              </a:rPr>
              <a:t>GRACIAS</a:t>
            </a:r>
            <a:endParaRPr lang="es-PE" sz="11500" dirty="0">
              <a:latin typeface="Bahnschrift SemiBold" panose="020B0502040204020203" pitchFamily="34" charset="0"/>
            </a:endParaRPr>
          </a:p>
        </p:txBody>
      </p:sp>
    </p:spTree>
    <p:extLst>
      <p:ext uri="{BB962C8B-B14F-4D97-AF65-F5344CB8AC3E}">
        <p14:creationId xmlns:p14="http://schemas.microsoft.com/office/powerpoint/2010/main" val="3464001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a16="http://schemas.microsoft.com/office/drawing/2014/main" id="{72F84DBA-86B9-DBBE-CA54-A99B5099ACC2}"/>
              </a:ext>
            </a:extLst>
          </p:cNvPr>
          <p:cNvSpPr/>
          <p:nvPr/>
        </p:nvSpPr>
        <p:spPr>
          <a:xfrm>
            <a:off x="10871200" y="344487"/>
            <a:ext cx="406400" cy="41751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id="{414262BE-17F9-14FA-298E-A18E113A3BD8}"/>
              </a:ext>
            </a:extLst>
          </p:cNvPr>
          <p:cNvSpPr>
            <a:spLocks noGrp="1"/>
          </p:cNvSpPr>
          <p:nvPr>
            <p:ph type="title"/>
          </p:nvPr>
        </p:nvSpPr>
        <p:spPr>
          <a:xfrm>
            <a:off x="838200" y="398462"/>
            <a:ext cx="10515600" cy="1325563"/>
          </a:xfrm>
        </p:spPr>
        <p:txBody>
          <a:bodyPr/>
          <a:lstStyle/>
          <a:p>
            <a:endParaRPr lang="es-PE"/>
          </a:p>
        </p:txBody>
      </p:sp>
      <p:sp>
        <p:nvSpPr>
          <p:cNvPr id="3" name="Marcador de contenido 2">
            <a:extLst>
              <a:ext uri="{FF2B5EF4-FFF2-40B4-BE49-F238E27FC236}">
                <a16:creationId xmlns:a16="http://schemas.microsoft.com/office/drawing/2014/main" id="{225D1B78-0C74-92A4-2EA6-F5A04FE2127E}"/>
              </a:ext>
            </a:extLst>
          </p:cNvPr>
          <p:cNvSpPr>
            <a:spLocks noGrp="1"/>
          </p:cNvSpPr>
          <p:nvPr>
            <p:ph idx="1"/>
          </p:nvPr>
        </p:nvSpPr>
        <p:spPr/>
        <p:txBody>
          <a:bodyPr/>
          <a:lstStyle/>
          <a:p>
            <a:endParaRPr lang="es-PE" dirty="0"/>
          </a:p>
        </p:txBody>
      </p:sp>
      <p:sp>
        <p:nvSpPr>
          <p:cNvPr id="4" name="Rectángulo 3">
            <a:extLst>
              <a:ext uri="{FF2B5EF4-FFF2-40B4-BE49-F238E27FC236}">
                <a16:creationId xmlns:a16="http://schemas.microsoft.com/office/drawing/2014/main" id="{B4C0B484-35FE-EB81-5F76-08771EE41ABE}"/>
              </a:ext>
            </a:extLst>
          </p:cNvPr>
          <p:cNvSpPr/>
          <p:nvPr/>
        </p:nvSpPr>
        <p:spPr>
          <a:xfrm>
            <a:off x="0" y="-187324"/>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6" name="Imagen 5">
            <a:extLst>
              <a:ext uri="{FF2B5EF4-FFF2-40B4-BE49-F238E27FC236}">
                <a16:creationId xmlns:a16="http://schemas.microsoft.com/office/drawing/2014/main" id="{BDA160EB-FA04-23D3-10D9-DEFF533E6C42}"/>
              </a:ext>
            </a:extLst>
          </p:cNvPr>
          <p:cNvPicPr>
            <a:picLocks noChangeAspect="1"/>
          </p:cNvPicPr>
          <p:nvPr/>
        </p:nvPicPr>
        <p:blipFill>
          <a:blip r:embed="rId2"/>
          <a:stretch>
            <a:fillRect/>
          </a:stretch>
        </p:blipFill>
        <p:spPr>
          <a:xfrm>
            <a:off x="0" y="3429000"/>
            <a:ext cx="12192000" cy="3429000"/>
          </a:xfrm>
          <a:prstGeom prst="rect">
            <a:avLst/>
          </a:prstGeom>
        </p:spPr>
      </p:pic>
      <p:sp>
        <p:nvSpPr>
          <p:cNvPr id="7" name="Elipse 6">
            <a:extLst>
              <a:ext uri="{FF2B5EF4-FFF2-40B4-BE49-F238E27FC236}">
                <a16:creationId xmlns:a16="http://schemas.microsoft.com/office/drawing/2014/main" id="{0364F036-9D3C-536C-BE2C-8F80F36B0D19}"/>
              </a:ext>
            </a:extLst>
          </p:cNvPr>
          <p:cNvSpPr/>
          <p:nvPr/>
        </p:nvSpPr>
        <p:spPr>
          <a:xfrm>
            <a:off x="11087100" y="263524"/>
            <a:ext cx="406400" cy="417513"/>
          </a:xfrm>
          <a:prstGeom prst="ellipse">
            <a:avLst/>
          </a:prstGeom>
          <a:solidFill>
            <a:srgbClr val="D0B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220D8A1D-E43A-C6A0-DF02-B1B996A3A785}"/>
              </a:ext>
            </a:extLst>
          </p:cNvPr>
          <p:cNvSpPr/>
          <p:nvPr/>
        </p:nvSpPr>
        <p:spPr>
          <a:xfrm>
            <a:off x="-25400" y="678656"/>
            <a:ext cx="4260850" cy="4270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id="{FD59AC1B-DDD3-00C8-7C84-70090C60D116}"/>
              </a:ext>
            </a:extLst>
          </p:cNvPr>
          <p:cNvSpPr txBox="1"/>
          <p:nvPr/>
        </p:nvSpPr>
        <p:spPr>
          <a:xfrm>
            <a:off x="336550" y="705643"/>
            <a:ext cx="3898900" cy="400110"/>
          </a:xfrm>
          <a:prstGeom prst="rect">
            <a:avLst/>
          </a:prstGeom>
          <a:noFill/>
        </p:spPr>
        <p:txBody>
          <a:bodyPr wrap="square" rtlCol="0">
            <a:spAutoFit/>
          </a:bodyPr>
          <a:lstStyle/>
          <a:p>
            <a:r>
              <a:rPr lang="es-ES" sz="2000" dirty="0">
                <a:latin typeface="Bahnschrift SemiBold" panose="020B0502040204020203" pitchFamily="34" charset="0"/>
              </a:rPr>
              <a:t>Peces : Óseos (bonita)</a:t>
            </a:r>
            <a:endParaRPr lang="es-PE" sz="2000" dirty="0">
              <a:latin typeface="Bahnschrift SemiBold" panose="020B0502040204020203" pitchFamily="34" charset="0"/>
            </a:endParaRPr>
          </a:p>
        </p:txBody>
      </p:sp>
      <p:pic>
        <p:nvPicPr>
          <p:cNvPr id="12" name="Imagen 11">
            <a:extLst>
              <a:ext uri="{FF2B5EF4-FFF2-40B4-BE49-F238E27FC236}">
                <a16:creationId xmlns:a16="http://schemas.microsoft.com/office/drawing/2014/main" id="{D008CC4F-C6DE-CC94-40FE-67319F30D855}"/>
              </a:ext>
            </a:extLst>
          </p:cNvPr>
          <p:cNvPicPr>
            <a:picLocks noChangeAspect="1"/>
          </p:cNvPicPr>
          <p:nvPr/>
        </p:nvPicPr>
        <p:blipFill>
          <a:blip r:embed="rId3"/>
          <a:stretch>
            <a:fillRect/>
          </a:stretch>
        </p:blipFill>
        <p:spPr>
          <a:xfrm>
            <a:off x="10248900" y="398462"/>
            <a:ext cx="585267" cy="432854"/>
          </a:xfrm>
          <a:prstGeom prst="rect">
            <a:avLst/>
          </a:prstGeom>
        </p:spPr>
      </p:pic>
      <p:pic>
        <p:nvPicPr>
          <p:cNvPr id="13" name="Imagen 12">
            <a:extLst>
              <a:ext uri="{FF2B5EF4-FFF2-40B4-BE49-F238E27FC236}">
                <a16:creationId xmlns:a16="http://schemas.microsoft.com/office/drawing/2014/main" id="{7F884EEB-CCE3-3A8A-6DC8-5D0BB984E4D2}"/>
              </a:ext>
            </a:extLst>
          </p:cNvPr>
          <p:cNvPicPr>
            <a:picLocks noChangeAspect="1"/>
          </p:cNvPicPr>
          <p:nvPr/>
        </p:nvPicPr>
        <p:blipFill>
          <a:blip r:embed="rId4"/>
          <a:stretch>
            <a:fillRect/>
          </a:stretch>
        </p:blipFill>
        <p:spPr>
          <a:xfrm>
            <a:off x="11245476" y="829422"/>
            <a:ext cx="390178" cy="237765"/>
          </a:xfrm>
          <a:prstGeom prst="rect">
            <a:avLst/>
          </a:prstGeom>
        </p:spPr>
      </p:pic>
      <p:sp>
        <p:nvSpPr>
          <p:cNvPr id="14" name="Rectángulo 13">
            <a:extLst>
              <a:ext uri="{FF2B5EF4-FFF2-40B4-BE49-F238E27FC236}">
                <a16:creationId xmlns:a16="http://schemas.microsoft.com/office/drawing/2014/main" id="{081F6805-6766-D06B-E742-EDBA54830280}"/>
              </a:ext>
            </a:extLst>
          </p:cNvPr>
          <p:cNvSpPr/>
          <p:nvPr/>
        </p:nvSpPr>
        <p:spPr>
          <a:xfrm>
            <a:off x="7520641" y="1638300"/>
            <a:ext cx="3724835" cy="33908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CuadroTexto 10"/>
          <p:cNvSpPr txBox="1"/>
          <p:nvPr/>
        </p:nvSpPr>
        <p:spPr>
          <a:xfrm>
            <a:off x="7520641" y="1739900"/>
            <a:ext cx="3625476" cy="2862322"/>
          </a:xfrm>
          <a:prstGeom prst="rect">
            <a:avLst/>
          </a:prstGeom>
          <a:noFill/>
        </p:spPr>
        <p:txBody>
          <a:bodyPr wrap="square" rtlCol="0">
            <a:spAutoFit/>
          </a:bodyPr>
          <a:lstStyle/>
          <a:p>
            <a:r>
              <a:rPr lang="es-MX" sz="2000" dirty="0">
                <a:solidFill>
                  <a:sysClr val="windowText" lastClr="000000"/>
                </a:solidFill>
                <a:latin typeface="Bahnschrift SemiBold" panose="020B0502040204020203" pitchFamily="34" charset="0"/>
              </a:rPr>
              <a:t>El agua y solutos  ingresan al beber agua ,luego  perdida de agua por  ósmosis a través de las branquias ,el exceso de sodio y cloruro se excreta por células especializadas en las branquias, otros sales y poca agua son excretadas en una orina escasa.</a:t>
            </a:r>
            <a:endParaRPr lang="es-PE" sz="2000" dirty="0">
              <a:solidFill>
                <a:sysClr val="windowText" lastClr="000000"/>
              </a:solidFill>
              <a:latin typeface="Bahnschrift SemiBold" panose="020B0502040204020203" pitchFamily="34" charset="0"/>
            </a:endParaRPr>
          </a:p>
        </p:txBody>
      </p:sp>
      <p:pic>
        <p:nvPicPr>
          <p:cNvPr id="16" name="Imagen 15"/>
          <p:cNvPicPr>
            <a:picLocks noChangeAspect="1"/>
          </p:cNvPicPr>
          <p:nvPr/>
        </p:nvPicPr>
        <p:blipFill>
          <a:blip r:embed="rId5"/>
          <a:stretch>
            <a:fillRect/>
          </a:stretch>
        </p:blipFill>
        <p:spPr>
          <a:xfrm>
            <a:off x="556346" y="1550460"/>
            <a:ext cx="6590329" cy="3478739"/>
          </a:xfrm>
          <a:prstGeom prst="rect">
            <a:avLst/>
          </a:prstGeom>
        </p:spPr>
      </p:pic>
    </p:spTree>
    <p:extLst>
      <p:ext uri="{BB962C8B-B14F-4D97-AF65-F5344CB8AC3E}">
        <p14:creationId xmlns:p14="http://schemas.microsoft.com/office/powerpoint/2010/main" val="1267788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B56318-EFF2-EF56-FE7A-3B64ED3FD81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A4D38BD6-06B5-0EB1-0CC6-7484300DB192}"/>
              </a:ext>
            </a:extLst>
          </p:cNvPr>
          <p:cNvSpPr>
            <a:spLocks noGrp="1"/>
          </p:cNvSpPr>
          <p:nvPr>
            <p:ph idx="1"/>
          </p:nvPr>
        </p:nvSpPr>
        <p:spPr/>
        <p:txBody>
          <a:bodyPr/>
          <a:lstStyle/>
          <a:p>
            <a:endParaRPr lang="es-PE"/>
          </a:p>
        </p:txBody>
      </p:sp>
      <p:sp>
        <p:nvSpPr>
          <p:cNvPr id="5" name="Rectángulo 4">
            <a:extLst>
              <a:ext uri="{FF2B5EF4-FFF2-40B4-BE49-F238E27FC236}">
                <a16:creationId xmlns:a16="http://schemas.microsoft.com/office/drawing/2014/main" id="{F270FB35-A3E2-C48B-D294-DBE6229AB7B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 name="Imagen 7">
            <a:extLst>
              <a:ext uri="{FF2B5EF4-FFF2-40B4-BE49-F238E27FC236}">
                <a16:creationId xmlns:a16="http://schemas.microsoft.com/office/drawing/2014/main" id="{594FC3F8-F0EC-EC9E-EA91-78380E406F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56" b="41667" l="900" r="98800">
                        <a14:foregroundMark x1="900" y1="30370" x2="10600" y2="29444"/>
                        <a14:foregroundMark x1="1700" y1="33889" x2="7200" y2="39074"/>
                        <a14:foregroundMark x1="7200" y1="39074" x2="22400" y2="40741"/>
                        <a14:foregroundMark x1="22400" y1="40741" x2="57700" y2="40185"/>
                        <a14:foregroundMark x1="57700" y1="40185" x2="74000" y2="40648"/>
                        <a14:foregroundMark x1="74000" y1="40648" x2="89400" y2="39630"/>
                        <a14:foregroundMark x1="93500" y1="31389" x2="96300" y2="31204"/>
                        <a14:foregroundMark x1="99100" y1="31019" x2="98800" y2="39352"/>
                        <a14:foregroundMark x1="98800" y1="39352" x2="98100" y2="41204"/>
                      </a14:backgroundRemoval>
                    </a14:imgEffect>
                  </a14:imgLayer>
                </a14:imgProps>
              </a:ext>
            </a:extLst>
          </a:blip>
          <a:srcRect t="23530" b="56209"/>
          <a:stretch/>
        </p:blipFill>
        <p:spPr>
          <a:xfrm>
            <a:off x="0" y="5038165"/>
            <a:ext cx="12192000" cy="1819835"/>
          </a:xfrm>
          <a:prstGeom prst="rect">
            <a:avLst/>
          </a:prstGeom>
        </p:spPr>
      </p:pic>
      <p:sp>
        <p:nvSpPr>
          <p:cNvPr id="9" name="Elipse 8">
            <a:extLst>
              <a:ext uri="{FF2B5EF4-FFF2-40B4-BE49-F238E27FC236}">
                <a16:creationId xmlns:a16="http://schemas.microsoft.com/office/drawing/2014/main" id="{7CCCCF57-E312-34E2-84D5-889CA6CD0EF4}"/>
              </a:ext>
            </a:extLst>
          </p:cNvPr>
          <p:cNvSpPr/>
          <p:nvPr/>
        </p:nvSpPr>
        <p:spPr>
          <a:xfrm>
            <a:off x="10748682" y="365125"/>
            <a:ext cx="519953" cy="477557"/>
          </a:xfrm>
          <a:prstGeom prst="ellipse">
            <a:avLst/>
          </a:prstGeom>
          <a:solidFill>
            <a:srgbClr val="F8E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Elipse 9">
            <a:extLst>
              <a:ext uri="{FF2B5EF4-FFF2-40B4-BE49-F238E27FC236}">
                <a16:creationId xmlns:a16="http://schemas.microsoft.com/office/drawing/2014/main" id="{609023C9-1AF1-3143-64BB-9E9D7A1859BA}"/>
              </a:ext>
            </a:extLst>
          </p:cNvPr>
          <p:cNvSpPr/>
          <p:nvPr/>
        </p:nvSpPr>
        <p:spPr>
          <a:xfrm>
            <a:off x="10829364" y="460468"/>
            <a:ext cx="358588" cy="286870"/>
          </a:xfrm>
          <a:prstGeom prst="ellipse">
            <a:avLst/>
          </a:prstGeom>
          <a:solidFill>
            <a:srgbClr val="F7F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 name="Imagen 10">
            <a:extLst>
              <a:ext uri="{FF2B5EF4-FFF2-40B4-BE49-F238E27FC236}">
                <a16:creationId xmlns:a16="http://schemas.microsoft.com/office/drawing/2014/main" id="{D3DE51AA-2A4A-4CFD-0A43-0436A4890105}"/>
              </a:ext>
            </a:extLst>
          </p:cNvPr>
          <p:cNvPicPr>
            <a:picLocks noChangeAspect="1"/>
          </p:cNvPicPr>
          <p:nvPr/>
        </p:nvPicPr>
        <p:blipFill>
          <a:blip r:embed="rId4"/>
          <a:stretch>
            <a:fillRect/>
          </a:stretch>
        </p:blipFill>
        <p:spPr>
          <a:xfrm>
            <a:off x="763750" y="1576512"/>
            <a:ext cx="5430862" cy="3710767"/>
          </a:xfrm>
          <a:prstGeom prst="rect">
            <a:avLst/>
          </a:prstGeom>
        </p:spPr>
      </p:pic>
      <p:sp>
        <p:nvSpPr>
          <p:cNvPr id="12" name="Rectángulo 11">
            <a:extLst>
              <a:ext uri="{FF2B5EF4-FFF2-40B4-BE49-F238E27FC236}">
                <a16:creationId xmlns:a16="http://schemas.microsoft.com/office/drawing/2014/main" id="{4EB4E1A2-A3CC-AE8D-ECB2-D820D4249EDA}"/>
              </a:ext>
            </a:extLst>
          </p:cNvPr>
          <p:cNvSpPr/>
          <p:nvPr/>
        </p:nvSpPr>
        <p:spPr>
          <a:xfrm>
            <a:off x="0" y="663699"/>
            <a:ext cx="2268071" cy="512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CuadroTexto 12">
            <a:extLst>
              <a:ext uri="{FF2B5EF4-FFF2-40B4-BE49-F238E27FC236}">
                <a16:creationId xmlns:a16="http://schemas.microsoft.com/office/drawing/2014/main" id="{D5C4958C-AA6C-1FA7-9725-343659B1C60D}"/>
              </a:ext>
            </a:extLst>
          </p:cNvPr>
          <p:cNvSpPr txBox="1"/>
          <p:nvPr/>
        </p:nvSpPr>
        <p:spPr>
          <a:xfrm>
            <a:off x="80683" y="690312"/>
            <a:ext cx="3895165" cy="400110"/>
          </a:xfrm>
          <a:prstGeom prst="rect">
            <a:avLst/>
          </a:prstGeom>
          <a:noFill/>
        </p:spPr>
        <p:txBody>
          <a:bodyPr wrap="square" rtlCol="0">
            <a:spAutoFit/>
          </a:bodyPr>
          <a:lstStyle/>
          <a:p>
            <a:r>
              <a:rPr lang="es-ES" sz="2000" dirty="0">
                <a:latin typeface="Bahnschrift SemiBold" panose="020B0502040204020203" pitchFamily="34" charset="0"/>
              </a:rPr>
              <a:t>Anfibios (Rana)</a:t>
            </a:r>
            <a:endParaRPr lang="es-PE" sz="2000" dirty="0">
              <a:latin typeface="Bahnschrift SemiBold" panose="020B0502040204020203" pitchFamily="34" charset="0"/>
            </a:endParaRPr>
          </a:p>
        </p:txBody>
      </p:sp>
      <p:sp>
        <p:nvSpPr>
          <p:cNvPr id="14" name="Rectángulo 13">
            <a:extLst>
              <a:ext uri="{FF2B5EF4-FFF2-40B4-BE49-F238E27FC236}">
                <a16:creationId xmlns:a16="http://schemas.microsoft.com/office/drawing/2014/main" id="{A0308FE0-068C-A6A0-9947-117ADA8F2858}"/>
              </a:ext>
            </a:extLst>
          </p:cNvPr>
          <p:cNvSpPr/>
          <p:nvPr/>
        </p:nvSpPr>
        <p:spPr>
          <a:xfrm>
            <a:off x="6851276" y="1027907"/>
            <a:ext cx="4829735" cy="2019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CuadroTexto 3"/>
          <p:cNvSpPr txBox="1"/>
          <p:nvPr/>
        </p:nvSpPr>
        <p:spPr>
          <a:xfrm>
            <a:off x="6980143" y="1178650"/>
            <a:ext cx="4572000" cy="1754326"/>
          </a:xfrm>
          <a:prstGeom prst="rect">
            <a:avLst/>
          </a:prstGeom>
          <a:noFill/>
        </p:spPr>
        <p:txBody>
          <a:bodyPr wrap="square" rtlCol="0">
            <a:spAutoFit/>
          </a:bodyPr>
          <a:lstStyle/>
          <a:p>
            <a:r>
              <a:rPr lang="es-MX" dirty="0">
                <a:latin typeface="Bahnschrift SemiBold" panose="020B0502040204020203" pitchFamily="34" charset="0"/>
              </a:rPr>
              <a:t>Tienen dos riñones que eliminan los productos nitrogenados de la sangre las ranas producen grandes cantidades de orina diluida, con el fin de eliminar las sustancias tóxicas de los túbulos renales el nitrógeno es excretado</a:t>
            </a:r>
            <a:endParaRPr lang="es-PE" dirty="0">
              <a:latin typeface="Bahnschrift SemiBold" panose="020B0502040204020203" pitchFamily="34" charset="0"/>
            </a:endParaRPr>
          </a:p>
        </p:txBody>
      </p:sp>
    </p:spTree>
    <p:extLst>
      <p:ext uri="{BB962C8B-B14F-4D97-AF65-F5344CB8AC3E}">
        <p14:creationId xmlns:p14="http://schemas.microsoft.com/office/powerpoint/2010/main" val="575969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32320-4C1F-7CF3-2447-ED080DBF89D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a16="http://schemas.microsoft.com/office/drawing/2014/main"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id="{0F096477-6FD0-DA30-B3CD-C89FEC2ECCE5}"/>
              </a:ext>
            </a:extLst>
          </p:cNvPr>
          <p:cNvPicPr>
            <a:picLocks noChangeAspect="1"/>
          </p:cNvPicPr>
          <p:nvPr/>
        </p:nvPicPr>
        <p:blipFill>
          <a:blip r:embed="rId2"/>
          <a:stretch>
            <a:fillRect/>
          </a:stretch>
        </p:blipFill>
        <p:spPr>
          <a:xfrm>
            <a:off x="838200" y="1277157"/>
            <a:ext cx="4092388" cy="4392747"/>
          </a:xfrm>
          <a:prstGeom prst="rect">
            <a:avLst/>
          </a:prstGeom>
        </p:spPr>
      </p:pic>
      <p:sp>
        <p:nvSpPr>
          <p:cNvPr id="7" name="Rectángulo 6">
            <a:extLst>
              <a:ext uri="{FF2B5EF4-FFF2-40B4-BE49-F238E27FC236}">
                <a16:creationId xmlns:a16="http://schemas.microsoft.com/office/drawing/2014/main" id="{8D5BD541-07F8-7A6F-C9F4-82D06F4C88B2}"/>
              </a:ext>
            </a:extLst>
          </p:cNvPr>
          <p:cNvSpPr/>
          <p:nvPr/>
        </p:nvSpPr>
        <p:spPr>
          <a:xfrm>
            <a:off x="0" y="564776"/>
            <a:ext cx="838200" cy="4751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1317FF2F-7F28-B570-E330-66325351737E}"/>
              </a:ext>
            </a:extLst>
          </p:cNvPr>
          <p:cNvSpPr txBox="1"/>
          <p:nvPr/>
        </p:nvSpPr>
        <p:spPr>
          <a:xfrm>
            <a:off x="0" y="582927"/>
            <a:ext cx="3541059" cy="400110"/>
          </a:xfrm>
          <a:prstGeom prst="rect">
            <a:avLst/>
          </a:prstGeom>
          <a:noFill/>
        </p:spPr>
        <p:txBody>
          <a:bodyPr wrap="square" rtlCol="0">
            <a:spAutoFit/>
          </a:bodyPr>
          <a:lstStyle/>
          <a:p>
            <a:r>
              <a:rPr lang="es-ES" sz="2000" dirty="0">
                <a:latin typeface="Bahnschrift SemiBold" panose="020B0502040204020203" pitchFamily="34" charset="0"/>
              </a:rPr>
              <a:t>Aves</a:t>
            </a:r>
            <a:endParaRPr lang="es-PE" sz="2000" dirty="0">
              <a:latin typeface="Bahnschrift SemiBold" panose="020B0502040204020203" pitchFamily="34" charset="0"/>
            </a:endParaRPr>
          </a:p>
        </p:txBody>
      </p:sp>
      <p:sp>
        <p:nvSpPr>
          <p:cNvPr id="9" name="Rectángulo 8">
            <a:extLst>
              <a:ext uri="{FF2B5EF4-FFF2-40B4-BE49-F238E27FC236}">
                <a16:creationId xmlns:a16="http://schemas.microsoft.com/office/drawing/2014/main" id="{7D4E62F0-610A-5FBD-FEC3-0545D35D37D4}"/>
              </a:ext>
            </a:extLst>
          </p:cNvPr>
          <p:cNvSpPr/>
          <p:nvPr/>
        </p:nvSpPr>
        <p:spPr>
          <a:xfrm>
            <a:off x="5630316" y="946089"/>
            <a:ext cx="4748124" cy="26048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a16="http://schemas.microsoft.com/office/drawing/2014/main" id="{7866242D-E390-685F-4B80-B2E5C3C8D9E8}"/>
              </a:ext>
            </a:extLst>
          </p:cNvPr>
          <p:cNvPicPr>
            <a:picLocks noChangeAspect="1"/>
          </p:cNvPicPr>
          <p:nvPr/>
        </p:nvPicPr>
        <p:blipFill>
          <a:blip r:embed="rId3"/>
          <a:stretch>
            <a:fillRect/>
          </a:stretch>
        </p:blipFill>
        <p:spPr>
          <a:xfrm>
            <a:off x="10793640" y="292948"/>
            <a:ext cx="524301" cy="475529"/>
          </a:xfrm>
          <a:prstGeom prst="rect">
            <a:avLst/>
          </a:prstGeom>
        </p:spPr>
      </p:pic>
      <p:pic>
        <p:nvPicPr>
          <p:cNvPr id="11" name="Imagen 10">
            <a:extLst>
              <a:ext uri="{FF2B5EF4-FFF2-40B4-BE49-F238E27FC236}">
                <a16:creationId xmlns:a16="http://schemas.microsoft.com/office/drawing/2014/main" id="{3EC5ADC0-B98B-CA87-1120-86758AE62556}"/>
              </a:ext>
            </a:extLst>
          </p:cNvPr>
          <p:cNvPicPr>
            <a:picLocks noChangeAspect="1"/>
          </p:cNvPicPr>
          <p:nvPr/>
        </p:nvPicPr>
        <p:blipFill>
          <a:blip r:embed="rId4"/>
          <a:stretch>
            <a:fillRect/>
          </a:stretch>
        </p:blipFill>
        <p:spPr>
          <a:xfrm>
            <a:off x="9919581" y="207622"/>
            <a:ext cx="585267" cy="432854"/>
          </a:xfrm>
          <a:prstGeom prst="rect">
            <a:avLst/>
          </a:prstGeom>
        </p:spPr>
      </p:pic>
      <p:pic>
        <p:nvPicPr>
          <p:cNvPr id="12" name="Imagen 11">
            <a:extLst>
              <a:ext uri="{FF2B5EF4-FFF2-40B4-BE49-F238E27FC236}">
                <a16:creationId xmlns:a16="http://schemas.microsoft.com/office/drawing/2014/main" id="{60FED864-0C04-BB4F-7EF4-3E42B342EECA}"/>
              </a:ext>
            </a:extLst>
          </p:cNvPr>
          <p:cNvPicPr>
            <a:picLocks noChangeAspect="1"/>
          </p:cNvPicPr>
          <p:nvPr/>
        </p:nvPicPr>
        <p:blipFill>
          <a:blip r:embed="rId5"/>
          <a:stretch>
            <a:fillRect/>
          </a:stretch>
        </p:blipFill>
        <p:spPr>
          <a:xfrm>
            <a:off x="10784675" y="827207"/>
            <a:ext cx="390178" cy="237765"/>
          </a:xfrm>
          <a:prstGeom prst="rect">
            <a:avLst/>
          </a:prstGeom>
        </p:spPr>
      </p:pic>
      <p:sp>
        <p:nvSpPr>
          <p:cNvPr id="5" name="CuadroTexto 4"/>
          <p:cNvSpPr txBox="1"/>
          <p:nvPr/>
        </p:nvSpPr>
        <p:spPr>
          <a:xfrm>
            <a:off x="5736899" y="1064972"/>
            <a:ext cx="4475315" cy="2308324"/>
          </a:xfrm>
          <a:prstGeom prst="rect">
            <a:avLst/>
          </a:prstGeom>
          <a:noFill/>
          <a:ln>
            <a:noFill/>
          </a:ln>
        </p:spPr>
        <p:txBody>
          <a:bodyPr wrap="square" rtlCol="0">
            <a:spAutoFit/>
          </a:bodyPr>
          <a:lstStyle/>
          <a:p>
            <a:r>
              <a:rPr lang="es-MX" dirty="0">
                <a:solidFill>
                  <a:sysClr val="windowText" lastClr="000000"/>
                </a:solidFill>
                <a:latin typeface="Bahnschrift SemiBold" panose="020B0502040204020203" pitchFamily="34" charset="0"/>
              </a:rPr>
              <a:t>En él se pueden encontrar estructuras comunes a otros organismos como por ejemplo un par de riñones, que se encargan de filtrar y absorber sustancias nocivas y de desecho del organismo, los uréteres, encargados de transportarlos hasta el punto de salida, entre otros órganos</a:t>
            </a:r>
            <a:r>
              <a:rPr lang="es-MX" dirty="0">
                <a:solidFill>
                  <a:srgbClr val="BDC1C6"/>
                </a:solidFill>
                <a:latin typeface="arial" panose="020B0604020202020204" pitchFamily="34" charset="0"/>
              </a:rPr>
              <a:t>.</a:t>
            </a:r>
            <a:endParaRPr lang="es-PE" dirty="0"/>
          </a:p>
        </p:txBody>
      </p:sp>
    </p:spTree>
    <p:extLst>
      <p:ext uri="{BB962C8B-B14F-4D97-AF65-F5344CB8AC3E}">
        <p14:creationId xmlns:p14="http://schemas.microsoft.com/office/powerpoint/2010/main" val="356864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32320-4C1F-7CF3-2447-ED080DBF89D4}"/>
              </a:ext>
            </a:extLst>
          </p:cNvPr>
          <p:cNvSpPr>
            <a:spLocks noGrp="1"/>
          </p:cNvSpPr>
          <p:nvPr>
            <p:ph type="title"/>
          </p:nvPr>
        </p:nvSpPr>
        <p:spPr/>
        <p:txBody>
          <a:bodyPr/>
          <a:lstStyle/>
          <a:p>
            <a:endParaRPr lang="es-PE" dirty="0"/>
          </a:p>
        </p:txBody>
      </p:sp>
      <p:sp>
        <p:nvSpPr>
          <p:cNvPr id="3" name="Marcador de contenido 2">
            <a:extLst>
              <a:ext uri="{FF2B5EF4-FFF2-40B4-BE49-F238E27FC236}">
                <a16:creationId xmlns:a16="http://schemas.microsoft.com/office/drawing/2014/main"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a16="http://schemas.microsoft.com/office/drawing/2014/main"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a:extLst>
              <a:ext uri="{FF2B5EF4-FFF2-40B4-BE49-F238E27FC236}">
                <a16:creationId xmlns:a16="http://schemas.microsoft.com/office/drawing/2014/main" id="{8D5BD541-07F8-7A6F-C9F4-82D06F4C88B2}"/>
              </a:ext>
            </a:extLst>
          </p:cNvPr>
          <p:cNvSpPr/>
          <p:nvPr/>
        </p:nvSpPr>
        <p:spPr>
          <a:xfrm>
            <a:off x="0" y="564776"/>
            <a:ext cx="3783106" cy="475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7D4E62F0-610A-5FBD-FEC3-0545D35D37D4}"/>
              </a:ext>
            </a:extLst>
          </p:cNvPr>
          <p:cNvSpPr/>
          <p:nvPr/>
        </p:nvSpPr>
        <p:spPr>
          <a:xfrm>
            <a:off x="6495064" y="1327736"/>
            <a:ext cx="4262717" cy="29429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a16="http://schemas.microsoft.com/office/drawing/2014/main" id="{7866242D-E390-685F-4B80-B2E5C3C8D9E8}"/>
              </a:ext>
            </a:extLst>
          </p:cNvPr>
          <p:cNvPicPr>
            <a:picLocks noChangeAspect="1"/>
          </p:cNvPicPr>
          <p:nvPr/>
        </p:nvPicPr>
        <p:blipFill>
          <a:blip r:embed="rId2"/>
          <a:stretch>
            <a:fillRect/>
          </a:stretch>
        </p:blipFill>
        <p:spPr>
          <a:xfrm>
            <a:off x="10793640" y="292948"/>
            <a:ext cx="524301" cy="475529"/>
          </a:xfrm>
          <a:prstGeom prst="rect">
            <a:avLst/>
          </a:prstGeom>
        </p:spPr>
      </p:pic>
      <p:pic>
        <p:nvPicPr>
          <p:cNvPr id="11" name="Imagen 10">
            <a:extLst>
              <a:ext uri="{FF2B5EF4-FFF2-40B4-BE49-F238E27FC236}">
                <a16:creationId xmlns:a16="http://schemas.microsoft.com/office/drawing/2014/main" id="{3EC5ADC0-B98B-CA87-1120-86758AE62556}"/>
              </a:ext>
            </a:extLst>
          </p:cNvPr>
          <p:cNvPicPr>
            <a:picLocks noChangeAspect="1"/>
          </p:cNvPicPr>
          <p:nvPr/>
        </p:nvPicPr>
        <p:blipFill>
          <a:blip r:embed="rId3"/>
          <a:stretch>
            <a:fillRect/>
          </a:stretch>
        </p:blipFill>
        <p:spPr>
          <a:xfrm>
            <a:off x="9919581" y="207622"/>
            <a:ext cx="585267" cy="432854"/>
          </a:xfrm>
          <a:prstGeom prst="rect">
            <a:avLst/>
          </a:prstGeom>
        </p:spPr>
      </p:pic>
      <p:pic>
        <p:nvPicPr>
          <p:cNvPr id="12" name="Imagen 11">
            <a:extLst>
              <a:ext uri="{FF2B5EF4-FFF2-40B4-BE49-F238E27FC236}">
                <a16:creationId xmlns:a16="http://schemas.microsoft.com/office/drawing/2014/main" id="{60FED864-0C04-BB4F-7EF4-3E42B342EECA}"/>
              </a:ext>
            </a:extLst>
          </p:cNvPr>
          <p:cNvPicPr>
            <a:picLocks noChangeAspect="1"/>
          </p:cNvPicPr>
          <p:nvPr/>
        </p:nvPicPr>
        <p:blipFill>
          <a:blip r:embed="rId4"/>
          <a:stretch>
            <a:fillRect/>
          </a:stretch>
        </p:blipFill>
        <p:spPr>
          <a:xfrm>
            <a:off x="10784675" y="827207"/>
            <a:ext cx="390178" cy="237765"/>
          </a:xfrm>
          <a:prstGeom prst="rect">
            <a:avLst/>
          </a:prstGeom>
        </p:spPr>
      </p:pic>
      <p:pic>
        <p:nvPicPr>
          <p:cNvPr id="5" name="Imagen 4">
            <a:extLst>
              <a:ext uri="{FF2B5EF4-FFF2-40B4-BE49-F238E27FC236}">
                <a16:creationId xmlns:a16="http://schemas.microsoft.com/office/drawing/2014/main" id="{19E931F0-4E00-4B96-9C66-00CF474FD4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96786" l="3422" r="99117">
                        <a14:foregroundMark x1="3642" y1="82143" x2="16004" y2="96786"/>
                        <a14:foregroundMark x1="77042" y1="86786" x2="93709" y2="79643"/>
                        <a14:foregroundMark x1="93709" y1="79643" x2="95916" y2="80000"/>
                        <a14:foregroundMark x1="99117" y1="75000" x2="99117" y2="72857"/>
                      </a14:backgroundRemoval>
                    </a14:imgEffect>
                  </a14:imgLayer>
                </a14:imgProps>
              </a:ext>
            </a:extLst>
          </a:blip>
          <a:srcRect b="7815"/>
          <a:stretch/>
        </p:blipFill>
        <p:spPr>
          <a:xfrm>
            <a:off x="-52109" y="4399429"/>
            <a:ext cx="12405473" cy="2458571"/>
          </a:xfrm>
          <a:prstGeom prst="rect">
            <a:avLst/>
          </a:prstGeom>
        </p:spPr>
      </p:pic>
      <p:pic>
        <p:nvPicPr>
          <p:cNvPr id="13" name="Imagen 12">
            <a:extLst>
              <a:ext uri="{FF2B5EF4-FFF2-40B4-BE49-F238E27FC236}">
                <a16:creationId xmlns:a16="http://schemas.microsoft.com/office/drawing/2014/main" id="{47D4A9B9-033B-3B15-0ADE-82D908F92E57}"/>
              </a:ext>
            </a:extLst>
          </p:cNvPr>
          <p:cNvPicPr>
            <a:picLocks noChangeAspect="1"/>
          </p:cNvPicPr>
          <p:nvPr/>
        </p:nvPicPr>
        <p:blipFill rotWithShape="1">
          <a:blip r:embed="rId7"/>
          <a:srcRect l="16772" r="19158"/>
          <a:stretch/>
        </p:blipFill>
        <p:spPr>
          <a:xfrm>
            <a:off x="768914" y="1604682"/>
            <a:ext cx="4119037" cy="3714032"/>
          </a:xfrm>
          <a:prstGeom prst="rect">
            <a:avLst/>
          </a:prstGeom>
        </p:spPr>
      </p:pic>
      <p:sp>
        <p:nvSpPr>
          <p:cNvPr id="14" name="CuadroTexto 13">
            <a:extLst>
              <a:ext uri="{FF2B5EF4-FFF2-40B4-BE49-F238E27FC236}">
                <a16:creationId xmlns:a16="http://schemas.microsoft.com/office/drawing/2014/main" id="{D016D6F9-6C26-B254-DFD2-EFB0B82FE511}"/>
              </a:ext>
            </a:extLst>
          </p:cNvPr>
          <p:cNvSpPr txBox="1"/>
          <p:nvPr/>
        </p:nvSpPr>
        <p:spPr>
          <a:xfrm>
            <a:off x="105789" y="602286"/>
            <a:ext cx="3677317" cy="400110"/>
          </a:xfrm>
          <a:prstGeom prst="rect">
            <a:avLst/>
          </a:prstGeom>
          <a:noFill/>
        </p:spPr>
        <p:txBody>
          <a:bodyPr wrap="square" rtlCol="0">
            <a:spAutoFit/>
          </a:bodyPr>
          <a:lstStyle/>
          <a:p>
            <a:r>
              <a:rPr lang="es-ES" sz="2000" dirty="0">
                <a:latin typeface="Bahnschrift SemiBold" panose="020B0502040204020203" pitchFamily="34" charset="0"/>
              </a:rPr>
              <a:t>Mamíferos : Común (conejo)</a:t>
            </a:r>
            <a:endParaRPr lang="es-PE" sz="2000" dirty="0">
              <a:latin typeface="Bahnschrift SemiBold" panose="020B0502040204020203" pitchFamily="34" charset="0"/>
            </a:endParaRPr>
          </a:p>
        </p:txBody>
      </p:sp>
      <p:sp>
        <p:nvSpPr>
          <p:cNvPr id="6" name="CuadroTexto 5"/>
          <p:cNvSpPr txBox="1"/>
          <p:nvPr/>
        </p:nvSpPr>
        <p:spPr>
          <a:xfrm>
            <a:off x="6591245" y="1592542"/>
            <a:ext cx="4193430" cy="2308324"/>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Los conejos absorben casi todo el calcio ingerido y excretan el exceso por medio de los riñones. El calcio se precipita en la orina alcalina del conejo y se excreta en forma de sales cristalinas insolubles en una orina espesa de color blanco turbio también conocido como el “lodo de la vejiga”</a:t>
            </a:r>
            <a:endParaRPr lang="es-PE"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343332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32320-4C1F-7CF3-2447-ED080DBF89D4}"/>
              </a:ext>
            </a:extLst>
          </p:cNvPr>
          <p:cNvSpPr>
            <a:spLocks noGrp="1"/>
          </p:cNvSpPr>
          <p:nvPr>
            <p:ph type="title"/>
          </p:nvPr>
        </p:nvSpPr>
        <p:spPr/>
        <p:txBody>
          <a:bodyPr/>
          <a:lstStyle/>
          <a:p>
            <a:r>
              <a:rPr lang="es-ES" dirty="0"/>
              <a:t> </a:t>
            </a:r>
            <a:endParaRPr lang="es-PE" dirty="0"/>
          </a:p>
        </p:txBody>
      </p:sp>
      <p:sp>
        <p:nvSpPr>
          <p:cNvPr id="3" name="Marcador de contenido 2">
            <a:extLst>
              <a:ext uri="{FF2B5EF4-FFF2-40B4-BE49-F238E27FC236}">
                <a16:creationId xmlns:a16="http://schemas.microsoft.com/office/drawing/2014/main"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a16="http://schemas.microsoft.com/office/drawing/2014/main"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a:extLst>
              <a:ext uri="{FF2B5EF4-FFF2-40B4-BE49-F238E27FC236}">
                <a16:creationId xmlns:a16="http://schemas.microsoft.com/office/drawing/2014/main" id="{8D5BD541-07F8-7A6F-C9F4-82D06F4C88B2}"/>
              </a:ext>
            </a:extLst>
          </p:cNvPr>
          <p:cNvSpPr/>
          <p:nvPr/>
        </p:nvSpPr>
        <p:spPr>
          <a:xfrm>
            <a:off x="0" y="564776"/>
            <a:ext cx="3783106" cy="475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7D4E62F0-610A-5FBD-FEC3-0545D35D37D4}"/>
              </a:ext>
            </a:extLst>
          </p:cNvPr>
          <p:cNvSpPr/>
          <p:nvPr/>
        </p:nvSpPr>
        <p:spPr>
          <a:xfrm>
            <a:off x="5656864" y="775413"/>
            <a:ext cx="4975412" cy="5122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a16="http://schemas.microsoft.com/office/drawing/2014/main" id="{7866242D-E390-685F-4B80-B2E5C3C8D9E8}"/>
              </a:ext>
            </a:extLst>
          </p:cNvPr>
          <p:cNvPicPr>
            <a:picLocks noChangeAspect="1"/>
          </p:cNvPicPr>
          <p:nvPr/>
        </p:nvPicPr>
        <p:blipFill>
          <a:blip r:embed="rId2"/>
          <a:stretch>
            <a:fillRect/>
          </a:stretch>
        </p:blipFill>
        <p:spPr>
          <a:xfrm>
            <a:off x="10793640" y="292948"/>
            <a:ext cx="524301" cy="475529"/>
          </a:xfrm>
          <a:prstGeom prst="rect">
            <a:avLst/>
          </a:prstGeom>
        </p:spPr>
      </p:pic>
      <p:pic>
        <p:nvPicPr>
          <p:cNvPr id="11" name="Imagen 10">
            <a:extLst>
              <a:ext uri="{FF2B5EF4-FFF2-40B4-BE49-F238E27FC236}">
                <a16:creationId xmlns:a16="http://schemas.microsoft.com/office/drawing/2014/main" id="{3EC5ADC0-B98B-CA87-1120-86758AE62556}"/>
              </a:ext>
            </a:extLst>
          </p:cNvPr>
          <p:cNvPicPr>
            <a:picLocks noChangeAspect="1"/>
          </p:cNvPicPr>
          <p:nvPr/>
        </p:nvPicPr>
        <p:blipFill>
          <a:blip r:embed="rId3"/>
          <a:stretch>
            <a:fillRect/>
          </a:stretch>
        </p:blipFill>
        <p:spPr>
          <a:xfrm>
            <a:off x="9919581" y="207622"/>
            <a:ext cx="585267" cy="432854"/>
          </a:xfrm>
          <a:prstGeom prst="rect">
            <a:avLst/>
          </a:prstGeom>
        </p:spPr>
      </p:pic>
      <p:pic>
        <p:nvPicPr>
          <p:cNvPr id="12" name="Imagen 11">
            <a:extLst>
              <a:ext uri="{FF2B5EF4-FFF2-40B4-BE49-F238E27FC236}">
                <a16:creationId xmlns:a16="http://schemas.microsoft.com/office/drawing/2014/main" id="{60FED864-0C04-BB4F-7EF4-3E42B342EECA}"/>
              </a:ext>
            </a:extLst>
          </p:cNvPr>
          <p:cNvPicPr>
            <a:picLocks noChangeAspect="1"/>
          </p:cNvPicPr>
          <p:nvPr/>
        </p:nvPicPr>
        <p:blipFill>
          <a:blip r:embed="rId4"/>
          <a:stretch>
            <a:fillRect/>
          </a:stretch>
        </p:blipFill>
        <p:spPr>
          <a:xfrm>
            <a:off x="10784675" y="827207"/>
            <a:ext cx="390178" cy="237765"/>
          </a:xfrm>
          <a:prstGeom prst="rect">
            <a:avLst/>
          </a:prstGeom>
        </p:spPr>
      </p:pic>
      <p:pic>
        <p:nvPicPr>
          <p:cNvPr id="5" name="Imagen 4">
            <a:extLst>
              <a:ext uri="{FF2B5EF4-FFF2-40B4-BE49-F238E27FC236}">
                <a16:creationId xmlns:a16="http://schemas.microsoft.com/office/drawing/2014/main" id="{19E931F0-4E00-4B96-9C66-00CF474FD4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96786" l="3422" r="99117">
                        <a14:foregroundMark x1="3642" y1="82143" x2="16004" y2="96786"/>
                        <a14:foregroundMark x1="77042" y1="86786" x2="93709" y2="79643"/>
                        <a14:foregroundMark x1="93709" y1="79643" x2="95916" y2="80000"/>
                        <a14:foregroundMark x1="99117" y1="75000" x2="99117" y2="72857"/>
                      </a14:backgroundRemoval>
                    </a14:imgEffect>
                  </a14:imgLayer>
                </a14:imgProps>
              </a:ext>
            </a:extLst>
          </a:blip>
          <a:srcRect b="7815"/>
          <a:stretch/>
        </p:blipFill>
        <p:spPr>
          <a:xfrm>
            <a:off x="-52109" y="4399429"/>
            <a:ext cx="12405473" cy="2458571"/>
          </a:xfrm>
          <a:prstGeom prst="rect">
            <a:avLst/>
          </a:prstGeom>
        </p:spPr>
      </p:pic>
      <p:sp>
        <p:nvSpPr>
          <p:cNvPr id="14" name="CuadroTexto 13">
            <a:extLst>
              <a:ext uri="{FF2B5EF4-FFF2-40B4-BE49-F238E27FC236}">
                <a16:creationId xmlns:a16="http://schemas.microsoft.com/office/drawing/2014/main" id="{D016D6F9-6C26-B254-DFD2-EFB0B82FE511}"/>
              </a:ext>
            </a:extLst>
          </p:cNvPr>
          <p:cNvSpPr txBox="1"/>
          <p:nvPr/>
        </p:nvSpPr>
        <p:spPr>
          <a:xfrm>
            <a:off x="105789" y="602286"/>
            <a:ext cx="3677317" cy="400110"/>
          </a:xfrm>
          <a:prstGeom prst="rect">
            <a:avLst/>
          </a:prstGeom>
          <a:noFill/>
        </p:spPr>
        <p:txBody>
          <a:bodyPr wrap="square" rtlCol="0">
            <a:spAutoFit/>
          </a:bodyPr>
          <a:lstStyle/>
          <a:p>
            <a:r>
              <a:rPr lang="es-ES" sz="2000" dirty="0">
                <a:latin typeface="Bahnschrift SemiBold" panose="020B0502040204020203" pitchFamily="34" charset="0"/>
              </a:rPr>
              <a:t>Mamíferos : Rumiante (vaca)</a:t>
            </a:r>
            <a:endParaRPr lang="es-PE" sz="2000" dirty="0">
              <a:latin typeface="Bahnschrift SemiBold" panose="020B0502040204020203" pitchFamily="34" charset="0"/>
            </a:endParaRPr>
          </a:p>
        </p:txBody>
      </p:sp>
      <p:pic>
        <p:nvPicPr>
          <p:cNvPr id="6" name="Imagen 5">
            <a:extLst>
              <a:ext uri="{FF2B5EF4-FFF2-40B4-BE49-F238E27FC236}">
                <a16:creationId xmlns:a16="http://schemas.microsoft.com/office/drawing/2014/main" id="{455BEC5D-1BCB-C819-3F80-E1AFDA4C4EEE}"/>
              </a:ext>
            </a:extLst>
          </p:cNvPr>
          <p:cNvPicPr>
            <a:picLocks noChangeAspect="1"/>
          </p:cNvPicPr>
          <p:nvPr/>
        </p:nvPicPr>
        <p:blipFill>
          <a:blip r:embed="rId7"/>
          <a:stretch>
            <a:fillRect/>
          </a:stretch>
        </p:blipFill>
        <p:spPr>
          <a:xfrm>
            <a:off x="426378" y="2156414"/>
            <a:ext cx="4804108" cy="2839571"/>
          </a:xfrm>
          <a:prstGeom prst="rect">
            <a:avLst/>
          </a:prstGeom>
        </p:spPr>
      </p:pic>
      <p:sp>
        <p:nvSpPr>
          <p:cNvPr id="8" name="CuadroTexto 7"/>
          <p:cNvSpPr txBox="1"/>
          <p:nvPr/>
        </p:nvSpPr>
        <p:spPr>
          <a:xfrm>
            <a:off x="5789087" y="848098"/>
            <a:ext cx="4576488" cy="4801314"/>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El rumen es la cámara de mayor tamaño en el estomago, el retículo tiene como función la retención de las partículas alimentarias y movilizar el alimento digerido hacia el omaso o hacia el rumen, En el abomaso, cuajar, o estómago propiamente dicho, se segregan los jugos gástricos que someten al alimento a la digestión ,el cuajar está conectado con el principio del intestino</a:t>
            </a:r>
          </a:p>
          <a:p>
            <a:r>
              <a:rPr lang="es-MX" dirty="0">
                <a:solidFill>
                  <a:sysClr val="windowText" lastClr="000000"/>
                </a:solidFill>
                <a:latin typeface="Bahnschrift SemiBold" panose="020B0502040204020203" pitchFamily="34" charset="0"/>
              </a:rPr>
              <a:t>delgado se encarga de la digestión y absorción de nutrientes, y ya en el intestino grueso, el ciego se encarga de la fermentación de los productos de digestión no absorbidos, y el recto recibe los materiales que serán expulsadas a través del canal anal.</a:t>
            </a:r>
          </a:p>
        </p:txBody>
      </p:sp>
    </p:spTree>
    <p:extLst>
      <p:ext uri="{BB962C8B-B14F-4D97-AF65-F5344CB8AC3E}">
        <p14:creationId xmlns:p14="http://schemas.microsoft.com/office/powerpoint/2010/main" val="422360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AC6FE27-B05B-4516-DECA-AF76A27C63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514763" y="4073237"/>
            <a:ext cx="15221526" cy="3891598"/>
          </a:xfrm>
          <a:prstGeom prst="rect">
            <a:avLst/>
          </a:prstGeom>
        </p:spPr>
      </p:pic>
      <p:pic>
        <p:nvPicPr>
          <p:cNvPr id="5" name="Imagen 4">
            <a:extLst>
              <a:ext uri="{FF2B5EF4-FFF2-40B4-BE49-F238E27FC236}">
                <a16:creationId xmlns:a16="http://schemas.microsoft.com/office/drawing/2014/main" id="{80990775-9D0A-9903-C2E6-60BF37EC66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163" b="94184" l="1312" r="97085">
                        <a14:foregroundMark x1="58528" y1="48469" x2="58528" y2="48469"/>
                        <a14:foregroundMark x1="41181" y1="48367" x2="56487" y2="46429"/>
                        <a14:foregroundMark x1="56487" y1="46429" x2="56560" y2="46429"/>
                        <a14:foregroundMark x1="80321" y1="48061" x2="91181" y2="48265"/>
                        <a14:foregroundMark x1="75510" y1="43469" x2="88703" y2="44694"/>
                        <a14:foregroundMark x1="95190" y1="47245" x2="97230" y2="58571"/>
                        <a14:foregroundMark x1="97230" y1="58571" x2="94169" y2="72449"/>
                        <a14:foregroundMark x1="5248" y1="78469" x2="5102" y2="51939"/>
                        <a14:foregroundMark x1="292" y1="81327" x2="2697" y2="53673"/>
                        <a14:foregroundMark x1="2697" y1="53673" x2="1312" y2="48980"/>
                      </a14:backgroundRemoval>
                    </a14:imgEffect>
                  </a14:imgLayer>
                </a14:imgProps>
              </a:ext>
            </a:extLst>
          </a:blip>
          <a:srcRect t="41885"/>
          <a:stretch/>
        </p:blipFill>
        <p:spPr>
          <a:xfrm>
            <a:off x="0" y="1"/>
            <a:ext cx="12192000" cy="1939636"/>
          </a:xfrm>
          <a:prstGeom prst="rect">
            <a:avLst/>
          </a:prstGeom>
        </p:spPr>
      </p:pic>
      <p:sp>
        <p:nvSpPr>
          <p:cNvPr id="7" name="CuadroTexto 6">
            <a:extLst>
              <a:ext uri="{FF2B5EF4-FFF2-40B4-BE49-F238E27FC236}">
                <a16:creationId xmlns:a16="http://schemas.microsoft.com/office/drawing/2014/main" id="{6E7E16CC-6D4E-A6A4-9D3E-73F71D99B0FF}"/>
              </a:ext>
            </a:extLst>
          </p:cNvPr>
          <p:cNvSpPr txBox="1"/>
          <p:nvPr/>
        </p:nvSpPr>
        <p:spPr>
          <a:xfrm>
            <a:off x="2964873" y="2715567"/>
            <a:ext cx="6677891" cy="461665"/>
          </a:xfrm>
          <a:prstGeom prst="rect">
            <a:avLst/>
          </a:prstGeom>
          <a:noFill/>
        </p:spPr>
        <p:txBody>
          <a:bodyPr wrap="square" rtlCol="0">
            <a:spAutoFit/>
          </a:bodyPr>
          <a:lstStyle/>
          <a:p>
            <a:r>
              <a:rPr lang="es-ES" sz="2400" dirty="0">
                <a:latin typeface="Bahnschrift SemiBold" panose="020B0502040204020203" pitchFamily="34" charset="0"/>
              </a:rPr>
              <a:t>EXCRECIÓN DE ANIMALES INVERTEBRADOS</a:t>
            </a:r>
            <a:endParaRPr lang="es-PE" sz="2400" dirty="0">
              <a:latin typeface="Bahnschrift SemiBold" panose="020B0502040204020203" pitchFamily="34" charset="0"/>
            </a:endParaRPr>
          </a:p>
        </p:txBody>
      </p:sp>
      <p:sp>
        <p:nvSpPr>
          <p:cNvPr id="10" name="Rectángulo 9">
            <a:extLst>
              <a:ext uri="{FF2B5EF4-FFF2-40B4-BE49-F238E27FC236}">
                <a16:creationId xmlns:a16="http://schemas.microsoft.com/office/drawing/2014/main" id="{9F4BFC3B-3C3C-C463-151D-F053F4049B36}"/>
              </a:ext>
            </a:extLst>
          </p:cNvPr>
          <p:cNvSpPr/>
          <p:nvPr/>
        </p:nvSpPr>
        <p:spPr>
          <a:xfrm>
            <a:off x="9153236" y="2835642"/>
            <a:ext cx="3038764" cy="2215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a:extLst>
              <a:ext uri="{FF2B5EF4-FFF2-40B4-BE49-F238E27FC236}">
                <a16:creationId xmlns:a16="http://schemas.microsoft.com/office/drawing/2014/main" id="{71EFFBEE-4645-E63C-DFF9-07FA438AAC32}"/>
              </a:ext>
            </a:extLst>
          </p:cNvPr>
          <p:cNvPicPr>
            <a:picLocks noChangeAspect="1"/>
          </p:cNvPicPr>
          <p:nvPr/>
        </p:nvPicPr>
        <p:blipFill>
          <a:blip r:embed="rId6"/>
          <a:stretch>
            <a:fillRect/>
          </a:stretch>
        </p:blipFill>
        <p:spPr>
          <a:xfrm>
            <a:off x="0" y="2835642"/>
            <a:ext cx="3048264" cy="221594"/>
          </a:xfrm>
          <a:prstGeom prst="rect">
            <a:avLst/>
          </a:prstGeom>
          <a:ln>
            <a:noFill/>
          </a:ln>
        </p:spPr>
      </p:pic>
      <p:pic>
        <p:nvPicPr>
          <p:cNvPr id="13" name="Imagen 12">
            <a:extLst>
              <a:ext uri="{FF2B5EF4-FFF2-40B4-BE49-F238E27FC236}">
                <a16:creationId xmlns:a16="http://schemas.microsoft.com/office/drawing/2014/main" id="{737E0987-9DAB-FFC7-F5B7-F136422A63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36" b="89617" l="7636" r="89818">
                        <a14:foregroundMark x1="7636" y1="55191" x2="7636" y2="55191"/>
                      </a14:backgroundRemoval>
                    </a14:imgEffect>
                  </a14:imgLayer>
                </a14:imgProps>
              </a:ext>
            </a:extLst>
          </a:blip>
          <a:stretch>
            <a:fillRect/>
          </a:stretch>
        </p:blipFill>
        <p:spPr>
          <a:xfrm>
            <a:off x="4620058" y="1010622"/>
            <a:ext cx="3389626" cy="1939636"/>
          </a:xfrm>
          <a:prstGeom prst="rect">
            <a:avLst/>
          </a:prstGeom>
        </p:spPr>
      </p:pic>
      <p:pic>
        <p:nvPicPr>
          <p:cNvPr id="17" name="Imagen 16">
            <a:extLst>
              <a:ext uri="{FF2B5EF4-FFF2-40B4-BE49-F238E27FC236}">
                <a16:creationId xmlns:a16="http://schemas.microsoft.com/office/drawing/2014/main" id="{1D65537F-7653-0390-2DFB-ADFDE08D82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4753" y="3429000"/>
            <a:ext cx="2127607" cy="2127607"/>
          </a:xfrm>
          <a:prstGeom prst="rect">
            <a:avLst/>
          </a:prstGeom>
        </p:spPr>
      </p:pic>
      <p:pic>
        <p:nvPicPr>
          <p:cNvPr id="18" name="Imagen 17">
            <a:extLst>
              <a:ext uri="{FF2B5EF4-FFF2-40B4-BE49-F238E27FC236}">
                <a16:creationId xmlns:a16="http://schemas.microsoft.com/office/drawing/2014/main" id="{94967CA3-E5AD-0EDC-3FB5-39FBA67F1601}"/>
              </a:ext>
            </a:extLst>
          </p:cNvPr>
          <p:cNvPicPr>
            <a:picLocks noChangeAspect="1"/>
          </p:cNvPicPr>
          <p:nvPr/>
        </p:nvPicPr>
        <p:blipFill rotWithShape="1">
          <a:blip r:embed="rId10"/>
          <a:srcRect t="44584"/>
          <a:stretch/>
        </p:blipFill>
        <p:spPr>
          <a:xfrm>
            <a:off x="73080" y="3057235"/>
            <a:ext cx="2892633" cy="2389547"/>
          </a:xfrm>
          <a:prstGeom prst="rect">
            <a:avLst/>
          </a:prstGeom>
        </p:spPr>
      </p:pic>
      <p:pic>
        <p:nvPicPr>
          <p:cNvPr id="19" name="Imagen 18">
            <a:extLst>
              <a:ext uri="{FF2B5EF4-FFF2-40B4-BE49-F238E27FC236}">
                <a16:creationId xmlns:a16="http://schemas.microsoft.com/office/drawing/2014/main" id="{F8E20120-2CF2-645A-D905-CDE5C4D215C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186" b="90708" l="9585" r="89617">
                        <a14:foregroundMark x1="28754" y1="36504" x2="28754" y2="36504"/>
                        <a14:foregroundMark x1="32748" y1="30973" x2="32748" y2="30973"/>
                        <a14:foregroundMark x1="31310" y1="17478" x2="31310" y2="17478"/>
                        <a14:foregroundMark x1="34505" y1="8186" x2="34505" y2="8186"/>
                        <a14:foregroundMark x1="28594" y1="14381" x2="28594" y2="14381"/>
                        <a14:foregroundMark x1="45208" y1="11062" x2="45208" y2="11062"/>
                        <a14:foregroundMark x1="47923" y1="15044" x2="47923" y2="15044"/>
                        <a14:foregroundMark x1="66294" y1="17257" x2="66294" y2="17257"/>
                        <a14:foregroundMark x1="64217" y1="13938" x2="64217" y2="13938"/>
                        <a14:foregroundMark x1="55911" y1="90487" x2="55911" y2="90487"/>
                        <a14:foregroundMark x1="52077" y1="90708" x2="52077" y2="90708"/>
                        <a14:foregroundMark x1="57987" y1="86283" x2="57987" y2="86283"/>
                        <a14:foregroundMark x1="43450" y1="90487" x2="43450" y2="90487"/>
                        <a14:foregroundMark x1="38019" y1="88496" x2="38019" y2="88496"/>
                        <a14:foregroundMark x1="36102" y1="82522" x2="36102" y2="82522"/>
                        <a14:foregroundMark x1="30511" y1="78097" x2="30511" y2="78097"/>
                        <a14:foregroundMark x1="33387" y1="69248" x2="33387" y2="69248"/>
                        <a14:backgroundMark x1="54313" y1="39381" x2="54313" y2="39381"/>
                        <a14:backgroundMark x1="59425" y1="43363" x2="59425" y2="43363"/>
                        <a14:backgroundMark x1="52556" y1="45133" x2="52556" y2="45133"/>
                        <a14:backgroundMark x1="38978" y1="42699" x2="38978" y2="42699"/>
                        <a14:backgroundMark x1="35304" y1="39159" x2="35304" y2="39159"/>
                        <a14:backgroundMark x1="51118" y1="49779" x2="51118" y2="49779"/>
                      </a14:backgroundRemoval>
                    </a14:imgEffect>
                  </a14:imgLayer>
                </a14:imgProps>
              </a:ext>
            </a:extLst>
          </a:blip>
          <a:srcRect b="23609"/>
          <a:stretch/>
        </p:blipFill>
        <p:spPr>
          <a:xfrm>
            <a:off x="-1358021" y="350983"/>
            <a:ext cx="4609221" cy="2484660"/>
          </a:xfrm>
          <a:prstGeom prst="rect">
            <a:avLst/>
          </a:prstGeom>
        </p:spPr>
      </p:pic>
    </p:spTree>
    <p:extLst>
      <p:ext uri="{BB962C8B-B14F-4D97-AF65-F5344CB8AC3E}">
        <p14:creationId xmlns:p14="http://schemas.microsoft.com/office/powerpoint/2010/main" val="101683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a16="http://schemas.microsoft.com/office/drawing/2014/main" id="{0CD31E2C-B79F-EB27-8158-DB274D812AB5}"/>
              </a:ext>
            </a:extLst>
          </p:cNvPr>
          <p:cNvSpPr/>
          <p:nvPr/>
        </p:nvSpPr>
        <p:spPr>
          <a:xfrm>
            <a:off x="0" y="510989"/>
            <a:ext cx="2572871"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CuadroTexto 6">
            <a:extLst>
              <a:ext uri="{FF2B5EF4-FFF2-40B4-BE49-F238E27FC236}">
                <a16:creationId xmlns:a16="http://schemas.microsoft.com/office/drawing/2014/main" id="{9826125F-AFA8-D817-118E-905F523585C1}"/>
              </a:ext>
            </a:extLst>
          </p:cNvPr>
          <p:cNvSpPr txBox="1"/>
          <p:nvPr/>
        </p:nvSpPr>
        <p:spPr>
          <a:xfrm>
            <a:off x="-2" y="510989"/>
            <a:ext cx="3801036" cy="400110"/>
          </a:xfrm>
          <a:prstGeom prst="rect">
            <a:avLst/>
          </a:prstGeom>
          <a:noFill/>
        </p:spPr>
        <p:txBody>
          <a:bodyPr wrap="square" rtlCol="0">
            <a:spAutoFit/>
          </a:bodyPr>
          <a:lstStyle/>
          <a:p>
            <a:r>
              <a:rPr lang="es-ES" sz="2000" dirty="0">
                <a:latin typeface="Bahnschrift SemiBold" panose="020B0502040204020203" pitchFamily="34" charset="0"/>
              </a:rPr>
              <a:t>Poríferos (Esponjas)</a:t>
            </a:r>
            <a:endParaRPr lang="es-PE" sz="2000" dirty="0">
              <a:latin typeface="Bahnschrift SemiBold" panose="020B0502040204020203" pitchFamily="34" charset="0"/>
            </a:endParaRPr>
          </a:p>
        </p:txBody>
      </p:sp>
      <p:pic>
        <p:nvPicPr>
          <p:cNvPr id="8" name="Imagen 7">
            <a:extLst>
              <a:ext uri="{FF2B5EF4-FFF2-40B4-BE49-F238E27FC236}">
                <a16:creationId xmlns:a16="http://schemas.microsoft.com/office/drawing/2014/main" id="{E754D050-5703-A8F5-F09C-BDE6A3D17DE6}"/>
              </a:ext>
            </a:extLst>
          </p:cNvPr>
          <p:cNvPicPr>
            <a:picLocks noChangeAspect="1"/>
          </p:cNvPicPr>
          <p:nvPr/>
        </p:nvPicPr>
        <p:blipFill>
          <a:blip r:embed="rId3"/>
          <a:stretch>
            <a:fillRect/>
          </a:stretch>
        </p:blipFill>
        <p:spPr>
          <a:xfrm>
            <a:off x="1139637" y="1422088"/>
            <a:ext cx="4635357" cy="4532675"/>
          </a:xfrm>
          <a:prstGeom prst="rect">
            <a:avLst/>
          </a:prstGeom>
        </p:spPr>
      </p:pic>
      <p:sp>
        <p:nvSpPr>
          <p:cNvPr id="9" name="Rectángulo 8">
            <a:extLst>
              <a:ext uri="{FF2B5EF4-FFF2-40B4-BE49-F238E27FC236}">
                <a16:creationId xmlns:a16="http://schemas.microsoft.com/office/drawing/2014/main" id="{5632757D-84D7-7B6B-B6B0-AB3842AD8644}"/>
              </a:ext>
            </a:extLst>
          </p:cNvPr>
          <p:cNvSpPr/>
          <p:nvPr/>
        </p:nvSpPr>
        <p:spPr>
          <a:xfrm>
            <a:off x="6302314" y="1344856"/>
            <a:ext cx="4960575" cy="1962343"/>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6449304" y="1510419"/>
            <a:ext cx="4666593" cy="1631216"/>
          </a:xfrm>
          <a:prstGeom prst="rect">
            <a:avLst/>
          </a:prstGeom>
          <a:noFill/>
        </p:spPr>
        <p:txBody>
          <a:bodyPr wrap="square" rtlCol="0">
            <a:spAutoFit/>
          </a:bodyPr>
          <a:lstStyle/>
          <a:p>
            <a:r>
              <a:rPr lang="es-MX" sz="2000" dirty="0">
                <a:latin typeface="Bahnschrift SemiBold" panose="020B0502040204020203" pitchFamily="34" charset="0"/>
              </a:rPr>
              <a:t> Las esponjas se alimentan, respiran, se reproducen y excretan por medio de bombeo de agua a través de su cuerpo</a:t>
            </a:r>
          </a:p>
          <a:p>
            <a:r>
              <a:rPr lang="es-MX" sz="2000" dirty="0">
                <a:latin typeface="Bahnschrift SemiBold" panose="020B0502040204020203" pitchFamily="34" charset="0"/>
              </a:rPr>
              <a:t>excretan principalmente dióxido de carbono y amoníaco.</a:t>
            </a:r>
            <a:endParaRPr lang="es-PE" sz="2000" dirty="0">
              <a:latin typeface="Bahnschrift SemiBold" panose="020B0502040204020203" pitchFamily="34" charset="0"/>
            </a:endParaRPr>
          </a:p>
        </p:txBody>
      </p:sp>
    </p:spTree>
    <p:extLst>
      <p:ext uri="{BB962C8B-B14F-4D97-AF65-F5344CB8AC3E}">
        <p14:creationId xmlns:p14="http://schemas.microsoft.com/office/powerpoint/2010/main" val="2142089118"/>
      </p:ext>
    </p:extLst>
  </p:cSld>
  <p:clrMapOvr>
    <a:masterClrMapping/>
  </p:clrMapOvr>
</p:sld>
</file>

<file path=ppt/theme/theme1.xml><?xml version="1.0" encoding="utf-8"?>
<a:theme xmlns:a="http://schemas.openxmlformats.org/drawingml/2006/main" name="Tema de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2960</TotalTime>
  <Words>876</Words>
  <Application>Microsoft Office PowerPoint</Application>
  <PresentationFormat>Panorámica</PresentationFormat>
  <Paragraphs>47</Paragraphs>
  <Slides>22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Arial</vt:lpstr>
      <vt:lpstr>Bahnschrift SemiBold</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Distribuidora Solmar SRL</dc:creator>
  <cp:lastModifiedBy>Distribuidora Solmar SRL</cp:lastModifiedBy>
  <cp:revision>30</cp:revision>
  <cp:lastPrinted>2022-12-01T11:28:06Z</cp:lastPrinted>
  <dcterms:created xsi:type="dcterms:W3CDTF">2022-11-20T21:03:40Z</dcterms:created>
  <dcterms:modified xsi:type="dcterms:W3CDTF">2022-12-01T11:46:14Z</dcterms:modified>
</cp:coreProperties>
</file>