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4" r:id="rId8"/>
    <p:sldId id="267" r:id="rId9"/>
    <p:sldId id="266"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41FA19B-E9AF-4225-8A7D-DF852873C4D0}" type="datetimeFigureOut">
              <a:rPr lang="es-PE" smtClean="0"/>
              <a:t>20/11/2022</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D322E9F7-42EF-4A56-9583-BB68ED7C051A}"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614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1FA19B-E9AF-4225-8A7D-DF852873C4D0}" type="datetimeFigureOut">
              <a:rPr lang="es-PE" smtClean="0"/>
              <a:t>20/11/2022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322E9F7-42EF-4A56-9583-BB68ED7C051A}"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000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1FA19B-E9AF-4225-8A7D-DF852873C4D0}" type="datetimeFigureOut">
              <a:rPr lang="es-PE" smtClean="0"/>
              <a:t>20/11/2022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322E9F7-42EF-4A56-9583-BB68ED7C051A}"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534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1FA19B-E9AF-4225-8A7D-DF852873C4D0}" type="datetimeFigureOut">
              <a:rPr lang="es-PE" smtClean="0"/>
              <a:t>20/11/2022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322E9F7-42EF-4A56-9583-BB68ED7C051A}"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31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1FA19B-E9AF-4225-8A7D-DF852873C4D0}" type="datetimeFigureOut">
              <a:rPr lang="es-PE" smtClean="0"/>
              <a:t>20/11/2022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322E9F7-42EF-4A56-9583-BB68ED7C051A}"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431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1FA19B-E9AF-4225-8A7D-DF852873C4D0}" type="datetimeFigureOut">
              <a:rPr lang="es-PE" smtClean="0"/>
              <a:t>20/11/2022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322E9F7-42EF-4A56-9583-BB68ED7C051A}"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4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1FA19B-E9AF-4225-8A7D-DF852873C4D0}" type="datetimeFigureOut">
              <a:rPr lang="es-PE" smtClean="0"/>
              <a:t>20/11/2022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322E9F7-42EF-4A56-9583-BB68ED7C051A}"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55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1FA19B-E9AF-4225-8A7D-DF852873C4D0}" type="datetimeFigureOut">
              <a:rPr lang="es-PE" smtClean="0"/>
              <a:t>20/11/2022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322E9F7-42EF-4A56-9583-BB68ED7C051A}"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28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FA19B-E9AF-4225-8A7D-DF852873C4D0}" type="datetimeFigureOut">
              <a:rPr lang="es-PE" smtClean="0"/>
              <a:t>20/11/2022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322E9F7-42EF-4A56-9583-BB68ED7C051A}" type="slidenum">
              <a:rPr lang="es-PE" smtClean="0"/>
              <a:t>‹Nº›</a:t>
            </a:fld>
            <a:endParaRPr lang="es-PE"/>
          </a:p>
        </p:txBody>
      </p:sp>
    </p:spTree>
    <p:extLst>
      <p:ext uri="{BB962C8B-B14F-4D97-AF65-F5344CB8AC3E}">
        <p14:creationId xmlns:p14="http://schemas.microsoft.com/office/powerpoint/2010/main" val="274807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1FA19B-E9AF-4225-8A7D-DF852873C4D0}" type="datetimeFigureOut">
              <a:rPr lang="es-PE" smtClean="0"/>
              <a:t>20/11/2022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322E9F7-42EF-4A56-9583-BB68ED7C051A}"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124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41FA19B-E9AF-4225-8A7D-DF852873C4D0}" type="datetimeFigureOut">
              <a:rPr lang="es-PE" smtClean="0"/>
              <a:t>20/11/2022</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D322E9F7-42EF-4A56-9583-BB68ED7C051A}"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41FA19B-E9AF-4225-8A7D-DF852873C4D0}" type="datetimeFigureOut">
              <a:rPr lang="es-PE" smtClean="0"/>
              <a:t>20/11/2022</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322E9F7-42EF-4A56-9583-BB68ED7C051A}"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211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groupastrep/diseases-public/strep-throat-sp.html" TargetMode="External"/><Relationship Id="rId2" Type="http://schemas.openxmlformats.org/officeDocument/2006/relationships/hyperlink" Target="https://www.cun.es/enfermedades-tratamientos/enfermedades/faringitis-aguda#:~:text=La%20faringitis%20aguda%20es%20una,ellos%20tambi%C3%A9n%20existe%20tejido%20linfoide" TargetMode="External"/><Relationship Id="rId1" Type="http://schemas.openxmlformats.org/officeDocument/2006/relationships/slideLayout" Target="../slideLayouts/slideLayout2.xml"/><Relationship Id="rId5" Type="http://schemas.openxmlformats.org/officeDocument/2006/relationships/hyperlink" Target="https://www.farmaceuticoscomunitarios.org/system/files/journals/824/articles/faringoamigdalitis_0.pdf" TargetMode="External"/><Relationship Id="rId4" Type="http://schemas.openxmlformats.org/officeDocument/2006/relationships/hyperlink" Target="https://cinfasalud.cinfa.com/wp-content/uploads/2019/02/Cinfaconsejos-faringiti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nfermeriaaps.com/portal/wp-content/uploads/2016/08/Recomendaciones-para-el-manejo-de-la-faringoamigdalitis.pdf" TargetMode="External"/><Relationship Id="rId2" Type="http://schemas.openxmlformats.org/officeDocument/2006/relationships/hyperlink" Target="https://seorl.net/PDF/Cavidad%20oral%20faringe%20esofago/076%20-%20PATOLOG&#205;A%20INFLAMATORIA%20INESPEC&#205;FICA%20DE%20LA%20FARINGE.pdf" TargetMode="External"/><Relationship Id="rId1" Type="http://schemas.openxmlformats.org/officeDocument/2006/relationships/slideLayout" Target="../slideLayouts/slideLayout2.xml"/><Relationship Id="rId5" Type="http://schemas.openxmlformats.org/officeDocument/2006/relationships/hyperlink" Target="https://www.health.ny.gov/es/diseases/communicable/streptococcal/group_a/fact_sheet.htm#:~:text=%C2%BFQu%C3%A9%20es%20el%20estreptococo%20del,de%20garganta%20y%20el%20imp%C3%A9tigo" TargetMode="External"/><Relationship Id="rId4" Type="http://schemas.openxmlformats.org/officeDocument/2006/relationships/hyperlink" Target="https://cdn.pediatriaintegral.es/wp-content/uploads/2017/xxi06/01/n6-385-393_JosepFlor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88BAA-96DA-4679-8E00-F34BF96E70F5}"/>
              </a:ext>
            </a:extLst>
          </p:cNvPr>
          <p:cNvSpPr>
            <a:spLocks noGrp="1"/>
          </p:cNvSpPr>
          <p:nvPr>
            <p:ph type="ctrTitle"/>
          </p:nvPr>
        </p:nvSpPr>
        <p:spPr>
          <a:xfrm>
            <a:off x="1116854" y="34241"/>
            <a:ext cx="9819314" cy="1285277"/>
          </a:xfrm>
        </p:spPr>
        <p:txBody>
          <a:bodyPr>
            <a:normAutofit/>
          </a:bodyPr>
          <a:lstStyle/>
          <a:p>
            <a:r>
              <a:rPr lang="es-PE" sz="6000" u="sng" cap="none" dirty="0">
                <a:latin typeface="Arial" panose="020B0604020202020204" pitchFamily="34" charset="0"/>
                <a:cs typeface="Arial" panose="020B0604020202020204" pitchFamily="34" charset="0"/>
              </a:rPr>
              <a:t>FARINGITIS BACTERIANA</a:t>
            </a:r>
          </a:p>
        </p:txBody>
      </p:sp>
      <p:sp>
        <p:nvSpPr>
          <p:cNvPr id="3" name="Subtítulo 2">
            <a:extLst>
              <a:ext uri="{FF2B5EF4-FFF2-40B4-BE49-F238E27FC236}">
                <a16:creationId xmlns:a16="http://schemas.microsoft.com/office/drawing/2014/main" id="{93913159-3D98-4786-B78F-3585B19DE438}"/>
              </a:ext>
            </a:extLst>
          </p:cNvPr>
          <p:cNvSpPr>
            <a:spLocks noGrp="1"/>
          </p:cNvSpPr>
          <p:nvPr>
            <p:ph type="subTitle" idx="1"/>
          </p:nvPr>
        </p:nvSpPr>
        <p:spPr>
          <a:xfrm>
            <a:off x="0" y="1577129"/>
            <a:ext cx="10167457" cy="4429389"/>
          </a:xfrm>
        </p:spPr>
        <p:txBody>
          <a:bodyPr/>
          <a:lstStyle/>
          <a:p>
            <a:pPr algn="l"/>
            <a:r>
              <a:rPr lang="es-ES" sz="2800" cap="none" dirty="0">
                <a:latin typeface="Arial" panose="020B0604020202020204" pitchFamily="34" charset="0"/>
                <a:cs typeface="Arial" panose="020B0604020202020204" pitchFamily="34" charset="0"/>
              </a:rPr>
              <a:t>Nombre Y Apellido: Juan Renato Tello Espejo </a:t>
            </a:r>
          </a:p>
          <a:p>
            <a:pPr algn="l"/>
            <a:r>
              <a:rPr lang="es-PE" sz="2800" cap="none" dirty="0">
                <a:latin typeface="Arial" panose="020B0604020202020204" pitchFamily="34" charset="0"/>
                <a:cs typeface="Arial" panose="020B0604020202020204" pitchFamily="34" charset="0"/>
              </a:rPr>
              <a:t>Prof: Juan Cespedes Cortez</a:t>
            </a:r>
          </a:p>
          <a:p>
            <a:pPr algn="l"/>
            <a:r>
              <a:rPr lang="es-PE" sz="2800" cap="none" dirty="0">
                <a:latin typeface="Arial" panose="020B0604020202020204" pitchFamily="34" charset="0"/>
                <a:cs typeface="Arial" panose="020B0604020202020204" pitchFamily="34" charset="0"/>
              </a:rPr>
              <a:t>Curso: Biología </a:t>
            </a:r>
          </a:p>
          <a:p>
            <a:r>
              <a:rPr lang="es-PE" sz="2800" cap="none" dirty="0">
                <a:latin typeface="Arial" panose="020B0604020202020204" pitchFamily="34" charset="0"/>
                <a:cs typeface="Arial" panose="020B0604020202020204" pitchFamily="34" charset="0"/>
              </a:rPr>
              <a:t>Grado: 4“A’’ </a:t>
            </a:r>
          </a:p>
          <a:p>
            <a:r>
              <a:rPr lang="es-PE" sz="2800" cap="none" dirty="0">
                <a:latin typeface="Arial" panose="020B0604020202020204" pitchFamily="34" charset="0"/>
                <a:cs typeface="Arial" panose="020B0604020202020204" pitchFamily="34" charset="0"/>
              </a:rPr>
              <a:t>Fecha:06/11/2022</a:t>
            </a:r>
          </a:p>
          <a:p>
            <a:pPr algn="l"/>
            <a:endParaRPr lang="es-ES"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B9B28DC-EE1A-43CB-AB38-5D813755B80F}"/>
              </a:ext>
            </a:extLst>
          </p:cNvPr>
          <p:cNvPicPr>
            <a:picLocks noChangeAspect="1"/>
          </p:cNvPicPr>
          <p:nvPr/>
        </p:nvPicPr>
        <p:blipFill>
          <a:blip r:embed="rId2"/>
          <a:stretch>
            <a:fillRect/>
          </a:stretch>
        </p:blipFill>
        <p:spPr>
          <a:xfrm>
            <a:off x="8822981" y="1577129"/>
            <a:ext cx="2806397" cy="4384996"/>
          </a:xfrm>
          <a:prstGeom prst="rect">
            <a:avLst/>
          </a:prstGeom>
        </p:spPr>
      </p:pic>
    </p:spTree>
    <p:extLst>
      <p:ext uri="{BB962C8B-B14F-4D97-AF65-F5344CB8AC3E}">
        <p14:creationId xmlns:p14="http://schemas.microsoft.com/office/powerpoint/2010/main" val="282931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EDA1-0C6A-45AB-BED5-AD612E34E9A7}"/>
              </a:ext>
            </a:extLst>
          </p:cNvPr>
          <p:cNvSpPr>
            <a:spLocks noGrp="1"/>
          </p:cNvSpPr>
          <p:nvPr>
            <p:ph type="title"/>
          </p:nvPr>
        </p:nvSpPr>
        <p:spPr>
          <a:xfrm>
            <a:off x="1443189" y="780176"/>
            <a:ext cx="9603275" cy="1049235"/>
          </a:xfrm>
        </p:spPr>
        <p:txBody>
          <a:bodyPr/>
          <a:lstStyle/>
          <a:p>
            <a:r>
              <a:rPr lang="es-ES" dirty="0"/>
              <a:t>Referencias:</a:t>
            </a:r>
            <a:endParaRPr lang="es-PE" dirty="0"/>
          </a:p>
        </p:txBody>
      </p:sp>
      <p:sp>
        <p:nvSpPr>
          <p:cNvPr id="3" name="Marcador de contenido 2">
            <a:extLst>
              <a:ext uri="{FF2B5EF4-FFF2-40B4-BE49-F238E27FC236}">
                <a16:creationId xmlns:a16="http://schemas.microsoft.com/office/drawing/2014/main" id="{4638FE07-6702-4AF6-9400-469BF25A8AA8}"/>
              </a:ext>
            </a:extLst>
          </p:cNvPr>
          <p:cNvSpPr>
            <a:spLocks noGrp="1"/>
          </p:cNvSpPr>
          <p:nvPr>
            <p:ph idx="1"/>
          </p:nvPr>
        </p:nvSpPr>
        <p:spPr>
          <a:xfrm>
            <a:off x="444900" y="2057677"/>
            <a:ext cx="10947350" cy="4091453"/>
          </a:xfrm>
        </p:spPr>
        <p:txBody>
          <a:bodyPr>
            <a:normAutofit fontScale="92500" lnSpcReduction="10000"/>
          </a:bodyPr>
          <a:lstStyle/>
          <a:p>
            <a:r>
              <a:rPr lang="es-PE" dirty="0">
                <a:latin typeface="Arial" panose="020B0604020202020204" pitchFamily="34" charset="0"/>
                <a:cs typeface="Arial" panose="020B0604020202020204" pitchFamily="34" charset="0"/>
              </a:rPr>
              <a:t> Cervera, J. 2016. Faringitis aguda. </a:t>
            </a:r>
            <a:r>
              <a:rPr lang="es-PE" dirty="0" err="1">
                <a:latin typeface="Arial" panose="020B0604020202020204" pitchFamily="34" charset="0"/>
                <a:cs typeface="Arial" panose="020B0604020202020204" pitchFamily="34" charset="0"/>
              </a:rPr>
              <a:t>Cun.Recuperado</a:t>
            </a:r>
            <a:r>
              <a:rPr lang="es-PE" dirty="0">
                <a:latin typeface="Arial" panose="020B0604020202020204" pitchFamily="34" charset="0"/>
                <a:cs typeface="Arial" panose="020B0604020202020204" pitchFamily="34" charset="0"/>
              </a:rPr>
              <a:t> de :</a:t>
            </a:r>
            <a:r>
              <a:rPr lang="es-PE" dirty="0">
                <a:latin typeface="Arial" panose="020B0604020202020204" pitchFamily="34" charset="0"/>
                <a:cs typeface="Arial" panose="020B0604020202020204" pitchFamily="34" charset="0"/>
                <a:hlinkClick r:id="rId2"/>
              </a:rPr>
              <a:t>https://www.cun.es/enfermedades-tratamientos/enfermedades/faringitis-aguda#:~:text=La%20faringitis%20aguda%20es%20una,ellos%20tambi%C3%A9n%20existe%20tejido%20linfoide</a:t>
            </a:r>
            <a:endParaRPr lang="es-PE" dirty="0">
              <a:latin typeface="Arial" panose="020B0604020202020204" pitchFamily="34" charset="0"/>
              <a:cs typeface="Arial" panose="020B0604020202020204" pitchFamily="34" charset="0"/>
            </a:endParaRPr>
          </a:p>
          <a:p>
            <a:r>
              <a:rPr lang="es-ES" dirty="0"/>
              <a:t>Rochelle, P.2021.Las infecciones de garganta por estreptococos. </a:t>
            </a:r>
            <a:r>
              <a:rPr lang="es-ES" dirty="0" err="1"/>
              <a:t>Cdc.Recuperado</a:t>
            </a:r>
            <a:r>
              <a:rPr lang="es-ES" dirty="0"/>
              <a:t> de </a:t>
            </a:r>
            <a:r>
              <a:rPr lang="es-ES" dirty="0">
                <a:hlinkClick r:id="rId3"/>
              </a:rPr>
              <a:t>https://www.cdc.gov/groupastrep/diseases-public/strep-throat-sp.html</a:t>
            </a:r>
            <a:endParaRPr lang="es-ES" dirty="0"/>
          </a:p>
          <a:p>
            <a:r>
              <a:rPr lang="es-ES" dirty="0"/>
              <a:t>Lorca, E. 2019. 10 consejos para evitar  y controlar la </a:t>
            </a:r>
            <a:r>
              <a:rPr lang="es-ES" dirty="0" err="1"/>
              <a:t>aparacion</a:t>
            </a:r>
            <a:r>
              <a:rPr lang="es-ES" dirty="0"/>
              <a:t> de la faringitis agudo. </a:t>
            </a:r>
            <a:r>
              <a:rPr lang="es-ES" dirty="0" err="1"/>
              <a:t>Cinfasalud.Recuperado</a:t>
            </a:r>
            <a:r>
              <a:rPr lang="es-ES" dirty="0"/>
              <a:t> de </a:t>
            </a:r>
            <a:r>
              <a:rPr lang="es-ES" dirty="0">
                <a:hlinkClick r:id="rId4"/>
              </a:rPr>
              <a:t>https://cinfasalud.cinfa.com/wp-content/uploads/2019/02/Cinfaconsejos-faringitis.pdf</a:t>
            </a:r>
            <a:endParaRPr lang="es-ES" dirty="0"/>
          </a:p>
          <a:p>
            <a:r>
              <a:rPr lang="es-ES" dirty="0"/>
              <a:t>Yago, J..2015. Guía clínica para el manejo de la faringoamigdalitis aguda del adulto. </a:t>
            </a:r>
            <a:r>
              <a:rPr lang="es-ES" dirty="0" err="1"/>
              <a:t>Farmaceuticoscomunitarios.Recuperado</a:t>
            </a:r>
            <a:r>
              <a:rPr lang="es-ES" dirty="0"/>
              <a:t> de </a:t>
            </a:r>
            <a:r>
              <a:rPr lang="es-ES" dirty="0">
                <a:hlinkClick r:id="rId5"/>
              </a:rPr>
              <a:t>https://www.farmaceuticoscomunitarios.org/system/files/journals/824/articles/faringoamigdalitis_0.pdf</a:t>
            </a:r>
            <a:endParaRPr lang="es-ES" dirty="0"/>
          </a:p>
          <a:p>
            <a:endParaRPr lang="es-ES" dirty="0"/>
          </a:p>
          <a:p>
            <a:endParaRPr lang="es-PE" dirty="0"/>
          </a:p>
        </p:txBody>
      </p:sp>
    </p:spTree>
    <p:extLst>
      <p:ext uri="{BB962C8B-B14F-4D97-AF65-F5344CB8AC3E}">
        <p14:creationId xmlns:p14="http://schemas.microsoft.com/office/powerpoint/2010/main" val="322808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B0CC5EA-108D-42A6-9D86-D25E95FFB64C}"/>
              </a:ext>
            </a:extLst>
          </p:cNvPr>
          <p:cNvSpPr>
            <a:spLocks noGrp="1"/>
          </p:cNvSpPr>
          <p:nvPr>
            <p:ph idx="1"/>
          </p:nvPr>
        </p:nvSpPr>
        <p:spPr>
          <a:xfrm>
            <a:off x="92563" y="527596"/>
            <a:ext cx="10511121" cy="5802807"/>
          </a:xfrm>
        </p:spPr>
        <p:txBody>
          <a:bodyPr>
            <a:normAutofit/>
          </a:bodyPr>
          <a:lstStyle/>
          <a:p>
            <a:r>
              <a:rPr lang="es-ES" dirty="0" err="1"/>
              <a:t>Martínez.J</a:t>
            </a:r>
            <a:r>
              <a:rPr lang="es-ES" dirty="0"/>
              <a:t>, Puebla, J y Padilla, M. 2002. Patología Inflamatoria Inespecífica De La Faringe. </a:t>
            </a:r>
            <a:r>
              <a:rPr lang="es-ES" dirty="0" err="1"/>
              <a:t>Seorl</a:t>
            </a:r>
            <a:r>
              <a:rPr lang="es-ES" dirty="0"/>
              <a:t>. Recuperado de </a:t>
            </a:r>
            <a:r>
              <a:rPr lang="es-ES" dirty="0">
                <a:hlinkClick r:id="rId2"/>
              </a:rPr>
              <a:t>https://seorl.net/PDF/Cavidad%20oral%20faringe%20esofago/076%20-%20PATOLOGÍA%20INFLAMATORIA%20INESPECÍFICA%20DE%20LA%20FARINGE.pdf</a:t>
            </a:r>
            <a:endParaRPr lang="es-ES" dirty="0"/>
          </a:p>
          <a:p>
            <a:r>
              <a:rPr lang="es-ES" dirty="0"/>
              <a:t>Josep M. 2015. Recomendaciones para el manejo de la faringoamigdalitis aguda del adulto. Enfermeriaaps. Recuperado de </a:t>
            </a:r>
            <a:r>
              <a:rPr lang="es-ES" dirty="0">
                <a:hlinkClick r:id="rId3"/>
              </a:rPr>
              <a:t>https://www.enfermeriaaps.com/portal/wp-content/uploads/2016/08/Recomendaciones-para-el-manejo-de-la-faringoamigdalitis.pdf</a:t>
            </a:r>
            <a:endParaRPr lang="es-ES" dirty="0"/>
          </a:p>
          <a:p>
            <a:r>
              <a:rPr lang="es-ES" dirty="0" err="1"/>
              <a:t>BrúJ</a:t>
            </a:r>
            <a:r>
              <a:rPr lang="es-ES" dirty="0"/>
              <a:t>. Flor. Infecciones de vías respiratorias altas-1: faringitis aguda y recurrente. </a:t>
            </a:r>
            <a:r>
              <a:rPr lang="es-ES" dirty="0" err="1"/>
              <a:t>Cdn.Recuperado</a:t>
            </a:r>
            <a:r>
              <a:rPr lang="es-ES" dirty="0"/>
              <a:t> de </a:t>
            </a:r>
            <a:r>
              <a:rPr lang="es-ES" dirty="0">
                <a:hlinkClick r:id="rId4"/>
              </a:rPr>
              <a:t>https://</a:t>
            </a:r>
            <a:r>
              <a:rPr lang="es-ES" dirty="0">
                <a:hlinkClick r:id="rId4"/>
              </a:rPr>
              <a:t>cdn</a:t>
            </a:r>
            <a:r>
              <a:rPr lang="es-ES" dirty="0">
                <a:hlinkClick r:id="rId4"/>
              </a:rPr>
              <a:t>.pediatriaintegral.es/wp-content/uploads/2017/xxi06/01/n6-385-393_JosepFlor1.pdf</a:t>
            </a:r>
            <a:endParaRPr lang="es-ES" dirty="0"/>
          </a:p>
          <a:p>
            <a:r>
              <a:rPr lang="es-ES" dirty="0" err="1"/>
              <a:t>Department</a:t>
            </a:r>
            <a:r>
              <a:rPr lang="es-ES" dirty="0"/>
              <a:t> </a:t>
            </a:r>
            <a:r>
              <a:rPr lang="es-ES" dirty="0" err="1"/>
              <a:t>of</a:t>
            </a:r>
            <a:r>
              <a:rPr lang="es-ES" dirty="0"/>
              <a:t> </a:t>
            </a:r>
            <a:r>
              <a:rPr lang="es-ES" dirty="0" err="1"/>
              <a:t>Health</a:t>
            </a:r>
            <a:r>
              <a:rPr lang="es-ES" dirty="0"/>
              <a:t> .2020. Infecciones Estreptocócicas. </a:t>
            </a:r>
            <a:r>
              <a:rPr lang="es-ES" dirty="0" err="1"/>
              <a:t>Health</a:t>
            </a:r>
            <a:r>
              <a:rPr lang="es-ES" dirty="0"/>
              <a:t>. Recuperado de : </a:t>
            </a:r>
            <a:r>
              <a:rPr lang="es-ES" dirty="0">
                <a:hlinkClick r:id="rId5"/>
              </a:rPr>
              <a:t>https://www.health.ny.gov/es/diseases/communicable/streptococcal/group_a/fact_sheet.htm#:~:text=%C2%BFQu%C3%A9%20es%20el%20estreptococo%20del,de%20garganta%20y%20el%20imp%C3%A9tigo</a:t>
            </a:r>
            <a:endParaRPr lang="es-ES" dirty="0"/>
          </a:p>
          <a:p>
            <a:endParaRPr lang="es-ES" dirty="0"/>
          </a:p>
          <a:p>
            <a:endParaRPr lang="es-PE" dirty="0"/>
          </a:p>
        </p:txBody>
      </p:sp>
    </p:spTree>
    <p:extLst>
      <p:ext uri="{BB962C8B-B14F-4D97-AF65-F5344CB8AC3E}">
        <p14:creationId xmlns:p14="http://schemas.microsoft.com/office/powerpoint/2010/main" val="6456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A39DD-162C-44E8-A157-A8222231F082}"/>
              </a:ext>
            </a:extLst>
          </p:cNvPr>
          <p:cNvSpPr>
            <a:spLocks noGrp="1"/>
          </p:cNvSpPr>
          <p:nvPr>
            <p:ph type="title"/>
          </p:nvPr>
        </p:nvSpPr>
        <p:spPr>
          <a:xfrm>
            <a:off x="1451579" y="867037"/>
            <a:ext cx="9603275" cy="1049235"/>
          </a:xfrm>
        </p:spPr>
        <p:txBody>
          <a:bodyPr/>
          <a:lstStyle/>
          <a:p>
            <a:r>
              <a:rPr lang="es-ES" dirty="0">
                <a:latin typeface="Arial" panose="020B0604020202020204" pitchFamily="34" charset="0"/>
                <a:cs typeface="Arial" panose="020B0604020202020204" pitchFamily="34" charset="0"/>
              </a:rPr>
              <a:t>Índice</a:t>
            </a:r>
            <a:r>
              <a:rPr lang="es-ES" dirty="0"/>
              <a:t> :</a:t>
            </a:r>
            <a:endParaRPr lang="es-PE" dirty="0"/>
          </a:p>
        </p:txBody>
      </p:sp>
      <p:sp>
        <p:nvSpPr>
          <p:cNvPr id="3" name="Marcador de contenido 2">
            <a:extLst>
              <a:ext uri="{FF2B5EF4-FFF2-40B4-BE49-F238E27FC236}">
                <a16:creationId xmlns:a16="http://schemas.microsoft.com/office/drawing/2014/main" id="{5FCA6723-F784-44FB-921C-33C3C39ECA11}"/>
              </a:ext>
            </a:extLst>
          </p:cNvPr>
          <p:cNvSpPr>
            <a:spLocks noGrp="1"/>
          </p:cNvSpPr>
          <p:nvPr>
            <p:ph idx="1"/>
          </p:nvPr>
        </p:nvSpPr>
        <p:spPr>
          <a:xfrm>
            <a:off x="478456" y="2225457"/>
            <a:ext cx="9603275" cy="3450613"/>
          </a:xfrm>
        </p:spPr>
        <p:txBody>
          <a:bodyPr/>
          <a:lstStyle/>
          <a:p>
            <a:r>
              <a:rPr lang="es-ES" dirty="0">
                <a:latin typeface="Arial" panose="020B0604020202020204" pitchFamily="34" charset="0"/>
                <a:cs typeface="Arial" panose="020B0604020202020204" pitchFamily="34" charset="0"/>
              </a:rPr>
              <a:t>¿Qué es la faringitis bacteriana?</a:t>
            </a:r>
          </a:p>
          <a:p>
            <a:r>
              <a:rPr lang="es-PE" dirty="0"/>
              <a:t>¿Cuáles son los síntomas?</a:t>
            </a:r>
          </a:p>
          <a:p>
            <a:r>
              <a:rPr lang="es-PE" dirty="0"/>
              <a:t>¿Por quien es causada?</a:t>
            </a:r>
          </a:p>
          <a:p>
            <a:r>
              <a:rPr lang="es-PE" dirty="0"/>
              <a:t>¿Cuál es el tratamiento?</a:t>
            </a:r>
          </a:p>
          <a:p>
            <a:r>
              <a:rPr lang="es-PE" dirty="0">
                <a:latin typeface="Arial" panose="020B0604020202020204" pitchFamily="34" charset="0"/>
                <a:cs typeface="Arial" panose="020B0604020202020204" pitchFamily="34" charset="0"/>
              </a:rPr>
              <a:t>¿Qué prevenciones deberíamos tomar?</a:t>
            </a:r>
          </a:p>
          <a:p>
            <a:r>
              <a:rPr lang="es-PE" dirty="0">
                <a:latin typeface="Arial" panose="020B0604020202020204" pitchFamily="34" charset="0"/>
                <a:cs typeface="Arial" panose="020B0604020202020204" pitchFamily="34" charset="0"/>
              </a:rPr>
              <a:t>¿Cómo se trasmite? </a:t>
            </a:r>
          </a:p>
          <a:p>
            <a:endParaRPr lang="es-PE" dirty="0">
              <a:latin typeface="Arial" panose="020B0604020202020204" pitchFamily="34" charset="0"/>
              <a:cs typeface="Arial" panose="020B0604020202020204" pitchFamily="34" charset="0"/>
            </a:endParaRPr>
          </a:p>
          <a:p>
            <a:endParaRPr lang="es-PE" dirty="0"/>
          </a:p>
        </p:txBody>
      </p:sp>
      <p:pic>
        <p:nvPicPr>
          <p:cNvPr id="4" name="Imagen 3">
            <a:extLst>
              <a:ext uri="{FF2B5EF4-FFF2-40B4-BE49-F238E27FC236}">
                <a16:creationId xmlns:a16="http://schemas.microsoft.com/office/drawing/2014/main" id="{E7FF69F9-8FF3-4F2D-A1A6-0B44E592E558}"/>
              </a:ext>
            </a:extLst>
          </p:cNvPr>
          <p:cNvPicPr>
            <a:picLocks noChangeAspect="1"/>
          </p:cNvPicPr>
          <p:nvPr/>
        </p:nvPicPr>
        <p:blipFill>
          <a:blip r:embed="rId2"/>
          <a:stretch>
            <a:fillRect/>
          </a:stretch>
        </p:blipFill>
        <p:spPr>
          <a:xfrm>
            <a:off x="5980436" y="1916272"/>
            <a:ext cx="4371577" cy="2923270"/>
          </a:xfrm>
          <a:prstGeom prst="rect">
            <a:avLst/>
          </a:prstGeom>
        </p:spPr>
      </p:pic>
      <p:pic>
        <p:nvPicPr>
          <p:cNvPr id="5" name="Imagen 4">
            <a:extLst>
              <a:ext uri="{FF2B5EF4-FFF2-40B4-BE49-F238E27FC236}">
                <a16:creationId xmlns:a16="http://schemas.microsoft.com/office/drawing/2014/main" id="{97DBF117-7276-4278-8EBE-5D4F256590C0}"/>
              </a:ext>
            </a:extLst>
          </p:cNvPr>
          <p:cNvPicPr>
            <a:picLocks noChangeAspect="1"/>
          </p:cNvPicPr>
          <p:nvPr/>
        </p:nvPicPr>
        <p:blipFill>
          <a:blip r:embed="rId3"/>
          <a:stretch>
            <a:fillRect/>
          </a:stretch>
        </p:blipFill>
        <p:spPr>
          <a:xfrm>
            <a:off x="6802534" y="4839542"/>
            <a:ext cx="2932430" cy="1871634"/>
          </a:xfrm>
          <a:prstGeom prst="rect">
            <a:avLst/>
          </a:prstGeom>
        </p:spPr>
      </p:pic>
    </p:spTree>
    <p:extLst>
      <p:ext uri="{BB962C8B-B14F-4D97-AF65-F5344CB8AC3E}">
        <p14:creationId xmlns:p14="http://schemas.microsoft.com/office/powerpoint/2010/main" val="341034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7BDB5-9453-49F9-B605-2D188AE7428C}"/>
              </a:ext>
            </a:extLst>
          </p:cNvPr>
          <p:cNvSpPr>
            <a:spLocks noGrp="1"/>
          </p:cNvSpPr>
          <p:nvPr>
            <p:ph type="title"/>
          </p:nvPr>
        </p:nvSpPr>
        <p:spPr>
          <a:xfrm>
            <a:off x="1451579" y="783147"/>
            <a:ext cx="9603275" cy="1049235"/>
          </a:xfrm>
        </p:spPr>
        <p:txBody>
          <a:bodyPr/>
          <a:lstStyle/>
          <a:p>
            <a:r>
              <a:rPr lang="es-ES" dirty="0">
                <a:latin typeface="Arial" panose="020B0604020202020204" pitchFamily="34" charset="0"/>
                <a:cs typeface="Arial" panose="020B0604020202020204" pitchFamily="34" charset="0"/>
              </a:rPr>
              <a:t>¿Qué es la FARINGITIS BACTERIANA?</a:t>
            </a:r>
            <a:endParaRPr lang="es-PE"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4EE86B2-78D5-4A54-9CED-1CEF9BAEBD0E}"/>
              </a:ext>
            </a:extLst>
          </p:cNvPr>
          <p:cNvSpPr>
            <a:spLocks noGrp="1"/>
          </p:cNvSpPr>
          <p:nvPr>
            <p:ph idx="1"/>
          </p:nvPr>
        </p:nvSpPr>
        <p:spPr>
          <a:xfrm>
            <a:off x="512012" y="2439098"/>
            <a:ext cx="5377060" cy="4062369"/>
          </a:xfrm>
        </p:spPr>
        <p:txBody>
          <a:bodyPr/>
          <a:lstStyle/>
          <a:p>
            <a:r>
              <a:rPr lang="es-ES" dirty="0"/>
              <a:t>La faringitis bacteriana o faringitis </a:t>
            </a:r>
            <a:r>
              <a:rPr lang="es-ES" dirty="0">
                <a:latin typeface="Arial" panose="020B0604020202020204" pitchFamily="34" charset="0"/>
                <a:cs typeface="Arial" panose="020B0604020202020204" pitchFamily="34" charset="0"/>
              </a:rPr>
              <a:t>estreptocócica</a:t>
            </a:r>
            <a:r>
              <a:rPr lang="es-ES" dirty="0"/>
              <a:t> es una infección bacteriana que </a:t>
            </a:r>
            <a:r>
              <a:rPr lang="es-ES" dirty="0">
                <a:latin typeface="Arial" panose="020B0604020202020204" pitchFamily="34" charset="0"/>
                <a:cs typeface="Arial" panose="020B0604020202020204" pitchFamily="34" charset="0"/>
              </a:rPr>
              <a:t>puede</a:t>
            </a:r>
            <a:r>
              <a:rPr lang="es-ES" dirty="0"/>
              <a:t>  provocar un fuerte dolor y picazón en la garganta que es muy frecuente en niños pero que también se encuentra afectando  a personas mayores provocándonos complicaciones como inflamación del riñón y fiebre reumática.</a:t>
            </a:r>
            <a:endParaRPr lang="es-PE" dirty="0"/>
          </a:p>
        </p:txBody>
      </p:sp>
      <p:pic>
        <p:nvPicPr>
          <p:cNvPr id="7" name="Imagen 6">
            <a:extLst>
              <a:ext uri="{FF2B5EF4-FFF2-40B4-BE49-F238E27FC236}">
                <a16:creationId xmlns:a16="http://schemas.microsoft.com/office/drawing/2014/main" id="{330025DF-28B6-4E05-B299-BB2DAD54AA9D}"/>
              </a:ext>
            </a:extLst>
          </p:cNvPr>
          <p:cNvPicPr>
            <a:picLocks noChangeAspect="1"/>
          </p:cNvPicPr>
          <p:nvPr/>
        </p:nvPicPr>
        <p:blipFill>
          <a:blip r:embed="rId2"/>
          <a:stretch>
            <a:fillRect/>
          </a:stretch>
        </p:blipFill>
        <p:spPr>
          <a:xfrm>
            <a:off x="7192161" y="1915265"/>
            <a:ext cx="3862693" cy="2605351"/>
          </a:xfrm>
          <a:prstGeom prst="rect">
            <a:avLst/>
          </a:prstGeom>
        </p:spPr>
      </p:pic>
      <p:sp>
        <p:nvSpPr>
          <p:cNvPr id="9" name="CuadroTexto 8">
            <a:extLst>
              <a:ext uri="{FF2B5EF4-FFF2-40B4-BE49-F238E27FC236}">
                <a16:creationId xmlns:a16="http://schemas.microsoft.com/office/drawing/2014/main" id="{078A7133-95DB-4170-A80D-B89CC39E5745}"/>
              </a:ext>
            </a:extLst>
          </p:cNvPr>
          <p:cNvSpPr txBox="1"/>
          <p:nvPr/>
        </p:nvSpPr>
        <p:spPr>
          <a:xfrm>
            <a:off x="7192161" y="4671618"/>
            <a:ext cx="3956807" cy="1477328"/>
          </a:xfrm>
          <a:prstGeom prst="rect">
            <a:avLst/>
          </a:prstGeom>
          <a:noFill/>
        </p:spPr>
        <p:txBody>
          <a:bodyPr wrap="square" rtlCol="0">
            <a:spAutoFit/>
          </a:bodyPr>
          <a:lstStyle/>
          <a:p>
            <a:r>
              <a:rPr lang="es-ES" dirty="0"/>
              <a:t>Figura1:Faringitis estreptocócica: qué es, síntomas y tratamiento</a:t>
            </a:r>
          </a:p>
          <a:p>
            <a:r>
              <a:rPr lang="es-ES" dirty="0"/>
              <a:t>Recuperado de https://www.mdsaude.com/es/otorrinolaringologia-es/faringitis-estreptococica/</a:t>
            </a:r>
            <a:endParaRPr lang="es-PE" dirty="0"/>
          </a:p>
        </p:txBody>
      </p:sp>
    </p:spTree>
    <p:extLst>
      <p:ext uri="{BB962C8B-B14F-4D97-AF65-F5344CB8AC3E}">
        <p14:creationId xmlns:p14="http://schemas.microsoft.com/office/powerpoint/2010/main" val="316061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EB93-026F-474E-BA84-17D60F560C1B}"/>
              </a:ext>
            </a:extLst>
          </p:cNvPr>
          <p:cNvSpPr>
            <a:spLocks noGrp="1"/>
          </p:cNvSpPr>
          <p:nvPr>
            <p:ph type="title"/>
          </p:nvPr>
        </p:nvSpPr>
        <p:spPr>
          <a:xfrm>
            <a:off x="1414605" y="783147"/>
            <a:ext cx="9603275" cy="1049235"/>
          </a:xfrm>
        </p:spPr>
        <p:txBody>
          <a:bodyPr/>
          <a:lstStyle/>
          <a:p>
            <a:r>
              <a:rPr lang="es-ES" dirty="0"/>
              <a:t>¿Por quien es </a:t>
            </a:r>
            <a:r>
              <a:rPr lang="es-ES" dirty="0">
                <a:latin typeface="Arial" panose="020B0604020202020204" pitchFamily="34" charset="0"/>
                <a:cs typeface="Arial" panose="020B0604020202020204" pitchFamily="34" charset="0"/>
              </a:rPr>
              <a:t>causado</a:t>
            </a:r>
            <a:r>
              <a:rPr lang="es-ES" dirty="0"/>
              <a:t>?</a:t>
            </a:r>
            <a:endParaRPr lang="es-PE" dirty="0"/>
          </a:p>
        </p:txBody>
      </p:sp>
      <p:sp>
        <p:nvSpPr>
          <p:cNvPr id="3" name="Marcador de contenido 2">
            <a:extLst>
              <a:ext uri="{FF2B5EF4-FFF2-40B4-BE49-F238E27FC236}">
                <a16:creationId xmlns:a16="http://schemas.microsoft.com/office/drawing/2014/main" id="{576BBAC5-1890-40B1-BC7A-92287FE6E4E7}"/>
              </a:ext>
            </a:extLst>
          </p:cNvPr>
          <p:cNvSpPr>
            <a:spLocks noGrp="1"/>
          </p:cNvSpPr>
          <p:nvPr>
            <p:ph idx="1"/>
          </p:nvPr>
        </p:nvSpPr>
        <p:spPr>
          <a:xfrm>
            <a:off x="512012" y="2099622"/>
            <a:ext cx="4907276" cy="3450613"/>
          </a:xfrm>
        </p:spPr>
        <p:txBody>
          <a:bodyPr>
            <a:normAutofit/>
          </a:bodyPr>
          <a:lstStyle/>
          <a:p>
            <a:r>
              <a:rPr lang="es-ES" dirty="0">
                <a:latin typeface="Arial" panose="020B0604020202020204" pitchFamily="34" charset="0"/>
                <a:cs typeface="Arial" panose="020B0604020202020204" pitchFamily="34" charset="0"/>
              </a:rPr>
              <a:t>La faringitis estreptocócica es una infección causada por una bacteria conocida como Streptococcus pyogenes o también llamada estreptococo grupo A son bacterias que suelen estar presentes en la garganta y sobre la piel provocando enfermedades mucho más graves. </a:t>
            </a:r>
            <a:endParaRPr lang="es-PE"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5450D20B-895D-4DB1-A108-CD18C2B7BC76}"/>
              </a:ext>
            </a:extLst>
          </p:cNvPr>
          <p:cNvPicPr>
            <a:picLocks noChangeAspect="1"/>
          </p:cNvPicPr>
          <p:nvPr/>
        </p:nvPicPr>
        <p:blipFill>
          <a:blip r:embed="rId2"/>
          <a:stretch>
            <a:fillRect/>
          </a:stretch>
        </p:blipFill>
        <p:spPr>
          <a:xfrm>
            <a:off x="7103903" y="2049096"/>
            <a:ext cx="3741140" cy="2494093"/>
          </a:xfrm>
          <a:prstGeom prst="rect">
            <a:avLst/>
          </a:prstGeom>
        </p:spPr>
      </p:pic>
      <p:sp>
        <p:nvSpPr>
          <p:cNvPr id="7" name="CuadroTexto 6">
            <a:extLst>
              <a:ext uri="{FF2B5EF4-FFF2-40B4-BE49-F238E27FC236}">
                <a16:creationId xmlns:a16="http://schemas.microsoft.com/office/drawing/2014/main" id="{D1849E4A-A8B8-4187-8AEE-3E834BDD89DD}"/>
              </a:ext>
            </a:extLst>
          </p:cNvPr>
          <p:cNvSpPr txBox="1"/>
          <p:nvPr/>
        </p:nvSpPr>
        <p:spPr>
          <a:xfrm>
            <a:off x="6642508" y="4808904"/>
            <a:ext cx="5370526" cy="1200329"/>
          </a:xfrm>
          <a:prstGeom prst="rect">
            <a:avLst/>
          </a:prstGeom>
          <a:noFill/>
        </p:spPr>
        <p:txBody>
          <a:bodyPr wrap="square" rtlCol="0">
            <a:spAutoFit/>
          </a:bodyPr>
          <a:lstStyle/>
          <a:p>
            <a:r>
              <a:rPr lang="es-ES" dirty="0"/>
              <a:t>Figura 3:¿Qué es Streptococcus grupo A? ¿cómo se contagia?</a:t>
            </a:r>
          </a:p>
          <a:p>
            <a:r>
              <a:rPr lang="es-PE" dirty="0"/>
              <a:t>Recuperado de: https://diagnosticoencasa.com/que-es-streptococcus-grupo-a-como-se-contagia/</a:t>
            </a:r>
          </a:p>
        </p:txBody>
      </p:sp>
    </p:spTree>
    <p:extLst>
      <p:ext uri="{BB962C8B-B14F-4D97-AF65-F5344CB8AC3E}">
        <p14:creationId xmlns:p14="http://schemas.microsoft.com/office/powerpoint/2010/main" val="418609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8D8BE-CDFF-4C3D-BAAC-9DD9FDE16A7E}"/>
              </a:ext>
            </a:extLst>
          </p:cNvPr>
          <p:cNvSpPr>
            <a:spLocks noGrp="1"/>
          </p:cNvSpPr>
          <p:nvPr>
            <p:ph type="title"/>
          </p:nvPr>
        </p:nvSpPr>
        <p:spPr/>
        <p:txBody>
          <a:bodyPr/>
          <a:lstStyle/>
          <a:p>
            <a:r>
              <a:rPr lang="es-ES" dirty="0">
                <a:latin typeface="Arial" panose="020B0604020202020204" pitchFamily="34" charset="0"/>
                <a:cs typeface="Arial" panose="020B0604020202020204" pitchFamily="34" charset="0"/>
              </a:rPr>
              <a:t>¿Cuales son sus Síntomas?</a:t>
            </a:r>
            <a:endParaRPr lang="es-PE" dirty="0"/>
          </a:p>
        </p:txBody>
      </p:sp>
      <p:sp>
        <p:nvSpPr>
          <p:cNvPr id="3" name="Marcador de contenido 2">
            <a:extLst>
              <a:ext uri="{FF2B5EF4-FFF2-40B4-BE49-F238E27FC236}">
                <a16:creationId xmlns:a16="http://schemas.microsoft.com/office/drawing/2014/main" id="{94288A27-C439-4D91-9C27-2A4DF71AC912}"/>
              </a:ext>
            </a:extLst>
          </p:cNvPr>
          <p:cNvSpPr>
            <a:spLocks noGrp="1"/>
          </p:cNvSpPr>
          <p:nvPr>
            <p:ph idx="1"/>
          </p:nvPr>
        </p:nvSpPr>
        <p:spPr>
          <a:xfrm>
            <a:off x="105323" y="1910355"/>
            <a:ext cx="4206618" cy="4143126"/>
          </a:xfrm>
        </p:spPr>
        <p:txBody>
          <a:bodyPr>
            <a:normAutofit fontScale="92500" lnSpcReduction="10000"/>
          </a:bodyPr>
          <a:lstStyle/>
          <a:p>
            <a:r>
              <a:rPr lang="es-ES" dirty="0">
                <a:latin typeface="Arial" panose="020B0604020202020204" pitchFamily="34" charset="0"/>
                <a:cs typeface="Arial" panose="020B0604020202020204" pitchFamily="34" charset="0"/>
              </a:rPr>
              <a:t>Dolor de garganta que, por lo general, aparece rápidamente</a:t>
            </a:r>
          </a:p>
          <a:p>
            <a:r>
              <a:rPr lang="es-ES" dirty="0">
                <a:latin typeface="Arial" panose="020B0604020202020204" pitchFamily="34" charset="0"/>
                <a:cs typeface="Arial" panose="020B0604020202020204" pitchFamily="34" charset="0"/>
              </a:rPr>
              <a:t>Dolor al tragar</a:t>
            </a:r>
          </a:p>
          <a:p>
            <a:r>
              <a:rPr lang="es-ES" dirty="0">
                <a:latin typeface="Arial" panose="020B0604020202020204" pitchFamily="34" charset="0"/>
                <a:cs typeface="Arial" panose="020B0604020202020204" pitchFamily="34" charset="0"/>
              </a:rPr>
              <a:t>Amígdalas enrojecidas e inflamadas, en ocasiones con manchas blancas o rastros de pus</a:t>
            </a:r>
          </a:p>
          <a:p>
            <a:r>
              <a:rPr lang="es-ES" dirty="0">
                <a:latin typeface="Arial" panose="020B0604020202020204" pitchFamily="34" charset="0"/>
                <a:cs typeface="Arial" panose="020B0604020202020204" pitchFamily="34" charset="0"/>
              </a:rPr>
              <a:t>Pequeños puntos rojos en la parte posterior del paladar (blando o duro)</a:t>
            </a:r>
          </a:p>
          <a:p>
            <a:r>
              <a:rPr lang="es-ES" dirty="0">
                <a:latin typeface="Arial" panose="020B0604020202020204" pitchFamily="34" charset="0"/>
                <a:cs typeface="Arial" panose="020B0604020202020204" pitchFamily="34" charset="0"/>
              </a:rPr>
              <a:t>Ganglios linfáticos del cuello inflamados y sensibles</a:t>
            </a:r>
          </a:p>
        </p:txBody>
      </p:sp>
      <p:pic>
        <p:nvPicPr>
          <p:cNvPr id="9" name="Imagen 8">
            <a:extLst>
              <a:ext uri="{FF2B5EF4-FFF2-40B4-BE49-F238E27FC236}">
                <a16:creationId xmlns:a16="http://schemas.microsoft.com/office/drawing/2014/main" id="{B881E7EF-560D-4BD6-BE0D-01039A442742}"/>
              </a:ext>
            </a:extLst>
          </p:cNvPr>
          <p:cNvPicPr>
            <a:picLocks noChangeAspect="1"/>
          </p:cNvPicPr>
          <p:nvPr/>
        </p:nvPicPr>
        <p:blipFill>
          <a:blip r:embed="rId2"/>
          <a:stretch>
            <a:fillRect/>
          </a:stretch>
        </p:blipFill>
        <p:spPr>
          <a:xfrm>
            <a:off x="5658552" y="1910354"/>
            <a:ext cx="3636450" cy="2685485"/>
          </a:xfrm>
          <a:prstGeom prst="rect">
            <a:avLst/>
          </a:prstGeom>
        </p:spPr>
      </p:pic>
      <p:sp>
        <p:nvSpPr>
          <p:cNvPr id="10" name="CuadroTexto 9">
            <a:extLst>
              <a:ext uri="{FF2B5EF4-FFF2-40B4-BE49-F238E27FC236}">
                <a16:creationId xmlns:a16="http://schemas.microsoft.com/office/drawing/2014/main" id="{A8DE5800-5D8C-410E-9A00-BF25F3C0CF02}"/>
              </a:ext>
            </a:extLst>
          </p:cNvPr>
          <p:cNvSpPr txBox="1"/>
          <p:nvPr/>
        </p:nvSpPr>
        <p:spPr>
          <a:xfrm>
            <a:off x="5658552" y="4595839"/>
            <a:ext cx="3519004" cy="1754326"/>
          </a:xfrm>
          <a:prstGeom prst="rect">
            <a:avLst/>
          </a:prstGeom>
          <a:noFill/>
        </p:spPr>
        <p:txBody>
          <a:bodyPr wrap="square" rtlCol="0">
            <a:spAutoFit/>
          </a:bodyPr>
          <a:lstStyle/>
          <a:p>
            <a:r>
              <a:rPr lang="es-ES" dirty="0"/>
              <a:t>Figura 3:Amigdalitis estreptocócica</a:t>
            </a:r>
          </a:p>
          <a:p>
            <a:r>
              <a:rPr lang="es-ES" dirty="0"/>
              <a:t>Recuperado de: https://middlesexhealth.org/learning-center/espanol/enfermedades-y-afecciones/amigdalitis-estreptoc-cica</a:t>
            </a:r>
            <a:endParaRPr lang="es-PE" dirty="0"/>
          </a:p>
        </p:txBody>
      </p:sp>
    </p:spTree>
    <p:extLst>
      <p:ext uri="{BB962C8B-B14F-4D97-AF65-F5344CB8AC3E}">
        <p14:creationId xmlns:p14="http://schemas.microsoft.com/office/powerpoint/2010/main" val="363611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A8AC9-202E-4718-BB6A-027CA6B07DB3}"/>
              </a:ext>
            </a:extLst>
          </p:cNvPr>
          <p:cNvSpPr>
            <a:spLocks noGrp="1"/>
          </p:cNvSpPr>
          <p:nvPr>
            <p:ph type="title"/>
          </p:nvPr>
        </p:nvSpPr>
        <p:spPr/>
        <p:txBody>
          <a:bodyPr/>
          <a:lstStyle/>
          <a:p>
            <a:r>
              <a:rPr lang="es-ES" dirty="0">
                <a:latin typeface="Arial" panose="020B0604020202020204" pitchFamily="34" charset="0"/>
                <a:cs typeface="Arial" panose="020B0604020202020204" pitchFamily="34" charset="0"/>
              </a:rPr>
              <a:t>¿Cual es el Tratamiento?</a:t>
            </a:r>
            <a:endParaRPr lang="es-PE"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C3B5F7C-632A-458C-AD17-78038C18A39E}"/>
              </a:ext>
            </a:extLst>
          </p:cNvPr>
          <p:cNvSpPr>
            <a:spLocks noGrp="1"/>
          </p:cNvSpPr>
          <p:nvPr>
            <p:ph idx="1"/>
          </p:nvPr>
        </p:nvSpPr>
        <p:spPr>
          <a:xfrm>
            <a:off x="302287" y="1990565"/>
            <a:ext cx="10880238" cy="4867435"/>
          </a:xfrm>
        </p:spPr>
        <p:txBody>
          <a:bodyPr/>
          <a:lstStyle/>
          <a:p>
            <a:r>
              <a:rPr lang="es-ES" dirty="0"/>
              <a:t>Cuando se presenta  los síntomas se puede combatir con diferentes </a:t>
            </a:r>
            <a:r>
              <a:rPr lang="es-ES" dirty="0" err="1"/>
              <a:t>madicamentos</a:t>
            </a:r>
            <a:r>
              <a:rPr lang="es-ES" dirty="0"/>
              <a:t> y en algunos casos hasta </a:t>
            </a:r>
            <a:r>
              <a:rPr lang="es-ES" dirty="0" err="1"/>
              <a:t>Cirugias</a:t>
            </a:r>
            <a:r>
              <a:rPr lang="es-ES" dirty="0"/>
              <a:t>, los cuales:</a:t>
            </a:r>
            <a:endParaRPr lang="es-PE" dirty="0"/>
          </a:p>
          <a:p>
            <a:pPr marL="0" indent="0">
              <a:buNone/>
            </a:pPr>
            <a:r>
              <a:rPr lang="es-PE" dirty="0" err="1"/>
              <a:t>Antibioticos</a:t>
            </a:r>
            <a:r>
              <a:rPr lang="es-PE" dirty="0"/>
              <a:t>:  </a:t>
            </a:r>
            <a:r>
              <a:rPr lang="es-ES" dirty="0"/>
              <a:t>Antiinflamatorio no esteroideo, Analgésico, Penicilina.</a:t>
            </a:r>
          </a:p>
          <a:p>
            <a:pPr marL="0" indent="0">
              <a:buNone/>
            </a:pPr>
            <a:r>
              <a:rPr lang="es-ES" dirty="0" err="1"/>
              <a:t>Cirugias</a:t>
            </a:r>
            <a:r>
              <a:rPr lang="es-ES" dirty="0"/>
              <a:t>:  Amigdalectomía</a:t>
            </a:r>
          </a:p>
          <a:p>
            <a:pPr marL="0" indent="0">
              <a:buNone/>
            </a:pPr>
            <a:endParaRPr lang="es-ES" dirty="0"/>
          </a:p>
          <a:p>
            <a:pPr marL="0" indent="0">
              <a:buNone/>
            </a:pPr>
            <a:endParaRPr lang="es-ES" dirty="0"/>
          </a:p>
          <a:p>
            <a:pPr marL="0" indent="0">
              <a:buNone/>
            </a:pPr>
            <a:endParaRPr lang="es-ES" dirty="0"/>
          </a:p>
        </p:txBody>
      </p:sp>
      <p:pic>
        <p:nvPicPr>
          <p:cNvPr id="4" name="Imagen 3">
            <a:extLst>
              <a:ext uri="{FF2B5EF4-FFF2-40B4-BE49-F238E27FC236}">
                <a16:creationId xmlns:a16="http://schemas.microsoft.com/office/drawing/2014/main" id="{077E7D42-1CCF-4DA8-B927-661C8FA4A08B}"/>
              </a:ext>
            </a:extLst>
          </p:cNvPr>
          <p:cNvPicPr>
            <a:picLocks noChangeAspect="1"/>
          </p:cNvPicPr>
          <p:nvPr/>
        </p:nvPicPr>
        <p:blipFill>
          <a:blip r:embed="rId2"/>
          <a:stretch>
            <a:fillRect/>
          </a:stretch>
        </p:blipFill>
        <p:spPr>
          <a:xfrm>
            <a:off x="7703608" y="2552798"/>
            <a:ext cx="3032622" cy="2077332"/>
          </a:xfrm>
          <a:prstGeom prst="rect">
            <a:avLst/>
          </a:prstGeom>
        </p:spPr>
      </p:pic>
      <p:sp>
        <p:nvSpPr>
          <p:cNvPr id="5" name="CuadroTexto 4">
            <a:extLst>
              <a:ext uri="{FF2B5EF4-FFF2-40B4-BE49-F238E27FC236}">
                <a16:creationId xmlns:a16="http://schemas.microsoft.com/office/drawing/2014/main" id="{FBB0E9DC-E22B-448B-BD22-A2C090CF8A1A}"/>
              </a:ext>
            </a:extLst>
          </p:cNvPr>
          <p:cNvSpPr txBox="1"/>
          <p:nvPr/>
        </p:nvSpPr>
        <p:spPr>
          <a:xfrm>
            <a:off x="7376436" y="4677637"/>
            <a:ext cx="4815563" cy="1477328"/>
          </a:xfrm>
          <a:prstGeom prst="rect">
            <a:avLst/>
          </a:prstGeom>
          <a:noFill/>
        </p:spPr>
        <p:txBody>
          <a:bodyPr wrap="square" rtlCol="0">
            <a:spAutoFit/>
          </a:bodyPr>
          <a:lstStyle/>
          <a:p>
            <a:r>
              <a:rPr lang="es-ES" dirty="0"/>
              <a:t>Figura 4:</a:t>
            </a:r>
            <a:r>
              <a:rPr lang="es-ES" dirty="0">
                <a:latin typeface="Arial" panose="020B0604020202020204" pitchFamily="34" charset="0"/>
                <a:cs typeface="Arial" panose="020B0604020202020204" pitchFamily="34" charset="0"/>
              </a:rPr>
              <a:t>Amigdalectomía intracapsular con bisturí de plasma</a:t>
            </a:r>
          </a:p>
          <a:p>
            <a:r>
              <a:rPr lang="es-ES" dirty="0">
                <a:latin typeface="Arial" panose="020B0604020202020204" pitchFamily="34" charset="0"/>
                <a:cs typeface="Arial" panose="020B0604020202020204" pitchFamily="34" charset="0"/>
              </a:rPr>
              <a:t>Recuperado </a:t>
            </a:r>
            <a:r>
              <a:rPr lang="es-ES" dirty="0" err="1">
                <a:latin typeface="Arial" panose="020B0604020202020204" pitchFamily="34" charset="0"/>
                <a:cs typeface="Arial" panose="020B0604020202020204" pitchFamily="34" charset="0"/>
              </a:rPr>
              <a:t>de:https</a:t>
            </a:r>
            <a:r>
              <a:rPr lang="es-ES" dirty="0">
                <a:latin typeface="Arial" panose="020B0604020202020204" pitchFamily="34" charset="0"/>
                <a:cs typeface="Arial" panose="020B0604020202020204" pitchFamily="34" charset="0"/>
              </a:rPr>
              <a:t>://altiorem.com/</a:t>
            </a:r>
            <a:r>
              <a:rPr lang="es-ES" dirty="0" err="1">
                <a:latin typeface="Arial" panose="020B0604020202020204" pitchFamily="34" charset="0"/>
                <a:cs typeface="Arial" panose="020B0604020202020204" pitchFamily="34" charset="0"/>
              </a:rPr>
              <a:t>informacion</a:t>
            </a:r>
            <a:r>
              <a:rPr lang="es-ES" dirty="0">
                <a:latin typeface="Arial" panose="020B0604020202020204" pitchFamily="34" charset="0"/>
                <a:cs typeface="Arial" panose="020B0604020202020204" pitchFamily="34" charset="0"/>
              </a:rPr>
              <a:t>-pacientes-</a:t>
            </a:r>
            <a:r>
              <a:rPr lang="es-ES" dirty="0" err="1">
                <a:latin typeface="Arial" panose="020B0604020202020204" pitchFamily="34" charset="0"/>
                <a:cs typeface="Arial" panose="020B0604020202020204" pitchFamily="34" charset="0"/>
              </a:rPr>
              <a:t>cirugias</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amigdalectomia</a:t>
            </a:r>
            <a:r>
              <a:rPr lang="es-ES" dirty="0">
                <a:latin typeface="Arial" panose="020B0604020202020204" pitchFamily="34" charset="0"/>
                <a:cs typeface="Arial" panose="020B0604020202020204" pitchFamily="34" charset="0"/>
              </a:rPr>
              <a:t>/</a:t>
            </a:r>
            <a:endParaRPr lang="es-PE"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3A00404-C283-4402-973D-A3DE0CBB6A5E}"/>
              </a:ext>
            </a:extLst>
          </p:cNvPr>
          <p:cNvPicPr>
            <a:picLocks noChangeAspect="1"/>
          </p:cNvPicPr>
          <p:nvPr/>
        </p:nvPicPr>
        <p:blipFill>
          <a:blip r:embed="rId3"/>
          <a:stretch>
            <a:fillRect/>
          </a:stretch>
        </p:blipFill>
        <p:spPr>
          <a:xfrm>
            <a:off x="0" y="3815453"/>
            <a:ext cx="3146603" cy="1880095"/>
          </a:xfrm>
          <a:prstGeom prst="rect">
            <a:avLst/>
          </a:prstGeom>
        </p:spPr>
      </p:pic>
      <p:sp>
        <p:nvSpPr>
          <p:cNvPr id="7" name="CuadroTexto 6">
            <a:extLst>
              <a:ext uri="{FF2B5EF4-FFF2-40B4-BE49-F238E27FC236}">
                <a16:creationId xmlns:a16="http://schemas.microsoft.com/office/drawing/2014/main" id="{B6CF1A41-16FD-4C05-8A74-219F5881043E}"/>
              </a:ext>
            </a:extLst>
          </p:cNvPr>
          <p:cNvSpPr txBox="1"/>
          <p:nvPr/>
        </p:nvSpPr>
        <p:spPr>
          <a:xfrm>
            <a:off x="3146603" y="3891466"/>
            <a:ext cx="3590205" cy="1477328"/>
          </a:xfrm>
          <a:prstGeom prst="rect">
            <a:avLst/>
          </a:prstGeom>
          <a:noFill/>
        </p:spPr>
        <p:txBody>
          <a:bodyPr wrap="square" rtlCol="0">
            <a:spAutoFit/>
          </a:bodyPr>
          <a:lstStyle/>
          <a:p>
            <a:r>
              <a:rPr lang="es-ES" dirty="0"/>
              <a:t>Recuperado 5:Antiinflamatorios No Esteroideos</a:t>
            </a:r>
          </a:p>
          <a:p>
            <a:r>
              <a:rPr lang="es-ES" dirty="0"/>
              <a:t>Recuperado de: https://prezi.com/ej_7vtwct_cv/antiinflamatorios-no-esteroideos-aines/</a:t>
            </a:r>
            <a:endParaRPr lang="es-PE" dirty="0"/>
          </a:p>
        </p:txBody>
      </p:sp>
    </p:spTree>
    <p:extLst>
      <p:ext uri="{BB962C8B-B14F-4D97-AF65-F5344CB8AC3E}">
        <p14:creationId xmlns:p14="http://schemas.microsoft.com/office/powerpoint/2010/main" val="418969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B949E-F577-4DF5-BFAC-E5C838E9F461}"/>
              </a:ext>
            </a:extLst>
          </p:cNvPr>
          <p:cNvSpPr>
            <a:spLocks noGrp="1"/>
          </p:cNvSpPr>
          <p:nvPr>
            <p:ph type="title"/>
          </p:nvPr>
        </p:nvSpPr>
        <p:spPr>
          <a:xfrm>
            <a:off x="1459968" y="804519"/>
            <a:ext cx="9603275" cy="1049235"/>
          </a:xfrm>
        </p:spPr>
        <p:txBody>
          <a:bodyPr/>
          <a:lstStyle/>
          <a:p>
            <a:r>
              <a:rPr lang="es-PE" dirty="0">
                <a:latin typeface="Arial" panose="020B0604020202020204" pitchFamily="34" charset="0"/>
                <a:cs typeface="Arial" panose="020B0604020202020204" pitchFamily="34" charset="0"/>
              </a:rPr>
              <a:t>¿Qué Prevenciones deberíamos tomar?</a:t>
            </a:r>
            <a:endParaRPr lang="es-PE" dirty="0"/>
          </a:p>
        </p:txBody>
      </p:sp>
      <p:sp>
        <p:nvSpPr>
          <p:cNvPr id="3" name="Marcador de contenido 2">
            <a:extLst>
              <a:ext uri="{FF2B5EF4-FFF2-40B4-BE49-F238E27FC236}">
                <a16:creationId xmlns:a16="http://schemas.microsoft.com/office/drawing/2014/main" id="{55D91332-9B60-4477-BDE5-9D70D9666F4D}"/>
              </a:ext>
            </a:extLst>
          </p:cNvPr>
          <p:cNvSpPr>
            <a:spLocks noGrp="1"/>
          </p:cNvSpPr>
          <p:nvPr>
            <p:ph idx="1"/>
          </p:nvPr>
        </p:nvSpPr>
        <p:spPr>
          <a:xfrm>
            <a:off x="94738" y="1990565"/>
            <a:ext cx="8325014" cy="4867435"/>
          </a:xfrm>
        </p:spPr>
        <p:txBody>
          <a:bodyPr>
            <a:normAutofit/>
          </a:bodyPr>
          <a:lstStyle/>
          <a:p>
            <a:r>
              <a:rPr lang="es-ES" dirty="0">
                <a:latin typeface="Arial" panose="020B0604020202020204" pitchFamily="34" charset="0"/>
                <a:cs typeface="Arial" panose="020B0604020202020204" pitchFamily="34" charset="0"/>
              </a:rPr>
              <a:t>Evita los ambientes muy contaminados.</a:t>
            </a:r>
          </a:p>
          <a:p>
            <a:r>
              <a:rPr lang="es-ES" dirty="0">
                <a:latin typeface="Arial" panose="020B0604020202020204" pitchFamily="34" charset="0"/>
                <a:cs typeface="Arial" panose="020B0604020202020204" pitchFamily="34" charset="0"/>
              </a:rPr>
              <a:t>Huye de los cambios bruscos de temperatura.</a:t>
            </a:r>
          </a:p>
          <a:p>
            <a:r>
              <a:rPr lang="es-ES" dirty="0">
                <a:latin typeface="Arial" panose="020B0604020202020204" pitchFamily="34" charset="0"/>
                <a:cs typeface="Arial" panose="020B0604020202020204" pitchFamily="34" charset="0"/>
              </a:rPr>
              <a:t>Protégete para evitar el contagio.</a:t>
            </a:r>
          </a:p>
          <a:p>
            <a:r>
              <a:rPr lang="es-ES" dirty="0">
                <a:latin typeface="Arial" panose="020B0604020202020204" pitchFamily="34" charset="0"/>
                <a:cs typeface="Arial" panose="020B0604020202020204" pitchFamily="34" charset="0"/>
              </a:rPr>
              <a:t>Mantén una adecuada hidratación.</a:t>
            </a:r>
          </a:p>
          <a:p>
            <a:r>
              <a:rPr lang="es-ES" dirty="0">
                <a:latin typeface="Arial" panose="020B0604020202020204" pitchFamily="34" charset="0"/>
                <a:cs typeface="Arial" panose="020B0604020202020204" pitchFamily="34" charset="0"/>
              </a:rPr>
              <a:t>Refuerza tu garganta con una dieta rica en vitamina C.</a:t>
            </a:r>
          </a:p>
          <a:p>
            <a:r>
              <a:rPr lang="es-ES" dirty="0">
                <a:latin typeface="Arial" panose="020B0604020202020204" pitchFamily="34" charset="0"/>
                <a:cs typeface="Arial" panose="020B0604020202020204" pitchFamily="34" charset="0"/>
              </a:rPr>
              <a:t>Dejar el tabaco.</a:t>
            </a:r>
            <a:endParaRPr lang="es-PE"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596810A-3832-4317-8C0A-4C72E832EC11}"/>
              </a:ext>
            </a:extLst>
          </p:cNvPr>
          <p:cNvPicPr>
            <a:picLocks noChangeAspect="1"/>
          </p:cNvPicPr>
          <p:nvPr/>
        </p:nvPicPr>
        <p:blipFill>
          <a:blip r:embed="rId2"/>
          <a:stretch>
            <a:fillRect/>
          </a:stretch>
        </p:blipFill>
        <p:spPr>
          <a:xfrm>
            <a:off x="6971252" y="1853754"/>
            <a:ext cx="4091991" cy="2768367"/>
          </a:xfrm>
          <a:prstGeom prst="rect">
            <a:avLst/>
          </a:prstGeom>
        </p:spPr>
      </p:pic>
      <p:sp>
        <p:nvSpPr>
          <p:cNvPr id="5" name="CuadroTexto 4">
            <a:extLst>
              <a:ext uri="{FF2B5EF4-FFF2-40B4-BE49-F238E27FC236}">
                <a16:creationId xmlns:a16="http://schemas.microsoft.com/office/drawing/2014/main" id="{D12FD18A-F85F-47BD-9D13-EE007E5C5A2E}"/>
              </a:ext>
            </a:extLst>
          </p:cNvPr>
          <p:cNvSpPr txBox="1"/>
          <p:nvPr/>
        </p:nvSpPr>
        <p:spPr>
          <a:xfrm>
            <a:off x="6878973" y="4601362"/>
            <a:ext cx="4504550" cy="1754326"/>
          </a:xfrm>
          <a:prstGeom prst="rect">
            <a:avLst/>
          </a:prstGeom>
          <a:noFill/>
        </p:spPr>
        <p:txBody>
          <a:bodyPr wrap="square" rtlCol="0">
            <a:spAutoFit/>
          </a:bodyPr>
          <a:lstStyle/>
          <a:p>
            <a:r>
              <a:rPr lang="es-ES" dirty="0"/>
              <a:t>Figura 6: Así nos afectan los cambios bruscos de temperatura</a:t>
            </a:r>
          </a:p>
          <a:p>
            <a:r>
              <a:rPr lang="es-ES" dirty="0"/>
              <a:t>Recuperado de: https://cuidateplus.marca.com/bienestar/2021/11/17/asi-afectan-cambios-bruscos-temperatura-179293.html</a:t>
            </a:r>
            <a:endParaRPr lang="es-PE" dirty="0"/>
          </a:p>
        </p:txBody>
      </p:sp>
    </p:spTree>
    <p:extLst>
      <p:ext uri="{BB962C8B-B14F-4D97-AF65-F5344CB8AC3E}">
        <p14:creationId xmlns:p14="http://schemas.microsoft.com/office/powerpoint/2010/main" val="78473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4E0EC-C2DE-420E-8987-BD86983DA54C}"/>
              </a:ext>
            </a:extLst>
          </p:cNvPr>
          <p:cNvSpPr>
            <a:spLocks noGrp="1"/>
          </p:cNvSpPr>
          <p:nvPr>
            <p:ph type="title"/>
          </p:nvPr>
        </p:nvSpPr>
        <p:spPr/>
        <p:txBody>
          <a:bodyPr/>
          <a:lstStyle/>
          <a:p>
            <a:r>
              <a:rPr lang="es-ES" dirty="0"/>
              <a:t>¿Cómo se trasmite? </a:t>
            </a:r>
            <a:endParaRPr lang="es-PE" dirty="0"/>
          </a:p>
        </p:txBody>
      </p:sp>
      <p:sp>
        <p:nvSpPr>
          <p:cNvPr id="3" name="Marcador de contenido 2">
            <a:extLst>
              <a:ext uri="{FF2B5EF4-FFF2-40B4-BE49-F238E27FC236}">
                <a16:creationId xmlns:a16="http://schemas.microsoft.com/office/drawing/2014/main" id="{EEDB468C-6BDB-4A40-B411-8DC4F200E32C}"/>
              </a:ext>
            </a:extLst>
          </p:cNvPr>
          <p:cNvSpPr>
            <a:spLocks noGrp="1"/>
          </p:cNvSpPr>
          <p:nvPr>
            <p:ph idx="1"/>
          </p:nvPr>
        </p:nvSpPr>
        <p:spPr>
          <a:xfrm>
            <a:off x="260344" y="2057677"/>
            <a:ext cx="4848551" cy="4628349"/>
          </a:xfrm>
        </p:spPr>
        <p:txBody>
          <a:bodyPr/>
          <a:lstStyle/>
          <a:p>
            <a:r>
              <a:rPr lang="es-ES" dirty="0">
                <a:latin typeface="Arial" panose="020B0604020202020204" pitchFamily="34" charset="0"/>
                <a:cs typeface="Arial" panose="020B0604020202020204" pitchFamily="34" charset="0"/>
              </a:rPr>
              <a:t>Las personas infectadas transmiten las bacterias al hablar, toser o estornudar, lo cual crea gotitas respiratorias que contienen bacterias. También pueden propagar las bacterias a través de las llagas infectadas en la piel.</a:t>
            </a:r>
            <a:endParaRPr lang="es-PE"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D0D916D-BED3-4C66-8172-2F97C6B78F13}"/>
              </a:ext>
            </a:extLst>
          </p:cNvPr>
          <p:cNvPicPr>
            <a:picLocks noChangeAspect="1"/>
          </p:cNvPicPr>
          <p:nvPr/>
        </p:nvPicPr>
        <p:blipFill>
          <a:blip r:embed="rId2"/>
          <a:stretch>
            <a:fillRect/>
          </a:stretch>
        </p:blipFill>
        <p:spPr>
          <a:xfrm>
            <a:off x="5774615" y="2025419"/>
            <a:ext cx="4848551" cy="2978828"/>
          </a:xfrm>
          <a:prstGeom prst="rect">
            <a:avLst/>
          </a:prstGeom>
        </p:spPr>
      </p:pic>
      <p:sp>
        <p:nvSpPr>
          <p:cNvPr id="6" name="CuadroTexto 5">
            <a:extLst>
              <a:ext uri="{FF2B5EF4-FFF2-40B4-BE49-F238E27FC236}">
                <a16:creationId xmlns:a16="http://schemas.microsoft.com/office/drawing/2014/main" id="{16DF6CFE-EE6D-48E6-8A25-21F388CFA17D}"/>
              </a:ext>
            </a:extLst>
          </p:cNvPr>
          <p:cNvSpPr txBox="1"/>
          <p:nvPr/>
        </p:nvSpPr>
        <p:spPr>
          <a:xfrm>
            <a:off x="5939407" y="5301842"/>
            <a:ext cx="4683760" cy="1477328"/>
          </a:xfrm>
          <a:prstGeom prst="rect">
            <a:avLst/>
          </a:prstGeom>
          <a:noFill/>
        </p:spPr>
        <p:txBody>
          <a:bodyPr wrap="square" rtlCol="0">
            <a:spAutoFit/>
          </a:bodyPr>
          <a:lstStyle/>
          <a:p>
            <a:r>
              <a:rPr lang="es-ES" dirty="0"/>
              <a:t>Figura 7:Garganta Inflamada: Diferencias entre la laringitis, faringitis y amigdalitis</a:t>
            </a:r>
          </a:p>
          <a:p>
            <a:r>
              <a:rPr lang="es-ES" dirty="0"/>
              <a:t>Recuperado de: https://www.clinicainternacional.com.pe/blog/garganta-inflamada-laringitis-faringitis-amigdalitis/</a:t>
            </a:r>
            <a:endParaRPr lang="es-PE" dirty="0"/>
          </a:p>
        </p:txBody>
      </p:sp>
    </p:spTree>
    <p:extLst>
      <p:ext uri="{BB962C8B-B14F-4D97-AF65-F5344CB8AC3E}">
        <p14:creationId xmlns:p14="http://schemas.microsoft.com/office/powerpoint/2010/main" val="126201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FA1BA-8914-44C4-9196-5D6F28A2EEE5}"/>
              </a:ext>
            </a:extLst>
          </p:cNvPr>
          <p:cNvSpPr>
            <a:spLocks noGrp="1"/>
          </p:cNvSpPr>
          <p:nvPr>
            <p:ph type="title"/>
          </p:nvPr>
        </p:nvSpPr>
        <p:spPr/>
        <p:txBody>
          <a:bodyPr/>
          <a:lstStyle/>
          <a:p>
            <a:r>
              <a:rPr lang="es-ES" dirty="0"/>
              <a:t>Conclusiones:</a:t>
            </a:r>
            <a:endParaRPr lang="es-PE" dirty="0"/>
          </a:p>
        </p:txBody>
      </p:sp>
      <p:sp>
        <p:nvSpPr>
          <p:cNvPr id="3" name="Marcador de contenido 2">
            <a:extLst>
              <a:ext uri="{FF2B5EF4-FFF2-40B4-BE49-F238E27FC236}">
                <a16:creationId xmlns:a16="http://schemas.microsoft.com/office/drawing/2014/main" id="{EEB4B26E-9AD1-42F7-9B2A-3EAC9D0D812A}"/>
              </a:ext>
            </a:extLst>
          </p:cNvPr>
          <p:cNvSpPr>
            <a:spLocks noGrp="1"/>
          </p:cNvSpPr>
          <p:nvPr>
            <p:ph idx="1"/>
          </p:nvPr>
        </p:nvSpPr>
        <p:spPr>
          <a:xfrm>
            <a:off x="847573" y="2124789"/>
            <a:ext cx="9603275" cy="3450613"/>
          </a:xfrm>
        </p:spPr>
        <p:txBody>
          <a:bodyPr/>
          <a:lstStyle/>
          <a:p>
            <a:r>
              <a:rPr lang="es-ES" dirty="0"/>
              <a:t>La faringitis bacteriana que produce síntomas que no parecen tan graves pero que en nos ocasiono un grave problema en nuestros cuerpo pero que en algunos casos  la persona tiene esta bacteria opero sin sentir los síntomas provocándole un fuerte daño en su cuerpo </a:t>
            </a:r>
          </a:p>
          <a:p>
            <a:r>
              <a:rPr lang="es-ES" dirty="0"/>
              <a:t>Es producida por una bacteria que se en encuentra en cualquier lugar siento muy contagioso para la persona infectando a la piel y provocando los síntomas </a:t>
            </a:r>
          </a:p>
          <a:p>
            <a:r>
              <a:rPr lang="es-ES" dirty="0"/>
              <a:t>Los Streptococcus pyogenes son los que dieron origen a la faringitis bacteriana siendo una de las razones por la se transmite de esta manera</a:t>
            </a:r>
          </a:p>
          <a:p>
            <a:endParaRPr lang="es-PE" dirty="0"/>
          </a:p>
        </p:txBody>
      </p:sp>
    </p:spTree>
    <p:extLst>
      <p:ext uri="{BB962C8B-B14F-4D97-AF65-F5344CB8AC3E}">
        <p14:creationId xmlns:p14="http://schemas.microsoft.com/office/powerpoint/2010/main" val="1738902378"/>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749</TotalTime>
  <Words>999</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Gill Sans MT</vt:lpstr>
      <vt:lpstr>Galería</vt:lpstr>
      <vt:lpstr>FARINGITIS BACTERIANA</vt:lpstr>
      <vt:lpstr>Índice :</vt:lpstr>
      <vt:lpstr>¿Qué es la FARINGITIS BACTERIANA?</vt:lpstr>
      <vt:lpstr>¿Por quien es causado?</vt:lpstr>
      <vt:lpstr>¿Cuales son sus Síntomas?</vt:lpstr>
      <vt:lpstr>¿Cual es el Tratamiento?</vt:lpstr>
      <vt:lpstr>¿Qué Prevenciones deberíamos tomar?</vt:lpstr>
      <vt:lpstr>¿Cómo se trasmite? </vt:lpstr>
      <vt:lpstr>Conclusiones:</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Díptico Informativo</dc:title>
  <dc:creator>ADMIN</dc:creator>
  <cp:lastModifiedBy>ADMIN</cp:lastModifiedBy>
  <cp:revision>5</cp:revision>
  <dcterms:created xsi:type="dcterms:W3CDTF">2022-11-06T15:40:39Z</dcterms:created>
  <dcterms:modified xsi:type="dcterms:W3CDTF">2022-11-21T06:08:54Z</dcterms:modified>
</cp:coreProperties>
</file>