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BE7"/>
    <a:srgbClr val="CEA0C9"/>
    <a:srgbClr val="AFCFB1"/>
    <a:srgbClr val="FFDAE4"/>
    <a:srgbClr val="161614"/>
    <a:srgbClr val="141716"/>
    <a:srgbClr val="FF7E88"/>
    <a:srgbClr val="2BC9CD"/>
    <a:srgbClr val="8AC0A3"/>
    <a:srgbClr val="FDA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>
        <p:scale>
          <a:sx n="75" d="100"/>
          <a:sy n="75" d="100"/>
        </p:scale>
        <p:origin x="1656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17D74-14BE-4B8B-9735-EE5E06CF0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EA0A6F-DD55-435C-9938-28C796123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9338CC-8A6D-477C-B5BA-45E9A096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1C2-DA3C-4386-A34D-4CD064F552B0}" type="datetimeFigureOut">
              <a:rPr lang="es-PE" smtClean="0"/>
              <a:t>15/12/2021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E8774A-D270-4DD2-975B-BFC9D257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0B6514-A535-4851-A113-34AA2406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4BF2-40E2-4900-9A75-D691F78E2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586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0A73F-AE53-49F6-9C5F-AC1ED86E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EE0D83-3805-457D-B5B9-86F22367A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EA034F-FDC2-4CE3-B96F-D5C3EC4FD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1C2-DA3C-4386-A34D-4CD064F552B0}" type="datetimeFigureOut">
              <a:rPr lang="es-PE" smtClean="0"/>
              <a:t>15/12/2021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FCD5A7-1930-4EFA-BD25-B2F202FBC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79D81-4D80-426B-8BD5-DBB8DC81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4BF2-40E2-4900-9A75-D691F78E2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783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ED3702A-BD16-4EDF-9A99-EFEF883ED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89640F-4D75-446E-84BC-EBF0A7C67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1932BD-364F-4693-A772-F1F4D4F01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1C2-DA3C-4386-A34D-4CD064F552B0}" type="datetimeFigureOut">
              <a:rPr lang="es-PE" smtClean="0"/>
              <a:t>15/12/2021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3AC798-2E49-4D71-9D40-D08F51E0A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7E40AE-4E67-4CE8-B7E9-E1D48A5A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4BF2-40E2-4900-9A75-D691F78E2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493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4B9834-126C-495F-9A66-BE0E4D8B3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vocado Creamy" panose="02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E87561-C481-4AB1-8A3B-6324080C9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Boba Panda" panose="02000600000000000000" pitchFamily="2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P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DA202E-8CA4-4338-98DB-585EF405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A13A-D543-4760-BF48-71F5D02D38BD}" type="datetimeFigureOut">
              <a:rPr lang="es-PE" smtClean="0"/>
              <a:t>15/12/2021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8FB443-CC3E-4AE4-B982-198B66CC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986269-3532-4F47-9428-685EF5BB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803E-D3E2-48F9-B4E1-6891F612A81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986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4D926-DA23-418C-8ABA-867C63CE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E961E4-C205-46B6-9F81-E2D2C7055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A13A27-B6BD-4ED0-92FB-D31613210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1C2-DA3C-4386-A34D-4CD064F552B0}" type="datetimeFigureOut">
              <a:rPr lang="es-PE" smtClean="0"/>
              <a:t>15/12/2021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A17BBB-E7E1-4F2F-B82C-EF315340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F16E74-6BCB-4128-9373-026D9194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4BF2-40E2-4900-9A75-D691F78E2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929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A2EA7C-230B-4D1C-A482-7E99E127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1D6B9A-0443-4D53-B7DB-3F936DA1E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004AD0-1E66-4C80-8B0D-FF1A5600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1C2-DA3C-4386-A34D-4CD064F552B0}" type="datetimeFigureOut">
              <a:rPr lang="es-PE" smtClean="0"/>
              <a:t>15/12/2021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F27F6D-91A8-4DFD-A182-8181931E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CB2CCD-C4D5-420B-A172-B8954A15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4BF2-40E2-4900-9A75-D691F78E2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182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9D0C4-914C-437E-B26D-E512925C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4A8A40-B469-436F-91EC-C9B81CC66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39A6C0-A927-4DBF-B5B1-28903542C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D09878-0466-4349-B728-8B47CA9F6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1C2-DA3C-4386-A34D-4CD064F552B0}" type="datetimeFigureOut">
              <a:rPr lang="es-PE" smtClean="0"/>
              <a:t>15/12/2021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1F6998-3C80-4BD4-847E-FED6A309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160718-BB53-4A68-803C-A7485229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4BF2-40E2-4900-9A75-D691F78E2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462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6B5F9-0B63-48E4-92A8-2351AE6B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2E032D-1FCD-4569-86C6-1B61C1F93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D8E942-159C-40A2-A8AC-E036719B2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4B8482-438D-4514-93AE-7D35D4107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C44271-E91B-4650-B16C-9B808EB75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81BC370-F0B0-4F51-BC55-06F4149F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1C2-DA3C-4386-A34D-4CD064F552B0}" type="datetimeFigureOut">
              <a:rPr lang="es-PE" smtClean="0"/>
              <a:t>15/12/2021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B93FC5-985D-4CA2-9F60-97700C08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46C294-855B-403F-8DA6-467E6AF5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4BF2-40E2-4900-9A75-D691F78E2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559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272A5-157F-4ED9-AA78-FA348C6C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59D07B-4009-481C-8B4D-9D15978C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1C2-DA3C-4386-A34D-4CD064F552B0}" type="datetimeFigureOut">
              <a:rPr lang="es-PE" smtClean="0"/>
              <a:t>15/12/2021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2C25E2-6271-42A7-9076-32D0AED24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635BF7-1BC9-4E2A-BE9B-BCE20906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4BF2-40E2-4900-9A75-D691F78E2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084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92BCDA-A83B-47C5-9BDB-1776E5AC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1C2-DA3C-4386-A34D-4CD064F552B0}" type="datetimeFigureOut">
              <a:rPr lang="es-PE" smtClean="0"/>
              <a:t>15/12/2021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57A44A-6F5B-4A37-B109-CE89BFCB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1B686A-D47B-48DF-92BA-AB60D580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4BF2-40E2-4900-9A75-D691F78E2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056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D33BA-3CD5-4006-BE69-50ABAAAB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4E4D55-DEC7-4034-9CAD-69E9A1D19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7D3A1E-BD38-40AA-81FA-7554A2166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587B91-7776-4767-80AA-DFD40BCB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1C2-DA3C-4386-A34D-4CD064F552B0}" type="datetimeFigureOut">
              <a:rPr lang="es-PE" smtClean="0"/>
              <a:t>15/12/2021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B993F4-669A-4063-8C56-98089FD8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073F7C-CCE1-43DD-A605-E0104B9C2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4BF2-40E2-4900-9A75-D691F78E2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734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7E5CB-EBC5-43FF-ABE2-8DD7C9F6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7C4974-C590-42DC-BB51-B288FC3D9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5A7CAB-E5FA-4CC6-82F5-E830FAA38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B8F295-4C67-45EC-838D-AE913F61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1C2-DA3C-4386-A34D-4CD064F552B0}" type="datetimeFigureOut">
              <a:rPr lang="es-PE" smtClean="0"/>
              <a:t>15/12/2021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AF7B03-37A2-4203-92B3-A4EF0509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473DDE-D8C1-4D6B-8B66-5835E65C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4BF2-40E2-4900-9A75-D691F78E2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56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2EBDE6-5824-4BE2-9342-62E55E22D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FCA6C4-8541-4D61-982C-EBEDBE638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826B11-4DF5-48F4-8766-4421232FD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DA1C2-DA3C-4386-A34D-4CD064F552B0}" type="datetimeFigureOut">
              <a:rPr lang="es-PE" smtClean="0"/>
              <a:t>15/12/2021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599F33-D7CD-4BEC-8C90-79DBEEB2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74DC22-31C7-46C7-A123-8E87561F5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44BF2-40E2-4900-9A75-D691F78E2D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263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3F9622-68D7-453E-9EF0-B1742621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0B2FB1-5798-4C23-AFFE-FFD0AB3E2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4A112E-59BF-43F4-89C4-3B74CF6F6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1A13A-D543-4760-BF48-71F5D02D38BD}" type="datetimeFigureOut">
              <a:rPr lang="es-PE" smtClean="0"/>
              <a:t>15/12/2021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3A58CE-B735-4954-B917-E841B9A00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62B5D3-79AB-46BC-A9C2-968746801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7803E-D3E2-48F9-B4E1-6891F612A81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909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pequelia.republica.com/ninos/los-ninos-desnutridos-se-duplican-en-somalia.html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es-es/foto/tres-personas-sentadas-en-la-mesa-mientras-se-rien-3009786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jgourmet.blogspot.com/2013/06/dia-mundial-del-ambiente-vs-desecho-de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nud.medium.com/productos-locales-frescos-en-botswana-55c019c1c3c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n.org/sustainabledevelopment/es/hunger/" TargetMode="External"/><Relationship Id="rId4" Type="http://schemas.openxmlformats.org/officeDocument/2006/relationships/hyperlink" Target="https://www1.undp.org/content/undp/es/home/sustainable-development-goals/goal-2-zero-hunge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12C7F98-D6DC-4651-86FE-361E4880A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77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CED916-8B27-4C06-8599-5A53975B8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5101"/>
            <a:ext cx="6096000" cy="1600200"/>
          </a:xfrm>
          <a:solidFill>
            <a:srgbClr val="99DBE7"/>
          </a:solidFill>
        </p:spPr>
        <p:txBody>
          <a:bodyPr>
            <a:normAutofit/>
          </a:bodyPr>
          <a:lstStyle/>
          <a:p>
            <a:r>
              <a:rPr lang="es-PE" sz="5400" dirty="0"/>
              <a:t>Contribución al desarrollo sostenible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9B1795-3DF0-4D60-B680-03FF4F1AA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5950" y="2052638"/>
            <a:ext cx="2324100" cy="423862"/>
          </a:xfrm>
          <a:solidFill>
            <a:srgbClr val="99DBE7"/>
          </a:solidFill>
        </p:spPr>
        <p:txBody>
          <a:bodyPr/>
          <a:lstStyle/>
          <a:p>
            <a:r>
              <a:rPr lang="es-PE" dirty="0"/>
              <a:t>Hambre Cero</a:t>
            </a:r>
          </a:p>
        </p:txBody>
      </p:sp>
    </p:spTree>
    <p:extLst>
      <p:ext uri="{BB962C8B-B14F-4D97-AF65-F5344CB8AC3E}">
        <p14:creationId xmlns:p14="http://schemas.microsoft.com/office/powerpoint/2010/main" val="19494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00621C-C6E3-41A0-AADC-688660A7C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11" b="89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7794079-24F2-47BC-8FB2-F883FF1379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440" y="-1"/>
            <a:ext cx="12190560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BE87A7-821E-4C34-AA07-D7A371C7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s-PE" sz="5000" u="sng" dirty="0">
                <a:solidFill>
                  <a:srgbClr val="FFDAE4"/>
                </a:solidFill>
              </a:rPr>
              <a:t>Área responsable</a:t>
            </a:r>
          </a:p>
        </p:txBody>
      </p:sp>
      <p:sp>
        <p:nvSpPr>
          <p:cNvPr id="73" name="sketch line" hidden="1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40CB45-B903-4A52-8751-396EBF25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636" y="2761488"/>
            <a:ext cx="7526093" cy="354787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s-PE" sz="2000" dirty="0">
                <a:solidFill>
                  <a:srgbClr val="FFDAE4"/>
                </a:solidFill>
              </a:rPr>
              <a:t>ÁREA: Ciencias Sociales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PE" sz="2000" dirty="0">
                <a:solidFill>
                  <a:srgbClr val="FFDAE4"/>
                </a:solidFill>
              </a:rPr>
              <a:t>Profesor: José Luis Flores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PE" sz="2000" dirty="0">
                <a:solidFill>
                  <a:srgbClr val="FFDAE4"/>
                </a:solidFill>
              </a:rPr>
              <a:t>Alumnos: Rodrigo Cotrina, Luis Alonso Peña y Walter Fernández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PE" sz="2000" dirty="0">
                <a:solidFill>
                  <a:srgbClr val="FFDAE4"/>
                </a:solidFill>
              </a:rPr>
              <a:t>Fecha: 2021</a:t>
            </a:r>
          </a:p>
          <a:p>
            <a:pPr marL="0" indent="0">
              <a:buNone/>
            </a:pPr>
            <a:endParaRPr lang="es-PE" sz="2200" dirty="0"/>
          </a:p>
        </p:txBody>
      </p:sp>
      <p:pic>
        <p:nvPicPr>
          <p:cNvPr id="1026" name="Picture 2" descr="Comunicado Administración | Colegio Algarrobos">
            <a:extLst>
              <a:ext uri="{FF2B5EF4-FFF2-40B4-BE49-F238E27FC236}">
                <a16:creationId xmlns:a16="http://schemas.microsoft.com/office/drawing/2014/main" id="{06325264-2A93-4FEF-AAA6-F8D319177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1303" y="144526"/>
            <a:ext cx="791180" cy="123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69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6B487BC-876D-4217-859A-0A8999929F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0128" t="14658" r="10266" b="14658"/>
          <a:stretch/>
        </p:blipFill>
        <p:spPr>
          <a:xfrm>
            <a:off x="4609805" y="0"/>
            <a:ext cx="7582195" cy="6858000"/>
          </a:xfrm>
          <a:prstGeom prst="rect">
            <a:avLst/>
          </a:prstGeom>
        </p:spPr>
      </p:pic>
      <p:sp>
        <p:nvSpPr>
          <p:cNvPr id="22" name="Freeform: Shape 18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0C4145-1CF8-44D5-8C85-B3088ECB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59" y="773370"/>
            <a:ext cx="4286596" cy="1330839"/>
          </a:xfrm>
        </p:spPr>
        <p:txBody>
          <a:bodyPr>
            <a:normAutofit/>
          </a:bodyPr>
          <a:lstStyle/>
          <a:p>
            <a:r>
              <a:rPr lang="es-PE" sz="4100" u="sng" dirty="0"/>
              <a:t>Fundamentación y 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CB70C-46DA-49E6-AB76-9680C6733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02" y="2235666"/>
            <a:ext cx="3427001" cy="39085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2000" dirty="0"/>
              <a:t>Lo que se quiere realizar en este proyecto es poner fin al hambre y asegurar el acceso de todas las personas, en particular los pobres y las personas en situaciones vulnerables porque el hambre y la malnutrición hacen que las personas sean menos productivas y más propensas a sufrir enfermedades.</a:t>
            </a:r>
          </a:p>
        </p:txBody>
      </p:sp>
      <p:pic>
        <p:nvPicPr>
          <p:cNvPr id="12" name="Imagen 11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5A1FAB6E-DE68-4A53-85E8-C7BB74734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45457" y="1378898"/>
            <a:ext cx="6155141" cy="4123945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C04AA9B4-AF5F-4AD3-BB96-E8C3830A9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684" y="0"/>
            <a:ext cx="3571567" cy="21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14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A9D88043-6A1F-4948-A547-4F259DE18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300" b="543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0C4145-1CF8-44D5-8C85-B3088ECB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PE" sz="3600" u="sng" dirty="0"/>
              <a:t>Actividades</a:t>
            </a:r>
          </a:p>
        </p:txBody>
      </p:sp>
      <p:cxnSp>
        <p:nvCxnSpPr>
          <p:cNvPr id="12" name="Straight Connector 11" hidden="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CB70C-46DA-49E6-AB76-9680C6733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168" y="2933700"/>
            <a:ext cx="5149632" cy="3797300"/>
          </a:xfrm>
        </p:spPr>
        <p:txBody>
          <a:bodyPr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2000" dirty="0">
                <a:solidFill>
                  <a:srgbClr val="FF7E88"/>
                </a:solidFill>
              </a:rPr>
              <a:t>Podemos utilizar nuestro poder como consumidores y votantes, exigiendo que las empresas y los gobiernos tomen las decisiones y realicen los cambios que hagan posible lograr el objetivo del Hambre Cero. Podemos participar, ya sea en las plataformas de las redes sociales o en nuestras comunidades locales.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Se pueden hacer cambios en la vida cotidiana (en el hogar, en el trabajo y en la comunidad), apoyando a los agricultores o a los mercados locales y tomando decisiones sostenibles sobre la alimentación, apoyando la buena nutrición para todos y luchando contra el desperdicio de alimentos.</a:t>
            </a:r>
          </a:p>
          <a:p>
            <a:endParaRPr lang="es-PE" sz="14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2E36654-838C-42C7-8E3E-3D7F4472E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684" y="0"/>
            <a:ext cx="3571567" cy="21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08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Vista de planta con hojas verdes&#10;&#10;Descripción generada automáticamente">
            <a:extLst>
              <a:ext uri="{FF2B5EF4-FFF2-40B4-BE49-F238E27FC236}">
                <a16:creationId xmlns:a16="http://schemas.microsoft.com/office/drawing/2014/main" id="{4541BD00-F748-4718-9C40-150959682C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505" r="20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0C4145-1CF8-44D5-8C85-B3088ECB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s-PE" u="sng" dirty="0">
                <a:solidFill>
                  <a:srgbClr val="2BC9CD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Recursos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CB70C-46DA-49E6-AB76-9680C6733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41" y="2200394"/>
            <a:ext cx="11818259" cy="42730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PE" dirty="0">
                <a:solidFill>
                  <a:srgbClr val="CEA0C9"/>
                </a:solidFill>
              </a:rPr>
              <a:t>El poder de los consumidores para hacer encuestas. </a:t>
            </a:r>
          </a:p>
          <a:p>
            <a:pPr>
              <a:lnSpc>
                <a:spcPct val="150000"/>
              </a:lnSpc>
            </a:pPr>
            <a:r>
              <a:rPr lang="es-PE" dirty="0">
                <a:solidFill>
                  <a:srgbClr val="CEA0C9"/>
                </a:solidFill>
              </a:rPr>
              <a:t>Apoyo de las empresas y gobiernos para las campañas.</a:t>
            </a:r>
          </a:p>
          <a:p>
            <a:pPr>
              <a:lnSpc>
                <a:spcPct val="150000"/>
              </a:lnSpc>
            </a:pPr>
            <a:r>
              <a:rPr lang="es-PE" dirty="0">
                <a:solidFill>
                  <a:srgbClr val="CEA0C9"/>
                </a:solidFill>
              </a:rPr>
              <a:t>Apoyar y asesorar a los agricultores y mercados locales.</a:t>
            </a:r>
          </a:p>
          <a:p>
            <a:pPr>
              <a:lnSpc>
                <a:spcPct val="150000"/>
              </a:lnSpc>
            </a:pPr>
            <a:r>
              <a:rPr lang="es-PE" dirty="0">
                <a:solidFill>
                  <a:srgbClr val="CEA0C9"/>
                </a:solidFill>
              </a:rPr>
              <a:t>Iniciativa para hacer cambios en la vida cotidiana (hogar, trabajo y comunidad).</a:t>
            </a:r>
          </a:p>
          <a:p>
            <a:endParaRPr lang="es-PE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36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FEEB9A01-B077-410E-97EF-7D26D0DDB2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6" b="12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0C4145-1CF8-44D5-8C85-B3088ECB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u="sng" dirty="0">
                <a:solidFill>
                  <a:schemeClr val="bg1"/>
                </a:solidFill>
              </a:rPr>
              <a:t>Procesamiento de la información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78DA468-B62D-45A0-9BFF-81DE69DEDA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440" y="0"/>
            <a:ext cx="12190560" cy="685800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3B4F3CA-78BA-4EA0-B6C6-1DBF588D0861}"/>
              </a:ext>
            </a:extLst>
          </p:cNvPr>
          <p:cNvSpPr/>
          <p:nvPr/>
        </p:nvSpPr>
        <p:spPr>
          <a:xfrm>
            <a:off x="590134" y="1959429"/>
            <a:ext cx="2603009" cy="1325563"/>
          </a:xfrm>
          <a:prstGeom prst="rect">
            <a:avLst/>
          </a:prstGeom>
          <a:solidFill>
            <a:srgbClr val="FFD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161614"/>
                </a:solidFill>
              </a:rPr>
              <a:t>821 millones</a:t>
            </a:r>
          </a:p>
          <a:p>
            <a:pPr algn="just"/>
            <a:r>
              <a:rPr lang="es-PE" sz="1600" dirty="0">
                <a:solidFill>
                  <a:srgbClr val="161614"/>
                </a:solidFill>
              </a:rPr>
              <a:t>El número de personas con desnutrición alcanzó los 821 millones en 2017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F2004AC-66B8-43C5-B42C-B8FEF000DF7E}"/>
              </a:ext>
            </a:extLst>
          </p:cNvPr>
          <p:cNvSpPr/>
          <p:nvPr/>
        </p:nvSpPr>
        <p:spPr>
          <a:xfrm>
            <a:off x="590134" y="4093027"/>
            <a:ext cx="2603009" cy="1325563"/>
          </a:xfrm>
          <a:prstGeom prst="rect">
            <a:avLst/>
          </a:prstGeom>
          <a:solidFill>
            <a:srgbClr val="99D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1 de cada 8</a:t>
            </a:r>
          </a:p>
          <a:p>
            <a:pPr algn="ctr"/>
            <a:r>
              <a:rPr lang="es-ES" sz="1600" b="0" i="0" dirty="0">
                <a:solidFill>
                  <a:schemeClr val="tx1"/>
                </a:solidFill>
                <a:effectLst/>
                <a:latin typeface="ProximaNova"/>
              </a:rPr>
              <a:t>Más de 1 de cada 8 adultos es obeso</a:t>
            </a:r>
            <a:r>
              <a:rPr lang="es-ES" b="0" i="0" dirty="0">
                <a:effectLst/>
                <a:latin typeface="ProximaNova"/>
              </a:rPr>
              <a:t>.</a:t>
            </a:r>
            <a:endParaRPr lang="es-ES" dirty="0">
              <a:latin typeface="ProximaNova"/>
            </a:endParaRPr>
          </a:p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23B3271-001C-44CC-8AC3-FB0786658383}"/>
              </a:ext>
            </a:extLst>
          </p:cNvPr>
          <p:cNvSpPr/>
          <p:nvPr/>
        </p:nvSpPr>
        <p:spPr>
          <a:xfrm>
            <a:off x="4905823" y="1954551"/>
            <a:ext cx="2603009" cy="1325563"/>
          </a:xfrm>
          <a:prstGeom prst="rect">
            <a:avLst/>
          </a:prstGeom>
          <a:solidFill>
            <a:srgbClr val="99D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63%</a:t>
            </a:r>
          </a:p>
          <a:p>
            <a:pPr algn="just"/>
            <a:r>
              <a:rPr lang="es-PE" sz="1600" dirty="0">
                <a:solidFill>
                  <a:schemeClr val="tx1"/>
                </a:solidFill>
              </a:rPr>
              <a:t>En 2017, Asia representó el 63% de las personas que padecen hambre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A190DDF-6ED8-4031-88A5-238996DBC563}"/>
              </a:ext>
            </a:extLst>
          </p:cNvPr>
          <p:cNvSpPr/>
          <p:nvPr/>
        </p:nvSpPr>
        <p:spPr>
          <a:xfrm>
            <a:off x="4905823" y="4093027"/>
            <a:ext cx="2603009" cy="1325563"/>
          </a:xfrm>
          <a:prstGeom prst="rect">
            <a:avLst/>
          </a:prstGeom>
          <a:solidFill>
            <a:srgbClr val="FFD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1 de cada 3</a:t>
            </a:r>
          </a:p>
          <a:p>
            <a:pPr algn="just"/>
            <a:r>
              <a:rPr lang="es-ES" sz="1600" b="0" i="0" dirty="0">
                <a:solidFill>
                  <a:schemeClr val="tx1"/>
                </a:solidFill>
                <a:effectLst/>
                <a:latin typeface="ProximaNova"/>
              </a:rPr>
              <a:t>1 de cada 3 mujeres en edad reproductiva padece anemia.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E639D49-86DC-4CCF-9881-333AA448C943}"/>
              </a:ext>
            </a:extLst>
          </p:cNvPr>
          <p:cNvSpPr/>
          <p:nvPr/>
        </p:nvSpPr>
        <p:spPr>
          <a:xfrm>
            <a:off x="9221513" y="1959428"/>
            <a:ext cx="2603009" cy="1325563"/>
          </a:xfrm>
          <a:prstGeom prst="rect">
            <a:avLst/>
          </a:prstGeom>
          <a:solidFill>
            <a:srgbClr val="FFD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22%</a:t>
            </a:r>
          </a:p>
          <a:p>
            <a:pPr algn="just"/>
            <a:r>
              <a:rPr lang="es-ES" sz="1400" b="0" i="0" dirty="0">
                <a:solidFill>
                  <a:schemeClr val="tx1"/>
                </a:solidFill>
                <a:effectLst/>
                <a:latin typeface="ProximaNova"/>
              </a:rPr>
              <a:t>Cerca de 151 millones de niños menores de cinco años, el 22%, todavía estaban mal desarrollados en 2017</a:t>
            </a:r>
            <a:endParaRPr lang="es-PE" sz="1400" dirty="0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24ACE3F-06A5-4DDD-AB74-62F80ED5C280}"/>
              </a:ext>
            </a:extLst>
          </p:cNvPr>
          <p:cNvSpPr/>
          <p:nvPr/>
        </p:nvSpPr>
        <p:spPr>
          <a:xfrm>
            <a:off x="9221512" y="4093027"/>
            <a:ext cx="2603009" cy="1325563"/>
          </a:xfrm>
          <a:prstGeom prst="rect">
            <a:avLst/>
          </a:prstGeom>
          <a:solidFill>
            <a:srgbClr val="99D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26%</a:t>
            </a:r>
          </a:p>
          <a:p>
            <a:pPr algn="just"/>
            <a:r>
              <a:rPr lang="es-ES" sz="1600" b="0" i="0" dirty="0">
                <a:solidFill>
                  <a:schemeClr val="tx1"/>
                </a:solidFill>
                <a:effectLst/>
                <a:latin typeface="ProximaNova"/>
              </a:rPr>
              <a:t>El 26% de los trabajadores están empleados en agricultura.</a:t>
            </a:r>
            <a:endParaRPr lang="es-P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6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A3B546-B428-4F02-A920-4B44E23CD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>
          <a:xfrm>
            <a:off x="-1" y="0"/>
            <a:ext cx="12191980" cy="68579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8C68F87-A45C-40C8-A629-1C4C10CE7A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419" y="-1"/>
            <a:ext cx="12190560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76952F7-C770-4744-A475-FB8D60CCC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360" y="1690272"/>
            <a:ext cx="5538640" cy="3477442"/>
          </a:xfrm>
        </p:spPr>
        <p:txBody>
          <a:bodyPr vert="horz" lIns="91440" tIns="45721" rIns="91440" bIns="45721" rtlCol="0" anchor="ctr">
            <a:normAutofit/>
          </a:bodyPr>
          <a:lstStyle/>
          <a:p>
            <a:r>
              <a:rPr lang="es-PE" sz="8000" dirty="0">
                <a:ln w="22225">
                  <a:solidFill>
                    <a:srgbClr val="FFFFFF"/>
                  </a:solidFill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Conclusiones</a:t>
            </a:r>
          </a:p>
        </p:txBody>
      </p:sp>
      <p:cxnSp>
        <p:nvCxnSpPr>
          <p:cNvPr id="19" name="Straight Connector 18" hidden="1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900" y="2286002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89753191-D536-4D9D-9769-CA9F53DC3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5360" y="600415"/>
            <a:ext cx="5345600" cy="5657155"/>
          </a:xfrm>
        </p:spPr>
        <p:txBody>
          <a:bodyPr vert="horz" lIns="91440" tIns="45721" rIns="91440" bIns="45721" rtlCol="0" anchor="ctr">
            <a:normAutofit/>
          </a:bodyPr>
          <a:lstStyle/>
          <a:p>
            <a:pPr algn="just"/>
            <a:r>
              <a:rPr lang="es-ES" sz="2400" dirty="0">
                <a:solidFill>
                  <a:srgbClr val="AFCFB1"/>
                </a:solidFill>
              </a:rPr>
              <a:t>El hambre y la malnutrición hacen que las personas sean menos productivas y más propensas a sufrir enfermedades, por lo que no suelen ser capaces de aumentar sus ingresos y mejorar sus medios de vida.</a:t>
            </a:r>
          </a:p>
          <a:p>
            <a:pPr algn="just"/>
            <a:r>
              <a:rPr lang="es-ES" sz="2400" dirty="0">
                <a:solidFill>
                  <a:srgbClr val="FF7E88"/>
                </a:solidFill>
              </a:rPr>
              <a:t>Hay casi 800 millones de personas que padecen hambre en todo el mundo, la gran mayoría en los países en desarrollo.</a:t>
            </a:r>
          </a:p>
          <a:p>
            <a:pPr algn="just"/>
            <a:r>
              <a:rPr lang="es-ES" sz="2400" dirty="0">
                <a:solidFill>
                  <a:srgbClr val="99DBE7"/>
                </a:solidFill>
              </a:rPr>
              <a:t>Las malas prácticas de recolección y el desperdicio de alimentos han contribuido a la escasez de alimentos.</a:t>
            </a:r>
          </a:p>
          <a:p>
            <a:pPr algn="just"/>
            <a:r>
              <a:rPr lang="es-ES" sz="2400" dirty="0">
                <a:solidFill>
                  <a:srgbClr val="FFDAE4"/>
                </a:solidFill>
              </a:rPr>
              <a:t>Para poner fin al hambre en el mundo en 2030, necesitaremos, por término medio, unos 267.000 millones de dólares más al año.</a:t>
            </a:r>
            <a:endParaRPr lang="es-PE" sz="2400" dirty="0">
              <a:solidFill>
                <a:srgbClr val="FFDAE4"/>
              </a:solidFill>
            </a:endParaRPr>
          </a:p>
          <a:p>
            <a:pPr marL="342904" indent="-228604" algn="l">
              <a:buFont typeface="Arial" panose="020B0604020202020204" pitchFamily="34" charset="0"/>
              <a:buChar char="•"/>
            </a:pPr>
            <a:endParaRPr lang="es-PE" sz="20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1620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4ABB65-699E-4C15-935F-86770266F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u="sng" dirty="0" err="1">
                <a:solidFill>
                  <a:srgbClr val="AFC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Recopilación</a:t>
            </a:r>
            <a:r>
              <a:rPr lang="en-US" sz="4200" u="sng" dirty="0">
                <a:solidFill>
                  <a:srgbClr val="AFC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sz="4200" u="sng" dirty="0" err="1">
                <a:solidFill>
                  <a:srgbClr val="AFC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n-US" sz="4200" u="sng" dirty="0">
                <a:solidFill>
                  <a:srgbClr val="AFC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200" u="sng" dirty="0" err="1">
                <a:solidFill>
                  <a:srgbClr val="AFC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bibliografías</a:t>
            </a:r>
            <a:r>
              <a:rPr lang="en-US" sz="4200" u="sng" dirty="0">
                <a:solidFill>
                  <a:srgbClr val="AFC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32" name="Picture 31" descr="Chincheta en un mapa">
            <a:extLst>
              <a:ext uri="{FF2B5EF4-FFF2-40B4-BE49-F238E27FC236}">
                <a16:creationId xmlns:a16="http://schemas.microsoft.com/office/drawing/2014/main" id="{388671A1-38F7-46DA-8DD3-3432BCEDD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73" r="26396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47D2CDB-D186-4CB6-A5EA-AD9A44BC60C4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EA0C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https://pnud.medium.com/productos-locales-frescos-en-botswana-55c019c1c3c8</a:t>
            </a:r>
            <a:endParaRPr lang="en-US" sz="2200" dirty="0">
              <a:solidFill>
                <a:srgbClr val="CEA0C9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CEA0C9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EA0C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https://www1.undp.org/content/undp/es/home/sustainable-development-goals/goal-2-zero-hunger.html</a:t>
            </a:r>
            <a:endParaRPr lang="en-US" sz="2200" dirty="0">
              <a:solidFill>
                <a:srgbClr val="CEA0C9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CEA0C9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EA0C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https://www.un.org/sustainabledevelopment/es/hunger/</a:t>
            </a:r>
            <a:endParaRPr lang="en-US" sz="2200" dirty="0">
              <a:solidFill>
                <a:srgbClr val="CEA0C9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346654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489</Words>
  <Application>Microsoft Office PowerPoint</Application>
  <PresentationFormat>Panorámica</PresentationFormat>
  <Paragraphs>41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Avocado Creamy</vt:lpstr>
      <vt:lpstr>Boba Panda</vt:lpstr>
      <vt:lpstr>Calibri</vt:lpstr>
      <vt:lpstr>Calibri Light</vt:lpstr>
      <vt:lpstr>ProximaNova</vt:lpstr>
      <vt:lpstr>Tema de Office</vt:lpstr>
      <vt:lpstr>Tema de Office</vt:lpstr>
      <vt:lpstr>Contribución al desarrollo sostenible</vt:lpstr>
      <vt:lpstr>Área responsable</vt:lpstr>
      <vt:lpstr>Fundamentación y Objetivos</vt:lpstr>
      <vt:lpstr>Actividades</vt:lpstr>
      <vt:lpstr>Recursos</vt:lpstr>
      <vt:lpstr>Procesamiento de la información</vt:lpstr>
      <vt:lpstr>Conclusiones</vt:lpstr>
      <vt:lpstr>Recopilación de la información (bibliografías)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Rodrigo  Cotrina</dc:creator>
  <cp:lastModifiedBy>Rodrigo  Cotrina</cp:lastModifiedBy>
  <cp:revision>3</cp:revision>
  <dcterms:created xsi:type="dcterms:W3CDTF">2021-12-14T15:53:11Z</dcterms:created>
  <dcterms:modified xsi:type="dcterms:W3CDTF">2021-12-15T16:46:44Z</dcterms:modified>
</cp:coreProperties>
</file>