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BBB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6"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CD2BCF-DCED-471C-AB04-0CE59E671A3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68EF6762-EB56-4C4C-A287-8CAA8346329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A6AFBF85-A7BE-454E-97B7-237675AD63CB}"/>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5" name="Marcador de pie de página 4">
            <a:extLst>
              <a:ext uri="{FF2B5EF4-FFF2-40B4-BE49-F238E27FC236}">
                <a16:creationId xmlns:a16="http://schemas.microsoft.com/office/drawing/2014/main" id="{BB4E3DCB-53F3-4398-8B3E-A367C3328D3D}"/>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6BC9D4C-6F15-42D8-9D1F-47C0A216B835}"/>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3270053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A5814-18B9-4523-BBB3-56D94A7F142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B5CCD9F9-F2E2-4029-9761-73EE2B765FC2}"/>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051D7579-F29F-4B95-ADA6-7494D0BF7356}"/>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5" name="Marcador de pie de página 4">
            <a:extLst>
              <a:ext uri="{FF2B5EF4-FFF2-40B4-BE49-F238E27FC236}">
                <a16:creationId xmlns:a16="http://schemas.microsoft.com/office/drawing/2014/main" id="{490731A7-6A2B-4288-B5E7-1D7B0F1E60C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C09DF14-0B60-4996-96DD-11EC05D3725A}"/>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1187741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43163608-DB65-498F-A7DC-75957FF844D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A33308F2-13B9-4033-B620-E3C24D457DA5}"/>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86BB51B4-1158-452B-9270-A167D728C3D6}"/>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5" name="Marcador de pie de página 4">
            <a:extLst>
              <a:ext uri="{FF2B5EF4-FFF2-40B4-BE49-F238E27FC236}">
                <a16:creationId xmlns:a16="http://schemas.microsoft.com/office/drawing/2014/main" id="{488D2F8B-95F2-4F6E-B014-48243A449514}"/>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9E16D3B6-7C49-4884-B4D4-F62C79D52823}"/>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4263916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0656F5-8953-491A-95F4-56CAFD0A1E8C}"/>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B414474B-33E8-43CF-8872-CF9FD10574AB}"/>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D95B6536-5375-4523-9153-2736B589057D}"/>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5" name="Marcador de pie de página 4">
            <a:extLst>
              <a:ext uri="{FF2B5EF4-FFF2-40B4-BE49-F238E27FC236}">
                <a16:creationId xmlns:a16="http://schemas.microsoft.com/office/drawing/2014/main" id="{D893B21D-B358-4F44-868C-5A1FEDCCC7CA}"/>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0807BC08-192D-4F13-B1BC-74FFF63ADE38}"/>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1549149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488F69-7CE0-4174-B032-DCD1CE503C0B}"/>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61A41600-D586-4068-9FF1-A77A13ADF1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B567381-64A1-4BAB-879A-E3B55199DB43}"/>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5" name="Marcador de pie de página 4">
            <a:extLst>
              <a:ext uri="{FF2B5EF4-FFF2-40B4-BE49-F238E27FC236}">
                <a16:creationId xmlns:a16="http://schemas.microsoft.com/office/drawing/2014/main" id="{79F4EBA8-4178-498C-BE36-60AAAC0F2F5B}"/>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7DF585E5-473D-4590-86A7-3422639CC415}"/>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228160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DCD4F4-920E-4349-A5AF-11DE3911FF5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7D6EEAD-C12D-4408-99E8-F4CDFDBC656A}"/>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D86D0A89-8F65-4AFD-9BD8-10EFB69D062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B3B1E234-D8E7-4AC6-9217-B4C582479C8A}"/>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6" name="Marcador de pie de página 5">
            <a:extLst>
              <a:ext uri="{FF2B5EF4-FFF2-40B4-BE49-F238E27FC236}">
                <a16:creationId xmlns:a16="http://schemas.microsoft.com/office/drawing/2014/main" id="{56B55E91-F0DB-41B0-BEA3-04E7FBEDBF44}"/>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FA129B95-C6A4-412E-9C8F-E12B2C676C1D}"/>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968012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2671CF-54C3-44FD-A290-3CA5F0748AC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5D8C7A9B-C0DC-4E6D-A96D-532D774DEE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165FB9CB-49AF-487C-ADB7-D42A000E3DE3}"/>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ED16DECB-DFB4-4D6E-B2FF-C7AB0FDB4D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4CEC8D33-6265-4A6D-A871-220496637D03}"/>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05E6C3B8-9C81-48C4-AD8B-C41E9BA68C1E}"/>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8" name="Marcador de pie de página 7">
            <a:extLst>
              <a:ext uri="{FF2B5EF4-FFF2-40B4-BE49-F238E27FC236}">
                <a16:creationId xmlns:a16="http://schemas.microsoft.com/office/drawing/2014/main" id="{09548C8A-EF47-42B9-BF6B-A9C53E62170F}"/>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A369499A-7FCF-4EA3-9C06-1D4C5E3739E2}"/>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1492958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DFF4FD-F09B-4DA4-A856-107E6D1F67DF}"/>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3C0A025B-0D91-4910-A39B-78EDEF94AF13}"/>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4" name="Marcador de pie de página 3">
            <a:extLst>
              <a:ext uri="{FF2B5EF4-FFF2-40B4-BE49-F238E27FC236}">
                <a16:creationId xmlns:a16="http://schemas.microsoft.com/office/drawing/2014/main" id="{30D81F36-B9D8-45C6-B90B-A4490039DE33}"/>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2D7D641C-3737-41E1-9F11-729E95AF7CE1}"/>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133356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2CC69BD-C1AF-4129-BB10-E25562AE3E15}"/>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3" name="Marcador de pie de página 2">
            <a:extLst>
              <a:ext uri="{FF2B5EF4-FFF2-40B4-BE49-F238E27FC236}">
                <a16:creationId xmlns:a16="http://schemas.microsoft.com/office/drawing/2014/main" id="{1C36D41F-5594-49FC-9C94-583302B3AF99}"/>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ACCB5D33-FA7C-46A6-81D3-CCD293E798AC}"/>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2960312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0F3D7B-6577-4363-8EA5-1D36976B7B9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29D97623-983C-4136-9D53-73120E1762B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81D7F5BC-D840-4939-84F8-C8FF41D8C0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2C55FE2-5137-474B-9710-CF5C37FDB68A}"/>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6" name="Marcador de pie de página 5">
            <a:extLst>
              <a:ext uri="{FF2B5EF4-FFF2-40B4-BE49-F238E27FC236}">
                <a16:creationId xmlns:a16="http://schemas.microsoft.com/office/drawing/2014/main" id="{6125498A-714D-4E84-98EC-7087E01B5285}"/>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C7A14ECB-9B31-481A-8C16-CAC250D18F43}"/>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426295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AE4989F-4748-4D0F-B827-47A3212D7E2E}"/>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0C9456E3-D83D-4456-AF09-1C77DFC698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A9B4C49A-CEFB-4DC7-B86F-E57D12E3F4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99D06C1-AF39-4DE5-8583-E13B9B66C84E}"/>
              </a:ext>
            </a:extLst>
          </p:cNvPr>
          <p:cNvSpPr>
            <a:spLocks noGrp="1"/>
          </p:cNvSpPr>
          <p:nvPr>
            <p:ph type="dt" sz="half" idx="10"/>
          </p:nvPr>
        </p:nvSpPr>
        <p:spPr/>
        <p:txBody>
          <a:bodyPr/>
          <a:lstStyle/>
          <a:p>
            <a:fld id="{593C1DC1-B931-4A98-989F-1387857670EA}" type="datetimeFigureOut">
              <a:rPr lang="es-PE" smtClean="0"/>
              <a:t>2/09/2023</a:t>
            </a:fld>
            <a:endParaRPr lang="es-PE"/>
          </a:p>
        </p:txBody>
      </p:sp>
      <p:sp>
        <p:nvSpPr>
          <p:cNvPr id="6" name="Marcador de pie de página 5">
            <a:extLst>
              <a:ext uri="{FF2B5EF4-FFF2-40B4-BE49-F238E27FC236}">
                <a16:creationId xmlns:a16="http://schemas.microsoft.com/office/drawing/2014/main" id="{62BFBB31-526E-47A2-9ACC-CF293026F260}"/>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D3F415B4-3E76-4AD3-B35D-75D85C01EA5C}"/>
              </a:ext>
            </a:extLst>
          </p:cNvPr>
          <p:cNvSpPr>
            <a:spLocks noGrp="1"/>
          </p:cNvSpPr>
          <p:nvPr>
            <p:ph type="sldNum" sz="quarter" idx="12"/>
          </p:nvPr>
        </p:nvSpPr>
        <p:spPr/>
        <p:txBody>
          <a:bodyPr/>
          <a:lstStyle/>
          <a:p>
            <a:fld id="{720615B8-086C-44C9-B3A4-92D96C4FA814}" type="slidenum">
              <a:rPr lang="es-PE" smtClean="0"/>
              <a:t>‹Nº›</a:t>
            </a:fld>
            <a:endParaRPr lang="es-PE"/>
          </a:p>
        </p:txBody>
      </p:sp>
    </p:spTree>
    <p:extLst>
      <p:ext uri="{BB962C8B-B14F-4D97-AF65-F5344CB8AC3E}">
        <p14:creationId xmlns:p14="http://schemas.microsoft.com/office/powerpoint/2010/main" val="1289347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2D050"/>
            </a:gs>
            <a:gs pos="40000">
              <a:srgbClr val="FFFF00"/>
            </a:gs>
            <a:gs pos="83000">
              <a:srgbClr val="FFC000"/>
            </a:gs>
            <a:gs pos="100000">
              <a:srgbClr val="00B0F0"/>
            </a:gs>
          </a:gsLst>
          <a:lin ang="5400000" scaled="1"/>
          <a:tileRect/>
        </a:gra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8A49BA70-EFCA-46CD-8220-E649814B37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DCC7E7C7-F49C-4706-AC28-3AE3791415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2A9DACE1-3B69-4455-834E-1F18E2131C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3C1DC1-B931-4A98-989F-1387857670EA}" type="datetimeFigureOut">
              <a:rPr lang="es-PE" smtClean="0"/>
              <a:t>2/09/2023</a:t>
            </a:fld>
            <a:endParaRPr lang="es-PE"/>
          </a:p>
        </p:txBody>
      </p:sp>
      <p:sp>
        <p:nvSpPr>
          <p:cNvPr id="5" name="Marcador de pie de página 4">
            <a:extLst>
              <a:ext uri="{FF2B5EF4-FFF2-40B4-BE49-F238E27FC236}">
                <a16:creationId xmlns:a16="http://schemas.microsoft.com/office/drawing/2014/main" id="{A652FDD7-1074-43A9-A8EA-69B77A017CF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Marcador de número de diapositiva 5">
            <a:extLst>
              <a:ext uri="{FF2B5EF4-FFF2-40B4-BE49-F238E27FC236}">
                <a16:creationId xmlns:a16="http://schemas.microsoft.com/office/drawing/2014/main" id="{BE235CE1-672A-4B01-A9A8-9EE8B4AFF1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615B8-086C-44C9-B3A4-92D96C4FA814}" type="slidenum">
              <a:rPr lang="es-PE" smtClean="0"/>
              <a:t>‹Nº›</a:t>
            </a:fld>
            <a:endParaRPr lang="es-PE"/>
          </a:p>
        </p:txBody>
      </p:sp>
    </p:spTree>
    <p:extLst>
      <p:ext uri="{BB962C8B-B14F-4D97-AF65-F5344CB8AC3E}">
        <p14:creationId xmlns:p14="http://schemas.microsoft.com/office/powerpoint/2010/main" val="3356964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C04AEC-4D0D-47BF-A72D-CEC36CE5EFD5}"/>
              </a:ext>
            </a:extLst>
          </p:cNvPr>
          <p:cNvSpPr>
            <a:spLocks noGrp="1"/>
          </p:cNvSpPr>
          <p:nvPr>
            <p:ph type="ctrTitle"/>
          </p:nvPr>
        </p:nvSpPr>
        <p:spPr/>
        <p:txBody>
          <a:bodyPr>
            <a:prstTxWarp prst="textArchUp">
              <a:avLst/>
            </a:prstTxWarp>
            <a:normAutofit/>
          </a:bodyPr>
          <a:lstStyle/>
          <a:p>
            <a:r>
              <a:rPr lang="es-ES" sz="8000" dirty="0" err="1">
                <a:latin typeface="Vivaldi" panose="03020602050506090804" pitchFamily="66" charset="0"/>
              </a:rPr>
              <a:t>My</a:t>
            </a:r>
            <a:r>
              <a:rPr lang="es-ES" sz="8000" dirty="0">
                <a:latin typeface="Vivaldi" panose="03020602050506090804" pitchFamily="66" charset="0"/>
              </a:rPr>
              <a:t> Oral </a:t>
            </a:r>
            <a:r>
              <a:rPr lang="es-ES" sz="8000" dirty="0" err="1">
                <a:latin typeface="Vivaldi" panose="03020602050506090804" pitchFamily="66" charset="0"/>
              </a:rPr>
              <a:t>Presentation</a:t>
            </a:r>
            <a:r>
              <a:rPr lang="es-ES" sz="8000" dirty="0">
                <a:latin typeface="Vivaldi" panose="03020602050506090804" pitchFamily="66" charset="0"/>
              </a:rPr>
              <a:t> </a:t>
            </a:r>
            <a:endParaRPr lang="es-PE" sz="8000" dirty="0">
              <a:latin typeface="Vivaldi" panose="03020602050506090804" pitchFamily="66" charset="0"/>
            </a:endParaRPr>
          </a:p>
        </p:txBody>
      </p:sp>
      <p:sp>
        <p:nvSpPr>
          <p:cNvPr id="3" name="Subtítulo 2">
            <a:extLst>
              <a:ext uri="{FF2B5EF4-FFF2-40B4-BE49-F238E27FC236}">
                <a16:creationId xmlns:a16="http://schemas.microsoft.com/office/drawing/2014/main" id="{FE5A58E4-9DE4-4176-AB06-0F192DC1ACFE}"/>
              </a:ext>
            </a:extLst>
          </p:cNvPr>
          <p:cNvSpPr>
            <a:spLocks noGrp="1"/>
          </p:cNvSpPr>
          <p:nvPr>
            <p:ph type="subTitle" idx="1"/>
          </p:nvPr>
        </p:nvSpPr>
        <p:spPr>
          <a:xfrm>
            <a:off x="1440025" y="3680312"/>
            <a:ext cx="9144000" cy="1655762"/>
          </a:xfrm>
        </p:spPr>
        <p:txBody>
          <a:bodyPr>
            <a:prstTxWarp prst="textArchDown">
              <a:avLst/>
            </a:prstTxWarp>
            <a:normAutofit/>
          </a:bodyPr>
          <a:lstStyle/>
          <a:p>
            <a:r>
              <a:rPr lang="es-ES" sz="4000" b="1" dirty="0" err="1">
                <a:effectLst>
                  <a:glow rad="101600">
                    <a:srgbClr val="ABBB4F">
                      <a:alpha val="60000"/>
                    </a:srgbClr>
                  </a:glow>
                  <a:reflection blurRad="6350" stA="55000" endA="50" endPos="85000" dist="29997" dir="5400000" sy="-100000" algn="bl" rotWithShape="0"/>
                </a:effectLst>
                <a:latin typeface="Vivaldi" panose="03020602050506090804" pitchFamily="66" charset="0"/>
              </a:rPr>
              <a:t>By</a:t>
            </a:r>
            <a:r>
              <a:rPr lang="es-ES" sz="4000" b="1" dirty="0">
                <a:effectLst>
                  <a:glow rad="101600">
                    <a:srgbClr val="ABBB4F">
                      <a:alpha val="60000"/>
                    </a:srgbClr>
                  </a:glow>
                  <a:reflection blurRad="6350" stA="55000" endA="50" endPos="85000" dist="29997" dir="5400000" sy="-100000" algn="bl" rotWithShape="0"/>
                </a:effectLst>
                <a:latin typeface="Vivaldi" panose="03020602050506090804" pitchFamily="66" charset="0"/>
              </a:rPr>
              <a:t> : </a:t>
            </a:r>
            <a:r>
              <a:rPr lang="es-ES" sz="4000" b="1" dirty="0" err="1">
                <a:effectLst>
                  <a:glow rad="101600">
                    <a:srgbClr val="ABBB4F">
                      <a:alpha val="60000"/>
                    </a:srgbClr>
                  </a:glow>
                  <a:reflection blurRad="6350" stA="55000" endA="50" endPos="85000" dist="29997" dir="5400000" sy="-100000" algn="bl" rotWithShape="0"/>
                </a:effectLst>
                <a:latin typeface="Vivaldi" panose="03020602050506090804" pitchFamily="66" charset="0"/>
              </a:rPr>
              <a:t>Josue</a:t>
            </a:r>
            <a:r>
              <a:rPr lang="es-ES" sz="4000" b="1" dirty="0">
                <a:effectLst>
                  <a:glow rad="101600">
                    <a:srgbClr val="ABBB4F">
                      <a:alpha val="60000"/>
                    </a:srgbClr>
                  </a:glow>
                  <a:reflection blurRad="6350" stA="55000" endA="50" endPos="85000" dist="29997" dir="5400000" sy="-100000" algn="bl" rotWithShape="0"/>
                </a:effectLst>
                <a:latin typeface="Vivaldi" panose="03020602050506090804" pitchFamily="66" charset="0"/>
              </a:rPr>
              <a:t> Fabricio Pedraza </a:t>
            </a:r>
            <a:endParaRPr lang="es-PE" sz="4000" b="1" dirty="0">
              <a:effectLst>
                <a:glow rad="101600">
                  <a:srgbClr val="ABBB4F">
                    <a:alpha val="60000"/>
                  </a:srgbClr>
                </a:glow>
                <a:reflection blurRad="6350" stA="55000" endA="50" endPos="85000" dist="29997" dir="5400000" sy="-100000" algn="bl" rotWithShape="0"/>
              </a:effectLst>
              <a:latin typeface="Vivaldi" panose="03020602050506090804" pitchFamily="66" charset="0"/>
            </a:endParaRPr>
          </a:p>
        </p:txBody>
      </p:sp>
      <p:pic>
        <p:nvPicPr>
          <p:cNvPr id="1030" name="Picture 6" descr="Logo Colegio Algarrobos">
            <a:extLst>
              <a:ext uri="{FF2B5EF4-FFF2-40B4-BE49-F238E27FC236}">
                <a16:creationId xmlns:a16="http://schemas.microsoft.com/office/drawing/2014/main" id="{9BB84C53-8F04-4764-9C0E-96045D0A903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327" y="1599987"/>
            <a:ext cx="2925149" cy="3155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3080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FC2E710-EFA1-4652-B7F1-39DB09DEC4EA}"/>
              </a:ext>
            </a:extLst>
          </p:cNvPr>
          <p:cNvSpPr>
            <a:spLocks noGrp="1"/>
          </p:cNvSpPr>
          <p:nvPr>
            <p:ph type="title"/>
          </p:nvPr>
        </p:nvSpPr>
        <p:spPr>
          <a:xfrm>
            <a:off x="838200" y="435463"/>
            <a:ext cx="10515600" cy="1325563"/>
          </a:xfrm>
        </p:spPr>
        <p:txBody>
          <a:bodyPr>
            <a:prstTxWarp prst="textArchUp">
              <a:avLst/>
            </a:prstTxWarp>
          </a:bodyPr>
          <a:lstStyle/>
          <a:p>
            <a:r>
              <a:rPr lang="en-US" dirty="0">
                <a:latin typeface="Vivaldi" panose="03020602050506090804" pitchFamily="66" charset="0"/>
              </a:rPr>
              <a:t>Today is 31 August and on this day we celebrate </a:t>
            </a:r>
            <a:r>
              <a:rPr lang="es-PE" dirty="0" err="1">
                <a:latin typeface="Vivaldi" panose="03020602050506090804" pitchFamily="66" charset="0"/>
              </a:rPr>
              <a:t>National</a:t>
            </a:r>
            <a:r>
              <a:rPr lang="es-PE" dirty="0">
                <a:latin typeface="Vivaldi" panose="03020602050506090804" pitchFamily="66" charset="0"/>
              </a:rPr>
              <a:t> Zoo </a:t>
            </a:r>
            <a:r>
              <a:rPr lang="es-PE" dirty="0" err="1">
                <a:latin typeface="Vivaldi" panose="03020602050506090804" pitchFamily="66" charset="0"/>
              </a:rPr>
              <a:t>Awareness</a:t>
            </a:r>
            <a:endParaRPr lang="es-PE" dirty="0">
              <a:latin typeface="Vivaldi" panose="03020602050506090804" pitchFamily="66" charset="0"/>
            </a:endParaRPr>
          </a:p>
        </p:txBody>
      </p:sp>
      <p:pic>
        <p:nvPicPr>
          <p:cNvPr id="1026" name="Picture 2" descr="luis posas | Flickr">
            <a:extLst>
              <a:ext uri="{FF2B5EF4-FFF2-40B4-BE49-F238E27FC236}">
                <a16:creationId xmlns:a16="http://schemas.microsoft.com/office/drawing/2014/main" id="{CD238D9F-7495-44D4-94A4-FB9213FB63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85919" y="1188795"/>
            <a:ext cx="4839065" cy="374271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pic>
        <p:nvPicPr>
          <p:cNvPr id="1028" name="Picture 4" descr="Happy Birthday Design. Confetti Icon. Celebration Concept Stock Vector ...">
            <a:extLst>
              <a:ext uri="{FF2B5EF4-FFF2-40B4-BE49-F238E27FC236}">
                <a16:creationId xmlns:a16="http://schemas.microsoft.com/office/drawing/2014/main" id="{FCB82E0E-F703-435B-9D97-084E544B268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784" y="3868616"/>
            <a:ext cx="2243015" cy="224301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appy Birthday Design. Confetti Icon. Celebration Concept Stock Vector ...">
            <a:extLst>
              <a:ext uri="{FF2B5EF4-FFF2-40B4-BE49-F238E27FC236}">
                <a16:creationId xmlns:a16="http://schemas.microsoft.com/office/drawing/2014/main" id="{21F649E1-6B37-4D8C-8374-F7037290B7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9659815" y="3868615"/>
            <a:ext cx="2313354" cy="22430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7527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910B90-1458-4D15-92C7-04F5222869CB}"/>
              </a:ext>
            </a:extLst>
          </p:cNvPr>
          <p:cNvSpPr>
            <a:spLocks noGrp="1"/>
          </p:cNvSpPr>
          <p:nvPr>
            <p:ph type="title"/>
          </p:nvPr>
        </p:nvSpPr>
        <p:spPr>
          <a:xfrm>
            <a:off x="580292" y="732447"/>
            <a:ext cx="10515600" cy="6125553"/>
          </a:xfrm>
        </p:spPr>
        <p:txBody>
          <a:bodyPr>
            <a:normAutofit fontScale="90000"/>
          </a:bodyPr>
          <a:lstStyle/>
          <a:p>
            <a:r>
              <a:rPr lang="en-US" dirty="0">
                <a:solidFill>
                  <a:srgbClr val="00B0F0"/>
                </a:solidFill>
                <a:latin typeface="Vivaldi" panose="03020602050506090804" pitchFamily="66" charset="0"/>
              </a:rPr>
              <a:t>Good morning teacher and classmates.</a:t>
            </a:r>
            <a:br>
              <a:rPr lang="en-US" dirty="0">
                <a:solidFill>
                  <a:srgbClr val="00B0F0"/>
                </a:solidFill>
                <a:latin typeface="Vivaldi" panose="03020602050506090804" pitchFamily="66" charset="0"/>
              </a:rPr>
            </a:br>
            <a:r>
              <a:rPr lang="en-US" dirty="0">
                <a:solidFill>
                  <a:srgbClr val="00B0F0"/>
                </a:solidFill>
                <a:latin typeface="Vivaldi" panose="03020602050506090804" pitchFamily="66" charset="0"/>
              </a:rPr>
              <a:t>Today, I am going to talk about the </a:t>
            </a:r>
            <a:r>
              <a:rPr lang="es-PE" dirty="0" err="1">
                <a:solidFill>
                  <a:srgbClr val="00B0F0"/>
                </a:solidFill>
                <a:latin typeface="Vivaldi" panose="03020602050506090804" pitchFamily="66" charset="0"/>
              </a:rPr>
              <a:t>National</a:t>
            </a:r>
            <a:r>
              <a:rPr lang="es-PE" dirty="0">
                <a:solidFill>
                  <a:srgbClr val="00B0F0"/>
                </a:solidFill>
                <a:latin typeface="Vivaldi" panose="03020602050506090804" pitchFamily="66" charset="0"/>
              </a:rPr>
              <a:t> Zoo </a:t>
            </a:r>
            <a:r>
              <a:rPr lang="es-PE" dirty="0" err="1">
                <a:solidFill>
                  <a:srgbClr val="00B0F0"/>
                </a:solidFill>
                <a:latin typeface="Vivaldi" panose="03020602050506090804" pitchFamily="66" charset="0"/>
              </a:rPr>
              <a:t>Awareness</a:t>
            </a:r>
            <a:r>
              <a:rPr lang="es-PE" dirty="0">
                <a:solidFill>
                  <a:srgbClr val="00B0F0"/>
                </a:solidFill>
                <a:latin typeface="Vivaldi" panose="03020602050506090804" pitchFamily="66" charset="0"/>
              </a:rPr>
              <a:t>.</a:t>
            </a:r>
            <a:br>
              <a:rPr lang="es-PE" dirty="0">
                <a:solidFill>
                  <a:srgbClr val="00B0F0"/>
                </a:solidFill>
                <a:latin typeface="Vivaldi" panose="03020602050506090804" pitchFamily="66" charset="0"/>
              </a:rPr>
            </a:br>
            <a:r>
              <a:rPr lang="es-PE" dirty="0" err="1">
                <a:solidFill>
                  <a:srgbClr val="0070C0"/>
                </a:solidFill>
                <a:latin typeface="Vivaldi" panose="03020602050506090804" pitchFamily="66" charset="0"/>
              </a:rPr>
              <a:t>Today</a:t>
            </a:r>
            <a:r>
              <a:rPr lang="es-PE" dirty="0">
                <a:solidFill>
                  <a:srgbClr val="0070C0"/>
                </a:solidFill>
                <a:latin typeface="Vivaldi" panose="03020602050506090804" pitchFamily="66" charset="0"/>
              </a:rPr>
              <a:t> </a:t>
            </a:r>
            <a:r>
              <a:rPr lang="es-PE" dirty="0" err="1">
                <a:solidFill>
                  <a:srgbClr val="0070C0"/>
                </a:solidFill>
                <a:latin typeface="Vivaldi" panose="03020602050506090804" pitchFamily="66" charset="0"/>
              </a:rPr>
              <a:t>is</a:t>
            </a:r>
            <a:r>
              <a:rPr lang="es-PE" dirty="0">
                <a:solidFill>
                  <a:srgbClr val="0070C0"/>
                </a:solidFill>
                <a:latin typeface="Vivaldi" panose="03020602050506090804" pitchFamily="66" charset="0"/>
              </a:rPr>
              <a:t> August 31nd and </a:t>
            </a:r>
            <a:r>
              <a:rPr lang="es-PE" dirty="0" err="1">
                <a:solidFill>
                  <a:srgbClr val="0070C0"/>
                </a:solidFill>
                <a:latin typeface="Vivaldi" panose="03020602050506090804" pitchFamily="66" charset="0"/>
              </a:rPr>
              <a:t>Americans</a:t>
            </a:r>
            <a:r>
              <a:rPr lang="es-PE" dirty="0">
                <a:solidFill>
                  <a:srgbClr val="0070C0"/>
                </a:solidFill>
                <a:latin typeface="Vivaldi" panose="03020602050506090804" pitchFamily="66" charset="0"/>
              </a:rPr>
              <a:t> </a:t>
            </a:r>
            <a:r>
              <a:rPr lang="es-PE" dirty="0" err="1">
                <a:solidFill>
                  <a:srgbClr val="0070C0"/>
                </a:solidFill>
                <a:latin typeface="Vivaldi" panose="03020602050506090804" pitchFamily="66" charset="0"/>
              </a:rPr>
              <a:t>celebrate</a:t>
            </a:r>
            <a:r>
              <a:rPr lang="es-PE" dirty="0">
                <a:solidFill>
                  <a:srgbClr val="0070C0"/>
                </a:solidFill>
                <a:latin typeface="Vivaldi" panose="03020602050506090804" pitchFamily="66" charset="0"/>
              </a:rPr>
              <a:t> </a:t>
            </a:r>
            <a:r>
              <a:rPr lang="es-PE" dirty="0" err="1">
                <a:solidFill>
                  <a:srgbClr val="0070C0"/>
                </a:solidFill>
                <a:latin typeface="Vivaldi" panose="03020602050506090804" pitchFamily="66" charset="0"/>
              </a:rPr>
              <a:t>National</a:t>
            </a:r>
            <a:r>
              <a:rPr lang="es-PE" dirty="0">
                <a:solidFill>
                  <a:srgbClr val="0070C0"/>
                </a:solidFill>
                <a:latin typeface="Vivaldi" panose="03020602050506090804" pitchFamily="66" charset="0"/>
              </a:rPr>
              <a:t> Zoo </a:t>
            </a:r>
            <a:r>
              <a:rPr lang="es-PE" dirty="0" err="1">
                <a:solidFill>
                  <a:srgbClr val="0070C0"/>
                </a:solidFill>
                <a:latin typeface="Vivaldi" panose="03020602050506090804" pitchFamily="66" charset="0"/>
              </a:rPr>
              <a:t>Awareness</a:t>
            </a:r>
            <a:r>
              <a:rPr lang="es-PE" dirty="0">
                <a:solidFill>
                  <a:srgbClr val="0070C0"/>
                </a:solidFill>
                <a:latin typeface="Vivaldi" panose="03020602050506090804" pitchFamily="66" charset="0"/>
              </a:rPr>
              <a:t>.</a:t>
            </a:r>
            <a:br>
              <a:rPr lang="es-PE" dirty="0">
                <a:solidFill>
                  <a:srgbClr val="0070C0"/>
                </a:solidFill>
                <a:latin typeface="Vivaldi" panose="03020602050506090804" pitchFamily="66" charset="0"/>
              </a:rPr>
            </a:br>
            <a:r>
              <a:rPr lang="en-US" dirty="0">
                <a:solidFill>
                  <a:srgbClr val="002060"/>
                </a:solidFill>
                <a:latin typeface="Vivaldi" panose="03020602050506090804" pitchFamily="66" charset="0"/>
              </a:rPr>
              <a:t>This date is important because people It is celebrated on August 31 every year in the United Kingdom. Zoos have a long history dating back to ancient Egypt and have evolved over time to become more humane and scientific. Zoos can also be fun places to visit and learn about different animals and their habitats.</a:t>
            </a:r>
            <a:br>
              <a:rPr lang="es-PE" dirty="0">
                <a:solidFill>
                  <a:srgbClr val="002060"/>
                </a:solidFill>
              </a:rPr>
            </a:br>
            <a:br>
              <a:rPr lang="es-PE" dirty="0">
                <a:solidFill>
                  <a:srgbClr val="00B0F0"/>
                </a:solidFill>
              </a:rPr>
            </a:br>
            <a:endParaRPr lang="es-PE" dirty="0">
              <a:solidFill>
                <a:srgbClr val="00B0F0"/>
              </a:solidFill>
            </a:endParaRPr>
          </a:p>
        </p:txBody>
      </p:sp>
    </p:spTree>
    <p:extLst>
      <p:ext uri="{BB962C8B-B14F-4D97-AF65-F5344CB8AC3E}">
        <p14:creationId xmlns:p14="http://schemas.microsoft.com/office/powerpoint/2010/main" val="1998024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BB1A72F-4690-4A3A-A2BC-33CB5B5617C3}"/>
              </a:ext>
            </a:extLst>
          </p:cNvPr>
          <p:cNvSpPr txBox="1"/>
          <p:nvPr/>
        </p:nvSpPr>
        <p:spPr>
          <a:xfrm>
            <a:off x="1320801" y="1977292"/>
            <a:ext cx="9761414" cy="3046988"/>
          </a:xfrm>
          <a:prstGeom prst="rect">
            <a:avLst/>
          </a:prstGeom>
          <a:noFill/>
        </p:spPr>
        <p:txBody>
          <a:bodyPr wrap="square" rtlCol="0">
            <a:spAutoFit/>
          </a:bodyPr>
          <a:lstStyle/>
          <a:p>
            <a:pPr algn="ctr"/>
            <a:r>
              <a:rPr lang="en-US" sz="9600" dirty="0">
                <a:latin typeface="Vivaldi" panose="03020602050506090804" pitchFamily="66" charset="0"/>
              </a:rPr>
              <a:t>Thank you for listening, that was all teacher.</a:t>
            </a:r>
            <a:endParaRPr lang="es-PE" sz="9600" dirty="0">
              <a:latin typeface="Vivaldi" panose="03020602050506090804" pitchFamily="66" charset="0"/>
            </a:endParaRPr>
          </a:p>
        </p:txBody>
      </p:sp>
      <p:pic>
        <p:nvPicPr>
          <p:cNvPr id="2050" name="Picture 2" descr="Gracias a nuestros ángeles de la guarda, aplausos. | Noticias de LEON ...">
            <a:extLst>
              <a:ext uri="{FF2B5EF4-FFF2-40B4-BE49-F238E27FC236}">
                <a16:creationId xmlns:a16="http://schemas.microsoft.com/office/drawing/2014/main" id="{6C0077E7-E6BE-47EF-8AD6-9B12DFF570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315" y="5024280"/>
            <a:ext cx="1404972" cy="1304193"/>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Gracias a nuestros ángeles de la guarda, aplausos. | Noticias de LEON ...">
            <a:extLst>
              <a:ext uri="{FF2B5EF4-FFF2-40B4-BE49-F238E27FC236}">
                <a16:creationId xmlns:a16="http://schemas.microsoft.com/office/drawing/2014/main" id="{4650F304-6FE0-4A65-A0AC-567AFE8B5A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402276" y="5024280"/>
            <a:ext cx="1256771" cy="1304193"/>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Gracias a nuestros ángeles de la guarda, aplausos. | Noticias de LEON ...">
            <a:extLst>
              <a:ext uri="{FF2B5EF4-FFF2-40B4-BE49-F238E27FC236}">
                <a16:creationId xmlns:a16="http://schemas.microsoft.com/office/drawing/2014/main" id="{84EAC240-A2E1-4533-9174-3CE4C94B1E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315" y="346772"/>
            <a:ext cx="1404972" cy="130419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Gracias a nuestros ángeles de la guarda, aplausos. | Noticias de LEON ...">
            <a:extLst>
              <a:ext uri="{FF2B5EF4-FFF2-40B4-BE49-F238E27FC236}">
                <a16:creationId xmlns:a16="http://schemas.microsoft.com/office/drawing/2014/main" id="{00AA19D1-7B44-41A6-87D5-8780A61885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10402276" y="346771"/>
            <a:ext cx="1256771" cy="13041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59259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38</TotalTime>
  <Words>124</Words>
  <Application>Microsoft Office PowerPoint</Application>
  <PresentationFormat>Panorámica</PresentationFormat>
  <Paragraphs>5</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Arial</vt:lpstr>
      <vt:lpstr>Calibri</vt:lpstr>
      <vt:lpstr>Calibri Light</vt:lpstr>
      <vt:lpstr>Vivaldi</vt:lpstr>
      <vt:lpstr>Tema de Office</vt:lpstr>
      <vt:lpstr>My Oral Presentation </vt:lpstr>
      <vt:lpstr>Today is 31 August and on this day we celebrate National Zoo Awareness</vt:lpstr>
      <vt:lpstr>Good morning teacher and classmates. Today, I am going to talk about the National Zoo Awareness. Today is August 31nd and Americans celebrate National Zoo Awareness. This date is important because people It is celebrated on August 31 every year in the United Kingdom. Zoos have a long history dating back to ancient Egypt and have evolved over time to become more humane and scientific. Zoos can also be fun places to visit and learn about different animals and their habitats.  </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Oral Presentation </dc:title>
  <dc:creator>USER</dc:creator>
  <cp:lastModifiedBy>USER</cp:lastModifiedBy>
  <cp:revision>2</cp:revision>
  <dcterms:created xsi:type="dcterms:W3CDTF">2023-09-03T01:46:04Z</dcterms:created>
  <dcterms:modified xsi:type="dcterms:W3CDTF">2023-09-03T02:25:07Z</dcterms:modified>
</cp:coreProperties>
</file>