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2" autoAdjust="0"/>
    <p:restoredTop sz="94660"/>
  </p:normalViewPr>
  <p:slideViewPr>
    <p:cSldViewPr snapToGrid="0">
      <p:cViewPr varScale="1">
        <p:scale>
          <a:sx n="76" d="100"/>
          <a:sy n="76" d="100"/>
        </p:scale>
        <p:origin x="13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7/18/2022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7/18/2022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7/18/2022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edumedia-sciences.com/es/media/923-ciclo-hormonal-femenino" TargetMode="External"/><Relationship Id="rId2" Type="http://schemas.openxmlformats.org/officeDocument/2006/relationships/hyperlink" Target="https://labtestsonline.es/glossary/retroalimentaci&#243;n" TargetMode="External"/><Relationship Id="rId1" Type="http://schemas.openxmlformats.org/officeDocument/2006/relationships/slideLayout" Target="../slideLayouts/slideLayout2.xml"/><Relationship Id="rId5" Type="http://schemas.openxmlformats.org/officeDocument/2006/relationships/hyperlink" Target="https://theory.labster.com/hormonalfeedback-es/" TargetMode="External"/><Relationship Id="rId4" Type="http://schemas.openxmlformats.org/officeDocument/2006/relationships/hyperlink" Target="https://flexbooks.ck12.org/cbook/ck-12-conceptos-biologia/section/13.25/primary/lesson/regulaci%C3%B3n-hormon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8F6763-0AFB-441E-A8C8-E7686A57B489}"/>
              </a:ext>
            </a:extLst>
          </p:cNvPr>
          <p:cNvSpPr>
            <a:spLocks noGrp="1"/>
          </p:cNvSpPr>
          <p:nvPr>
            <p:ph type="ctrTitle"/>
          </p:nvPr>
        </p:nvSpPr>
        <p:spPr>
          <a:xfrm>
            <a:off x="487378" y="1930400"/>
            <a:ext cx="8637073" cy="3594100"/>
          </a:xfrm>
        </p:spPr>
        <p:txBody>
          <a:bodyPr>
            <a:normAutofit fontScale="90000"/>
          </a:bodyPr>
          <a:lstStyle/>
          <a:p>
            <a:r>
              <a:rPr lang="es-ES" sz="2000" dirty="0">
                <a:latin typeface="Arial" panose="020B0604020202020204" pitchFamily="34" charset="0"/>
                <a:cs typeface="Arial" panose="020B0604020202020204" pitchFamily="34" charset="0"/>
              </a:rPr>
              <a:t>Estudiante: David Salazar</a:t>
            </a:r>
            <a:br>
              <a:rPr lang="es-ES" sz="2000" dirty="0">
                <a:latin typeface="Arial" panose="020B0604020202020204" pitchFamily="34" charset="0"/>
                <a:cs typeface="Arial" panose="020B0604020202020204" pitchFamily="34" charset="0"/>
              </a:rPr>
            </a:br>
            <a:br>
              <a:rPr lang="es-ES" sz="2000" dirty="0">
                <a:latin typeface="Arial" panose="020B0604020202020204" pitchFamily="34" charset="0"/>
                <a:cs typeface="Arial" panose="020B0604020202020204" pitchFamily="34" charset="0"/>
              </a:rPr>
            </a:br>
            <a:br>
              <a:rPr lang="es-ES" sz="2000" dirty="0">
                <a:latin typeface="Arial" panose="020B0604020202020204" pitchFamily="34" charset="0"/>
                <a:cs typeface="Arial" panose="020B0604020202020204" pitchFamily="34" charset="0"/>
              </a:rPr>
            </a:br>
            <a:br>
              <a:rPr lang="es-ES" sz="2000" dirty="0">
                <a:latin typeface="Arial" panose="020B0604020202020204" pitchFamily="34" charset="0"/>
                <a:cs typeface="Arial" panose="020B0604020202020204" pitchFamily="34" charset="0"/>
              </a:rPr>
            </a:br>
            <a:r>
              <a:rPr lang="es-ES" sz="2000" dirty="0">
                <a:latin typeface="Arial" panose="020B0604020202020204" pitchFamily="34" charset="0"/>
                <a:cs typeface="Arial" panose="020B0604020202020204" pitchFamily="34" charset="0"/>
              </a:rPr>
              <a:t>Profesor : juan réspedes Cortez</a:t>
            </a:r>
            <a:br>
              <a:rPr lang="es-ES" sz="2000" dirty="0">
                <a:latin typeface="Arial" panose="020B0604020202020204" pitchFamily="34" charset="0"/>
                <a:cs typeface="Arial" panose="020B0604020202020204" pitchFamily="34" charset="0"/>
              </a:rPr>
            </a:br>
            <a:br>
              <a:rPr lang="es-ES" sz="2000" dirty="0">
                <a:latin typeface="Arial" panose="020B0604020202020204" pitchFamily="34" charset="0"/>
                <a:cs typeface="Arial" panose="020B0604020202020204" pitchFamily="34" charset="0"/>
              </a:rPr>
            </a:br>
            <a:br>
              <a:rPr lang="es-ES" sz="2000" dirty="0">
                <a:latin typeface="Arial" panose="020B0604020202020204" pitchFamily="34" charset="0"/>
                <a:cs typeface="Arial" panose="020B0604020202020204" pitchFamily="34" charset="0"/>
              </a:rPr>
            </a:br>
            <a:br>
              <a:rPr lang="es-ES" sz="2000" dirty="0">
                <a:latin typeface="Arial" panose="020B0604020202020204" pitchFamily="34" charset="0"/>
                <a:cs typeface="Arial" panose="020B0604020202020204" pitchFamily="34" charset="0"/>
              </a:rPr>
            </a:br>
            <a:r>
              <a:rPr lang="es-ES" sz="2000" dirty="0">
                <a:latin typeface="Arial" panose="020B0604020202020204" pitchFamily="34" charset="0"/>
                <a:cs typeface="Arial" panose="020B0604020202020204" pitchFamily="34" charset="0"/>
              </a:rPr>
              <a:t>CURSO: biología </a:t>
            </a:r>
            <a:br>
              <a:rPr lang="es-ES" sz="2000" dirty="0">
                <a:latin typeface="Arial" panose="020B0604020202020204" pitchFamily="34" charset="0"/>
                <a:cs typeface="Arial" panose="020B0604020202020204" pitchFamily="34" charset="0"/>
              </a:rPr>
            </a:br>
            <a:br>
              <a:rPr lang="es-ES" sz="2000" dirty="0">
                <a:latin typeface="Arial" panose="020B0604020202020204" pitchFamily="34" charset="0"/>
                <a:cs typeface="Arial" panose="020B0604020202020204" pitchFamily="34" charset="0"/>
              </a:rPr>
            </a:br>
            <a:br>
              <a:rPr lang="es-ES" sz="2000" dirty="0">
                <a:latin typeface="Arial" panose="020B0604020202020204" pitchFamily="34" charset="0"/>
                <a:cs typeface="Arial" panose="020B0604020202020204" pitchFamily="34" charset="0"/>
              </a:rPr>
            </a:br>
            <a:br>
              <a:rPr lang="es-ES" sz="2000" dirty="0">
                <a:latin typeface="Arial" panose="020B0604020202020204" pitchFamily="34" charset="0"/>
                <a:cs typeface="Arial" panose="020B0604020202020204" pitchFamily="34" charset="0"/>
              </a:rPr>
            </a:br>
            <a:r>
              <a:rPr lang="es-ES" sz="2000" dirty="0">
                <a:latin typeface="Arial" panose="020B0604020202020204" pitchFamily="34" charset="0"/>
                <a:cs typeface="Arial" panose="020B0604020202020204" pitchFamily="34" charset="0"/>
              </a:rPr>
              <a:t>titulo : investigación sobre la retroalimentación</a:t>
            </a:r>
            <a:br>
              <a:rPr lang="es-ES" sz="2000" dirty="0">
                <a:latin typeface="Arial" panose="020B0604020202020204" pitchFamily="34" charset="0"/>
                <a:cs typeface="Arial" panose="020B0604020202020204" pitchFamily="34" charset="0"/>
              </a:rPr>
            </a:br>
            <a:r>
              <a:rPr lang="es-ES" sz="2000" dirty="0">
                <a:latin typeface="Arial" panose="020B0604020202020204" pitchFamily="34" charset="0"/>
                <a:cs typeface="Arial" panose="020B0604020202020204" pitchFamily="34" charset="0"/>
              </a:rPr>
              <a:t> positiva y negativa de las hormonas</a:t>
            </a:r>
            <a:endParaRPr lang="es-PE" sz="2000" dirty="0">
              <a:latin typeface="Arial" panose="020B0604020202020204" pitchFamily="34" charset="0"/>
              <a:cs typeface="Arial" panose="020B0604020202020204" pitchFamily="34" charset="0"/>
            </a:endParaRPr>
          </a:p>
        </p:txBody>
      </p:sp>
      <p:sp>
        <p:nvSpPr>
          <p:cNvPr id="3" name="Subtítulo 2">
            <a:extLst>
              <a:ext uri="{FF2B5EF4-FFF2-40B4-BE49-F238E27FC236}">
                <a16:creationId xmlns:a16="http://schemas.microsoft.com/office/drawing/2014/main" id="{38330542-0DAC-40DE-8B72-D32007DE48AA}"/>
              </a:ext>
            </a:extLst>
          </p:cNvPr>
          <p:cNvSpPr>
            <a:spLocks noGrp="1"/>
          </p:cNvSpPr>
          <p:nvPr>
            <p:ph type="subTitle" idx="1"/>
          </p:nvPr>
        </p:nvSpPr>
        <p:spPr>
          <a:xfrm>
            <a:off x="9269232" y="476391"/>
            <a:ext cx="45719" cy="387210"/>
          </a:xfrm>
        </p:spPr>
        <p:txBody>
          <a:bodyPr>
            <a:normAutofit fontScale="70000" lnSpcReduction="20000"/>
          </a:bodyPr>
          <a:lstStyle/>
          <a:p>
            <a:endParaRPr lang="es-PE" dirty="0"/>
          </a:p>
        </p:txBody>
      </p:sp>
      <p:pic>
        <p:nvPicPr>
          <p:cNvPr id="4" name="Imagen 3">
            <a:extLst>
              <a:ext uri="{FF2B5EF4-FFF2-40B4-BE49-F238E27FC236}">
                <a16:creationId xmlns:a16="http://schemas.microsoft.com/office/drawing/2014/main" id="{BEF749B1-E801-4DEF-A3E0-F4B62A84CE56}"/>
              </a:ext>
            </a:extLst>
          </p:cNvPr>
          <p:cNvPicPr>
            <a:picLocks noChangeAspect="1"/>
          </p:cNvPicPr>
          <p:nvPr/>
        </p:nvPicPr>
        <p:blipFill>
          <a:blip r:embed="rId2"/>
          <a:stretch>
            <a:fillRect/>
          </a:stretch>
        </p:blipFill>
        <p:spPr>
          <a:xfrm>
            <a:off x="7209234" y="0"/>
            <a:ext cx="4982766" cy="6045200"/>
          </a:xfrm>
          <a:prstGeom prst="rect">
            <a:avLst/>
          </a:prstGeom>
        </p:spPr>
      </p:pic>
    </p:spTree>
    <p:extLst>
      <p:ext uri="{BB962C8B-B14F-4D97-AF65-F5344CB8AC3E}">
        <p14:creationId xmlns:p14="http://schemas.microsoft.com/office/powerpoint/2010/main" val="3781520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2301C19-9517-4522-A72A-1C517FB5D04C}"/>
              </a:ext>
            </a:extLst>
          </p:cNvPr>
          <p:cNvSpPr>
            <a:spLocks noGrp="1"/>
          </p:cNvSpPr>
          <p:nvPr>
            <p:ph idx="1"/>
          </p:nvPr>
        </p:nvSpPr>
        <p:spPr/>
        <p:txBody>
          <a:bodyPr>
            <a:normAutofit/>
          </a:bodyPr>
          <a:lstStyle/>
          <a:p>
            <a:pPr algn="l"/>
            <a:r>
              <a:rPr lang="es-ES" sz="1400" b="0" i="0" dirty="0">
                <a:effectLst/>
                <a:latin typeface="arial" panose="020B0604020202020204" pitchFamily="34" charset="0"/>
              </a:rPr>
              <a:t>¿Qué es el sistema de retroalimentación hormonal?</a:t>
            </a:r>
          </a:p>
          <a:p>
            <a:pPr algn="l"/>
            <a:r>
              <a:rPr lang="es-ES" sz="1400" b="0" i="0" dirty="0">
                <a:effectLst/>
                <a:latin typeface="arial" panose="020B0604020202020204" pitchFamily="34" charset="0"/>
              </a:rPr>
              <a:t>La mayoría de las </a:t>
            </a:r>
            <a:r>
              <a:rPr lang="es-ES" sz="1400" b="1" i="0" dirty="0">
                <a:effectLst/>
                <a:latin typeface="arial" panose="020B0604020202020204" pitchFamily="34" charset="0"/>
              </a:rPr>
              <a:t>hormonas</a:t>
            </a:r>
            <a:r>
              <a:rPr lang="es-ES" sz="1400" b="0" i="0" dirty="0">
                <a:effectLst/>
                <a:latin typeface="arial" panose="020B0604020202020204" pitchFamily="34" charset="0"/>
              </a:rPr>
              <a:t> están reguladas por mecanismos de </a:t>
            </a:r>
            <a:r>
              <a:rPr lang="es-ES" sz="1400" b="1" i="0" dirty="0">
                <a:effectLst/>
                <a:latin typeface="arial" panose="020B0604020202020204" pitchFamily="34" charset="0"/>
              </a:rPr>
              <a:t>retroalimentación</a:t>
            </a:r>
            <a:r>
              <a:rPr lang="es-ES" sz="1400" b="0" i="0" dirty="0">
                <a:effectLst/>
                <a:latin typeface="arial" panose="020B0604020202020204" pitchFamily="34" charset="0"/>
              </a:rPr>
              <a:t>. Un mecanismo de </a:t>
            </a:r>
            <a:r>
              <a:rPr lang="es-ES" sz="1400" b="1" i="0" dirty="0">
                <a:effectLst/>
                <a:latin typeface="arial" panose="020B0604020202020204" pitchFamily="34" charset="0"/>
              </a:rPr>
              <a:t>retroalimentación</a:t>
            </a:r>
            <a:r>
              <a:rPr lang="es-ES" sz="1400" b="0" i="0" dirty="0">
                <a:effectLst/>
                <a:latin typeface="arial" panose="020B0604020202020204" pitchFamily="34" charset="0"/>
              </a:rPr>
              <a:t> es un bucle en el que un producto causa un efecto para controlar su propia producción. La mayoría de los mecanismos de </a:t>
            </a:r>
            <a:r>
              <a:rPr lang="es-ES" sz="1400" b="1" i="0" dirty="0">
                <a:effectLst/>
                <a:latin typeface="arial" panose="020B0604020202020204" pitchFamily="34" charset="0"/>
              </a:rPr>
              <a:t>retroalimentación</a:t>
            </a:r>
            <a:r>
              <a:rPr lang="es-ES" sz="1400" b="0" i="0" dirty="0">
                <a:effectLst/>
                <a:latin typeface="arial" panose="020B0604020202020204" pitchFamily="34" charset="0"/>
              </a:rPr>
              <a:t> de las </a:t>
            </a:r>
            <a:r>
              <a:rPr lang="es-ES" sz="1400" b="1" i="0" dirty="0">
                <a:effectLst/>
                <a:latin typeface="arial" panose="020B0604020202020204" pitchFamily="34" charset="0"/>
              </a:rPr>
              <a:t>hormonas</a:t>
            </a:r>
            <a:r>
              <a:rPr lang="es-ES" sz="1400" b="0" i="0" dirty="0">
                <a:effectLst/>
                <a:latin typeface="arial" panose="020B0604020202020204" pitchFamily="34" charset="0"/>
              </a:rPr>
              <a:t> incluyen bucles de </a:t>
            </a:r>
            <a:r>
              <a:rPr lang="es-ES" sz="1400" b="1" i="0" dirty="0">
                <a:effectLst/>
                <a:latin typeface="arial" panose="020B0604020202020204" pitchFamily="34" charset="0"/>
              </a:rPr>
              <a:t>retroalimentación</a:t>
            </a:r>
            <a:r>
              <a:rPr lang="es-ES" sz="1400" b="0" i="0" dirty="0">
                <a:effectLst/>
                <a:latin typeface="arial" panose="020B0604020202020204" pitchFamily="34" charset="0"/>
              </a:rPr>
              <a:t> negativa .</a:t>
            </a:r>
          </a:p>
          <a:p>
            <a:r>
              <a:rPr lang="es-ES" sz="1400" b="0" i="0" dirty="0">
                <a:effectLst/>
                <a:latin typeface="arial" panose="020B0604020202020204" pitchFamily="34" charset="0"/>
              </a:rPr>
              <a:t>La </a:t>
            </a:r>
            <a:r>
              <a:rPr lang="es-ES" sz="1400" b="1" i="0" dirty="0">
                <a:effectLst/>
                <a:latin typeface="arial" panose="020B0604020202020204" pitchFamily="34" charset="0"/>
              </a:rPr>
              <a:t>retroalimentación</a:t>
            </a:r>
            <a:r>
              <a:rPr lang="es-ES" sz="1400" b="0" i="0" dirty="0">
                <a:effectLst/>
                <a:latin typeface="arial" panose="020B0604020202020204" pitchFamily="34" charset="0"/>
              </a:rPr>
              <a:t> puede ser </a:t>
            </a:r>
            <a:r>
              <a:rPr lang="es-ES" sz="1400" b="1" i="0" dirty="0">
                <a:effectLst/>
                <a:latin typeface="arial" panose="020B0604020202020204" pitchFamily="34" charset="0"/>
              </a:rPr>
              <a:t>negativa</a:t>
            </a:r>
            <a:r>
              <a:rPr lang="es-ES" sz="1400" b="0" i="0" dirty="0">
                <a:effectLst/>
                <a:latin typeface="arial" panose="020B0604020202020204" pitchFamily="34" charset="0"/>
              </a:rPr>
              <a:t> o </a:t>
            </a:r>
            <a:r>
              <a:rPr lang="es-ES" sz="1400" b="1" i="0" dirty="0">
                <a:effectLst/>
                <a:latin typeface="arial" panose="020B0604020202020204" pitchFamily="34" charset="0"/>
              </a:rPr>
              <a:t>positiva</a:t>
            </a:r>
            <a:r>
              <a:rPr lang="es-ES" sz="1400" b="0" i="0" dirty="0">
                <a:effectLst/>
                <a:latin typeface="arial" panose="020B0604020202020204" pitchFamily="34" charset="0"/>
              </a:rPr>
              <a:t>. Es </a:t>
            </a:r>
            <a:r>
              <a:rPr lang="es-ES" sz="1400" b="1" i="0" dirty="0">
                <a:effectLst/>
                <a:latin typeface="arial" panose="020B0604020202020204" pitchFamily="34" charset="0"/>
              </a:rPr>
              <a:t>positiva</a:t>
            </a:r>
            <a:r>
              <a:rPr lang="es-ES" sz="1400" b="0" i="0" dirty="0">
                <a:effectLst/>
                <a:latin typeface="arial" panose="020B0604020202020204" pitchFamily="34" charset="0"/>
              </a:rPr>
              <a:t> si la glándula estimula a la </a:t>
            </a:r>
            <a:r>
              <a:rPr lang="es-ES" sz="1400" b="1" i="0" dirty="0">
                <a:effectLst/>
                <a:latin typeface="arial" panose="020B0604020202020204" pitchFamily="34" charset="0"/>
              </a:rPr>
              <a:t>hormona</a:t>
            </a:r>
            <a:r>
              <a:rPr lang="es-ES" sz="1400" b="0" i="0" dirty="0">
                <a:effectLst/>
                <a:latin typeface="arial" panose="020B0604020202020204" pitchFamily="34" charset="0"/>
              </a:rPr>
              <a:t> o directamente a la enzima para que siga generando ese producto. Y es </a:t>
            </a:r>
            <a:r>
              <a:rPr lang="es-ES" sz="1400" b="1" i="0" dirty="0">
                <a:effectLst/>
                <a:latin typeface="arial" panose="020B0604020202020204" pitchFamily="34" charset="0"/>
              </a:rPr>
              <a:t>negativa</a:t>
            </a:r>
            <a:r>
              <a:rPr lang="es-ES" sz="1400" b="0" i="0" dirty="0">
                <a:effectLst/>
                <a:latin typeface="arial" panose="020B0604020202020204" pitchFamily="34" charset="0"/>
              </a:rPr>
              <a:t> cuando la glándula inhibe a la </a:t>
            </a:r>
            <a:r>
              <a:rPr lang="es-ES" sz="1400" b="1" i="0" dirty="0">
                <a:effectLst/>
                <a:latin typeface="arial" panose="020B0604020202020204" pitchFamily="34" charset="0"/>
              </a:rPr>
              <a:t>hormona</a:t>
            </a:r>
            <a:r>
              <a:rPr lang="es-ES" sz="1400" b="0" i="0" dirty="0">
                <a:effectLst/>
                <a:latin typeface="arial" panose="020B0604020202020204" pitchFamily="34" charset="0"/>
              </a:rPr>
              <a:t> o a la enzima para que dejen de producirlo.</a:t>
            </a:r>
          </a:p>
          <a:p>
            <a:r>
              <a:rPr lang="es-ES" sz="1400" b="0" i="0" dirty="0">
                <a:effectLst/>
                <a:latin typeface="arial" panose="020B0604020202020204" pitchFamily="34" charset="0"/>
              </a:rPr>
              <a:t>La retroalimentación negativa del sistema endocrino al sistema endocrino evita que las enzimas modifiquen su actividad de alguna manera. Por lo tanto, el catalizador produce una sustancia especial que puede actuar sobre una enzima o una hormona que estimula la enzima.</a:t>
            </a:r>
            <a:endParaRPr lang="es-PE" sz="1400" dirty="0"/>
          </a:p>
        </p:txBody>
      </p:sp>
      <p:sp>
        <p:nvSpPr>
          <p:cNvPr id="4" name="Título 3">
            <a:extLst>
              <a:ext uri="{FF2B5EF4-FFF2-40B4-BE49-F238E27FC236}">
                <a16:creationId xmlns:a16="http://schemas.microsoft.com/office/drawing/2014/main" id="{2E7B5118-36C9-416F-8F12-EFB4128E3888}"/>
              </a:ext>
            </a:extLst>
          </p:cNvPr>
          <p:cNvSpPr>
            <a:spLocks noGrp="1"/>
          </p:cNvSpPr>
          <p:nvPr>
            <p:ph type="title"/>
          </p:nvPr>
        </p:nvSpPr>
        <p:spPr/>
        <p:txBody>
          <a:bodyPr/>
          <a:lstStyle/>
          <a:p>
            <a:r>
              <a:rPr lang="es-ES" dirty="0"/>
              <a:t>Introducción</a:t>
            </a:r>
            <a:endParaRPr lang="es-PE" dirty="0"/>
          </a:p>
        </p:txBody>
      </p:sp>
    </p:spTree>
    <p:extLst>
      <p:ext uri="{BB962C8B-B14F-4D97-AF65-F5344CB8AC3E}">
        <p14:creationId xmlns:p14="http://schemas.microsoft.com/office/powerpoint/2010/main" val="2227125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7C6F9C-2143-4481-8F71-F12F80F82BBB}"/>
              </a:ext>
            </a:extLst>
          </p:cNvPr>
          <p:cNvSpPr>
            <a:spLocks noGrp="1"/>
          </p:cNvSpPr>
          <p:nvPr>
            <p:ph type="title"/>
          </p:nvPr>
        </p:nvSpPr>
        <p:spPr>
          <a:xfrm>
            <a:off x="55590" y="728319"/>
            <a:ext cx="6813054" cy="541681"/>
          </a:xfrm>
        </p:spPr>
        <p:txBody>
          <a:bodyPr/>
          <a:lstStyle/>
          <a:p>
            <a:r>
              <a:rPr lang="es-PE" b="0" i="0" dirty="0">
                <a:solidFill>
                  <a:srgbClr val="202124"/>
                </a:solidFill>
                <a:effectLst/>
                <a:latin typeface="arial" panose="020B0604020202020204" pitchFamily="34" charset="0"/>
              </a:rPr>
              <a:t>Retroalimentación Negativa</a:t>
            </a:r>
            <a:endParaRPr lang="es-PE" dirty="0"/>
          </a:p>
        </p:txBody>
      </p:sp>
      <p:sp>
        <p:nvSpPr>
          <p:cNvPr id="3" name="Marcador de contenido 2">
            <a:extLst>
              <a:ext uri="{FF2B5EF4-FFF2-40B4-BE49-F238E27FC236}">
                <a16:creationId xmlns:a16="http://schemas.microsoft.com/office/drawing/2014/main" id="{B1BB0C06-6F2A-4052-B963-54D6890E02A5}"/>
              </a:ext>
            </a:extLst>
          </p:cNvPr>
          <p:cNvSpPr>
            <a:spLocks noGrp="1"/>
          </p:cNvSpPr>
          <p:nvPr>
            <p:ph idx="1"/>
          </p:nvPr>
        </p:nvSpPr>
        <p:spPr>
          <a:xfrm>
            <a:off x="384779" y="3407387"/>
            <a:ext cx="9603275" cy="3450613"/>
          </a:xfrm>
        </p:spPr>
        <p:txBody>
          <a:bodyPr>
            <a:normAutofit/>
          </a:bodyPr>
          <a:lstStyle/>
          <a:p>
            <a:r>
              <a:rPr lang="es-ES" sz="1600" b="0" i="0" dirty="0">
                <a:solidFill>
                  <a:srgbClr val="202124"/>
                </a:solidFill>
                <a:effectLst/>
                <a:latin typeface="arial" panose="020B0604020202020204" pitchFamily="34" charset="0"/>
              </a:rPr>
              <a:t>El hipotálamo secreta la </a:t>
            </a:r>
            <a:r>
              <a:rPr lang="es-ES" sz="1600" b="1" i="0" dirty="0">
                <a:solidFill>
                  <a:srgbClr val="202124"/>
                </a:solidFill>
                <a:effectLst/>
                <a:latin typeface="arial" panose="020B0604020202020204" pitchFamily="34" charset="0"/>
              </a:rPr>
              <a:t>hormona liberadora de tirotropina, o TRH</a:t>
            </a:r>
            <a:r>
              <a:rPr lang="es-ES" sz="1600" b="0" i="0" dirty="0">
                <a:solidFill>
                  <a:srgbClr val="202124"/>
                </a:solidFill>
                <a:effectLst/>
                <a:latin typeface="arial" panose="020B0604020202020204" pitchFamily="34" charset="0"/>
              </a:rPr>
              <a:t>. La TRH estimula a la glándula pituitaria para que produzca la hormona estimulante de la tiroides, o TSH. La TSH, a su vez, estimula la glándula tiroides para que secrete sus hormonas.</a:t>
            </a:r>
            <a:endParaRPr lang="es-PE" sz="1600" dirty="0"/>
          </a:p>
        </p:txBody>
      </p:sp>
      <p:pic>
        <p:nvPicPr>
          <p:cNvPr id="4" name="Imagen 3">
            <a:extLst>
              <a:ext uri="{FF2B5EF4-FFF2-40B4-BE49-F238E27FC236}">
                <a16:creationId xmlns:a16="http://schemas.microsoft.com/office/drawing/2014/main" id="{B249BCD4-FEDC-42E6-A3F2-CC29E9E1DFD0}"/>
              </a:ext>
            </a:extLst>
          </p:cNvPr>
          <p:cNvPicPr>
            <a:picLocks noChangeAspect="1"/>
          </p:cNvPicPr>
          <p:nvPr/>
        </p:nvPicPr>
        <p:blipFill>
          <a:blip r:embed="rId2"/>
          <a:stretch>
            <a:fillRect/>
          </a:stretch>
        </p:blipFill>
        <p:spPr>
          <a:xfrm>
            <a:off x="6868644" y="101601"/>
            <a:ext cx="2541219" cy="2641600"/>
          </a:xfrm>
          <a:prstGeom prst="rect">
            <a:avLst/>
          </a:prstGeom>
        </p:spPr>
      </p:pic>
    </p:spTree>
    <p:extLst>
      <p:ext uri="{BB962C8B-B14F-4D97-AF65-F5344CB8AC3E}">
        <p14:creationId xmlns:p14="http://schemas.microsoft.com/office/powerpoint/2010/main" val="1172773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6E9297-EF5B-4392-A9F5-4564F25CDA27}"/>
              </a:ext>
            </a:extLst>
          </p:cNvPr>
          <p:cNvSpPr>
            <a:spLocks noGrp="1"/>
          </p:cNvSpPr>
          <p:nvPr>
            <p:ph type="title"/>
          </p:nvPr>
        </p:nvSpPr>
        <p:spPr>
          <a:xfrm>
            <a:off x="-123221" y="830512"/>
            <a:ext cx="6508254" cy="1053654"/>
          </a:xfrm>
        </p:spPr>
        <p:txBody>
          <a:bodyPr/>
          <a:lstStyle/>
          <a:p>
            <a:r>
              <a:rPr lang="es-ES" dirty="0"/>
              <a:t>Retroalimentación negativa</a:t>
            </a:r>
            <a:endParaRPr lang="es-PE" dirty="0"/>
          </a:p>
        </p:txBody>
      </p:sp>
      <p:sp>
        <p:nvSpPr>
          <p:cNvPr id="3" name="Marcador de contenido 2">
            <a:extLst>
              <a:ext uri="{FF2B5EF4-FFF2-40B4-BE49-F238E27FC236}">
                <a16:creationId xmlns:a16="http://schemas.microsoft.com/office/drawing/2014/main" id="{D5D37847-E1F0-41A1-8353-676365C50E98}"/>
              </a:ext>
            </a:extLst>
          </p:cNvPr>
          <p:cNvSpPr>
            <a:spLocks noGrp="1"/>
          </p:cNvSpPr>
          <p:nvPr>
            <p:ph idx="1"/>
          </p:nvPr>
        </p:nvSpPr>
        <p:spPr>
          <a:xfrm>
            <a:off x="-123221" y="3768332"/>
            <a:ext cx="9603275" cy="3450613"/>
          </a:xfrm>
        </p:spPr>
        <p:txBody>
          <a:bodyPr/>
          <a:lstStyle/>
          <a:p>
            <a:pPr marL="0" indent="0" algn="l">
              <a:buNone/>
            </a:pPr>
            <a:r>
              <a:rPr lang="es-ES" sz="1600" b="0" i="0" dirty="0">
                <a:solidFill>
                  <a:srgbClr val="202124"/>
                </a:solidFill>
                <a:effectLst/>
                <a:latin typeface="arial" panose="020B0604020202020204" pitchFamily="34" charset="0"/>
              </a:rPr>
              <a:t>¿Qué libera las células de Leydig?</a:t>
            </a:r>
          </a:p>
          <a:p>
            <a:pPr algn="l"/>
            <a:r>
              <a:rPr lang="es-ES" sz="1600" b="0" i="0" dirty="0">
                <a:solidFill>
                  <a:srgbClr val="202124"/>
                </a:solidFill>
                <a:effectLst/>
                <a:latin typeface="arial" panose="020B0604020202020204" pitchFamily="34" charset="0"/>
              </a:rPr>
              <a:t>La función de las </a:t>
            </a:r>
            <a:r>
              <a:rPr lang="es-ES" sz="1600" b="1" i="0" dirty="0">
                <a:solidFill>
                  <a:srgbClr val="202124"/>
                </a:solidFill>
                <a:effectLst/>
                <a:latin typeface="arial" panose="020B0604020202020204" pitchFamily="34" charset="0"/>
              </a:rPr>
              <a:t>células de Leydig</a:t>
            </a:r>
            <a:r>
              <a:rPr lang="es-ES" sz="1600" b="0" i="0" dirty="0">
                <a:solidFill>
                  <a:srgbClr val="202124"/>
                </a:solidFill>
                <a:effectLst/>
                <a:latin typeface="arial" panose="020B0604020202020204" pitchFamily="34" charset="0"/>
              </a:rPr>
              <a:t> es la producción de testosterona. De manera normal, los adultos producen de 5 a 7 mg de testosterona al día. El 90% de esta cantidad será producida por las </a:t>
            </a:r>
            <a:r>
              <a:rPr lang="es-ES" sz="1600" b="1" i="0" dirty="0">
                <a:solidFill>
                  <a:srgbClr val="202124"/>
                </a:solidFill>
                <a:effectLst/>
                <a:latin typeface="arial" panose="020B0604020202020204" pitchFamily="34" charset="0"/>
              </a:rPr>
              <a:t>células de Leydig</a:t>
            </a:r>
            <a:r>
              <a:rPr lang="es-ES" sz="1600" b="0" i="0" dirty="0">
                <a:solidFill>
                  <a:srgbClr val="202124"/>
                </a:solidFill>
                <a:effectLst/>
                <a:latin typeface="arial" panose="020B0604020202020204" pitchFamily="34" charset="0"/>
              </a:rPr>
              <a:t>. El 5-10% restante de testosterona es secretado por las glándulas suprarrenales.</a:t>
            </a:r>
          </a:p>
          <a:p>
            <a:endParaRPr lang="es-PE" dirty="0"/>
          </a:p>
        </p:txBody>
      </p:sp>
      <p:pic>
        <p:nvPicPr>
          <p:cNvPr id="4" name="Imagen 3">
            <a:extLst>
              <a:ext uri="{FF2B5EF4-FFF2-40B4-BE49-F238E27FC236}">
                <a16:creationId xmlns:a16="http://schemas.microsoft.com/office/drawing/2014/main" id="{17583EAB-6A61-4B7E-B7C6-333DDDFFA6AD}"/>
              </a:ext>
            </a:extLst>
          </p:cNvPr>
          <p:cNvPicPr>
            <a:picLocks noChangeAspect="1"/>
          </p:cNvPicPr>
          <p:nvPr/>
        </p:nvPicPr>
        <p:blipFill>
          <a:blip r:embed="rId2"/>
          <a:stretch>
            <a:fillRect/>
          </a:stretch>
        </p:blipFill>
        <p:spPr>
          <a:xfrm>
            <a:off x="7848600" y="0"/>
            <a:ext cx="4343400" cy="4343400"/>
          </a:xfrm>
          <a:prstGeom prst="rect">
            <a:avLst/>
          </a:prstGeom>
        </p:spPr>
      </p:pic>
    </p:spTree>
    <p:extLst>
      <p:ext uri="{BB962C8B-B14F-4D97-AF65-F5344CB8AC3E}">
        <p14:creationId xmlns:p14="http://schemas.microsoft.com/office/powerpoint/2010/main" val="3567324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5984B5-8B90-4DF8-A7B6-8CA1A1B56F4A}"/>
              </a:ext>
            </a:extLst>
          </p:cNvPr>
          <p:cNvSpPr>
            <a:spLocks noGrp="1"/>
          </p:cNvSpPr>
          <p:nvPr>
            <p:ph type="title"/>
          </p:nvPr>
        </p:nvSpPr>
        <p:spPr/>
        <p:txBody>
          <a:bodyPr/>
          <a:lstStyle/>
          <a:p>
            <a:r>
              <a:rPr lang="es-ES" dirty="0"/>
              <a:t>Retroalimentación negativa</a:t>
            </a:r>
            <a:endParaRPr lang="es-PE" dirty="0"/>
          </a:p>
        </p:txBody>
      </p:sp>
      <p:sp>
        <p:nvSpPr>
          <p:cNvPr id="3" name="Marcador de contenido 2">
            <a:extLst>
              <a:ext uri="{FF2B5EF4-FFF2-40B4-BE49-F238E27FC236}">
                <a16:creationId xmlns:a16="http://schemas.microsoft.com/office/drawing/2014/main" id="{3C40336D-DF10-4A9A-B62B-00CC97876350}"/>
              </a:ext>
            </a:extLst>
          </p:cNvPr>
          <p:cNvSpPr>
            <a:spLocks noGrp="1"/>
          </p:cNvSpPr>
          <p:nvPr>
            <p:ph idx="1"/>
          </p:nvPr>
        </p:nvSpPr>
        <p:spPr>
          <a:xfrm>
            <a:off x="-174021" y="4187432"/>
            <a:ext cx="9603275" cy="3450613"/>
          </a:xfrm>
        </p:spPr>
        <p:txBody>
          <a:bodyPr>
            <a:normAutofit/>
          </a:bodyPr>
          <a:lstStyle/>
          <a:p>
            <a:r>
              <a:rPr lang="es-ES" sz="1600" b="0" i="0" dirty="0">
                <a:solidFill>
                  <a:srgbClr val="202124"/>
                </a:solidFill>
                <a:effectLst/>
                <a:latin typeface="arial" panose="020B0604020202020204" pitchFamily="34" charset="0"/>
              </a:rPr>
              <a:t>La LH actúa en el ovario, estimulando la secreción de más estrógenos. </a:t>
            </a:r>
            <a:r>
              <a:rPr lang="es-ES" sz="1600" b="1" i="0" dirty="0">
                <a:solidFill>
                  <a:srgbClr val="202124"/>
                </a:solidFill>
                <a:effectLst/>
                <a:latin typeface="arial" panose="020B0604020202020204" pitchFamily="34" charset="0"/>
              </a:rPr>
              <a:t>El aumento de las concentraciones de factor liberador de gonadotrofinas y LH en sangre, estimulador de la liberación de estrógenos, es un ejemplo de retroalimentación positiva</a:t>
            </a:r>
            <a:r>
              <a:rPr lang="es-ES" sz="1600" b="0" i="0" dirty="0">
                <a:solidFill>
                  <a:srgbClr val="202124"/>
                </a:solidFill>
                <a:effectLst/>
                <a:latin typeface="arial" panose="020B0604020202020204" pitchFamily="34" charset="0"/>
              </a:rPr>
              <a:t>. Después de la ovulación, el folículo ovárico da origen al cuerpo lúteo.</a:t>
            </a:r>
            <a:endParaRPr lang="es-PE" sz="1600" dirty="0"/>
          </a:p>
        </p:txBody>
      </p:sp>
      <p:pic>
        <p:nvPicPr>
          <p:cNvPr id="6" name="Imagen 5">
            <a:extLst>
              <a:ext uri="{FF2B5EF4-FFF2-40B4-BE49-F238E27FC236}">
                <a16:creationId xmlns:a16="http://schemas.microsoft.com/office/drawing/2014/main" id="{0D3377BD-930E-471B-89CD-E57D42184F54}"/>
              </a:ext>
            </a:extLst>
          </p:cNvPr>
          <p:cNvPicPr>
            <a:picLocks noChangeAspect="1"/>
          </p:cNvPicPr>
          <p:nvPr/>
        </p:nvPicPr>
        <p:blipFill>
          <a:blip r:embed="rId2"/>
          <a:stretch>
            <a:fillRect/>
          </a:stretch>
        </p:blipFill>
        <p:spPr>
          <a:xfrm>
            <a:off x="7772400" y="1329136"/>
            <a:ext cx="4102100" cy="2895600"/>
          </a:xfrm>
          <a:prstGeom prst="rect">
            <a:avLst/>
          </a:prstGeom>
        </p:spPr>
      </p:pic>
    </p:spTree>
    <p:extLst>
      <p:ext uri="{BB962C8B-B14F-4D97-AF65-F5344CB8AC3E}">
        <p14:creationId xmlns:p14="http://schemas.microsoft.com/office/powerpoint/2010/main" val="1497992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04AA2A-F94B-4803-8362-180979124162}"/>
              </a:ext>
            </a:extLst>
          </p:cNvPr>
          <p:cNvSpPr>
            <a:spLocks noGrp="1"/>
          </p:cNvSpPr>
          <p:nvPr>
            <p:ph type="title"/>
          </p:nvPr>
        </p:nvSpPr>
        <p:spPr/>
        <p:txBody>
          <a:bodyPr/>
          <a:lstStyle/>
          <a:p>
            <a:r>
              <a:rPr lang="es-ES" dirty="0" err="1"/>
              <a:t>cONCLUSIONES</a:t>
            </a:r>
            <a:endParaRPr lang="es-PE" dirty="0"/>
          </a:p>
        </p:txBody>
      </p:sp>
      <p:sp>
        <p:nvSpPr>
          <p:cNvPr id="3" name="Marcador de contenido 2">
            <a:extLst>
              <a:ext uri="{FF2B5EF4-FFF2-40B4-BE49-F238E27FC236}">
                <a16:creationId xmlns:a16="http://schemas.microsoft.com/office/drawing/2014/main" id="{7DD22763-5DEA-45C6-A05E-BD6055BF2D76}"/>
              </a:ext>
            </a:extLst>
          </p:cNvPr>
          <p:cNvSpPr>
            <a:spLocks noGrp="1"/>
          </p:cNvSpPr>
          <p:nvPr>
            <p:ph idx="1"/>
          </p:nvPr>
        </p:nvSpPr>
        <p:spPr/>
        <p:txBody>
          <a:bodyPr>
            <a:normAutofit/>
          </a:bodyPr>
          <a:lstStyle/>
          <a:p>
            <a:r>
              <a:rPr lang="es-ES" sz="1600" dirty="0">
                <a:latin typeface="Arial" panose="020B0604020202020204" pitchFamily="34" charset="0"/>
                <a:cs typeface="Arial" panose="020B0604020202020204" pitchFamily="34" charset="0"/>
              </a:rPr>
              <a:t>1. </a:t>
            </a:r>
            <a:r>
              <a:rPr lang="es-ES" sz="1600" b="0" i="0" dirty="0">
                <a:solidFill>
                  <a:srgbClr val="202124"/>
                </a:solidFill>
                <a:effectLst/>
                <a:latin typeface="Arial" panose="020B0604020202020204" pitchFamily="34" charset="0"/>
                <a:cs typeface="Arial" panose="020B0604020202020204" pitchFamily="34" charset="0"/>
              </a:rPr>
              <a:t>La retroalimentación negativa del sistema endocrino al sistema endocrino </a:t>
            </a:r>
            <a:r>
              <a:rPr lang="es-ES" sz="1600" b="1" i="0" dirty="0">
                <a:solidFill>
                  <a:srgbClr val="202124"/>
                </a:solidFill>
                <a:effectLst/>
                <a:latin typeface="Arial" panose="020B0604020202020204" pitchFamily="34" charset="0"/>
                <a:cs typeface="Arial" panose="020B0604020202020204" pitchFamily="34" charset="0"/>
              </a:rPr>
              <a:t>evita que las enzimas modifiquen su actividad de alguna manera</a:t>
            </a:r>
            <a:r>
              <a:rPr lang="es-ES" sz="1600" b="0" i="0" dirty="0">
                <a:solidFill>
                  <a:srgbClr val="202124"/>
                </a:solidFill>
                <a:effectLst/>
                <a:latin typeface="Arial" panose="020B0604020202020204" pitchFamily="34" charset="0"/>
                <a:cs typeface="Arial" panose="020B0604020202020204" pitchFamily="34" charset="0"/>
              </a:rPr>
              <a:t>. Por lo tanto, el catalizador produce una sustancia especial que puede actuar sobre una enzima o una hormona que estimula la enzima.</a:t>
            </a:r>
          </a:p>
          <a:p>
            <a:r>
              <a:rPr lang="es-ES" sz="1600" dirty="0">
                <a:solidFill>
                  <a:srgbClr val="202124"/>
                </a:solidFill>
                <a:latin typeface="Arial" panose="020B0604020202020204" pitchFamily="34" charset="0"/>
                <a:cs typeface="Arial" panose="020B0604020202020204" pitchFamily="34" charset="0"/>
              </a:rPr>
              <a:t>2.</a:t>
            </a:r>
            <a:r>
              <a:rPr lang="es-ES" sz="1600" b="0" i="0" dirty="0">
                <a:solidFill>
                  <a:srgbClr val="202124"/>
                </a:solidFill>
                <a:effectLst/>
                <a:latin typeface="Arial" panose="020B0604020202020204" pitchFamily="34" charset="0"/>
                <a:cs typeface="Arial" panose="020B0604020202020204" pitchFamily="34" charset="0"/>
              </a:rPr>
              <a:t> La retroalimentación positiva </a:t>
            </a:r>
            <a:r>
              <a:rPr lang="es-ES" sz="1600" b="1" i="0" dirty="0">
                <a:solidFill>
                  <a:srgbClr val="202124"/>
                </a:solidFill>
                <a:effectLst/>
                <a:latin typeface="Arial" panose="020B0604020202020204" pitchFamily="34" charset="0"/>
                <a:cs typeface="Arial" panose="020B0604020202020204" pitchFamily="34" charset="0"/>
              </a:rPr>
              <a:t>ocurre cuando un producto causa un efecto para aumentar su propia producción</a:t>
            </a:r>
            <a:r>
              <a:rPr lang="es-ES" sz="1600" b="0" i="0" dirty="0">
                <a:solidFill>
                  <a:srgbClr val="202124"/>
                </a:solidFill>
                <a:effectLst/>
                <a:latin typeface="Arial" panose="020B0604020202020204" pitchFamily="34" charset="0"/>
                <a:cs typeface="Arial" panose="020B0604020202020204" pitchFamily="34" charset="0"/>
              </a:rPr>
              <a:t>. Esto hace que las condiciones se vuelvan extremas en aumento. Un ejemplo de retroalimentación positiva es la producción de leche de una madre para su bebé.</a:t>
            </a:r>
            <a:endParaRPr lang="es-PE"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8415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EDCD15-B23C-45DA-B9BE-611F1A5CF61C}"/>
              </a:ext>
            </a:extLst>
          </p:cNvPr>
          <p:cNvSpPr>
            <a:spLocks noGrp="1"/>
          </p:cNvSpPr>
          <p:nvPr>
            <p:ph type="title"/>
          </p:nvPr>
        </p:nvSpPr>
        <p:spPr/>
        <p:txBody>
          <a:bodyPr/>
          <a:lstStyle/>
          <a:p>
            <a:r>
              <a:rPr lang="es-ES" dirty="0" err="1"/>
              <a:t>rEFRENCIAS</a:t>
            </a:r>
            <a:endParaRPr lang="es-PE" dirty="0"/>
          </a:p>
        </p:txBody>
      </p:sp>
      <p:sp>
        <p:nvSpPr>
          <p:cNvPr id="3" name="Marcador de contenido 2">
            <a:extLst>
              <a:ext uri="{FF2B5EF4-FFF2-40B4-BE49-F238E27FC236}">
                <a16:creationId xmlns:a16="http://schemas.microsoft.com/office/drawing/2014/main" id="{A20B6B4E-7B30-437B-ACB4-1E41F927B9AF}"/>
              </a:ext>
            </a:extLst>
          </p:cNvPr>
          <p:cNvSpPr>
            <a:spLocks noGrp="1"/>
          </p:cNvSpPr>
          <p:nvPr>
            <p:ph idx="1"/>
          </p:nvPr>
        </p:nvSpPr>
        <p:spPr>
          <a:xfrm>
            <a:off x="1294362" y="1507732"/>
            <a:ext cx="9603275" cy="4423168"/>
          </a:xfrm>
        </p:spPr>
        <p:txBody>
          <a:bodyPr>
            <a:normAutofit/>
          </a:bodyPr>
          <a:lstStyle/>
          <a:p>
            <a:pPr marL="0" indent="0">
              <a:buNone/>
            </a:pPr>
            <a:r>
              <a:rPr lang="es-E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Alvarez.Q.E</a:t>
            </a:r>
            <a:r>
              <a:rPr lang="es-E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(2022</a:t>
            </a:r>
            <a:r>
              <a:rPr lang="es-ES" sz="11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s-ES" sz="1100" b="1" i="1" dirty="0">
                <a:solidFill>
                  <a:srgbClr val="231F20"/>
                </a:solidFill>
                <a:effectLst/>
                <a:latin typeface="Times New Roman" panose="02020603050405020304" pitchFamily="18" charset="0"/>
                <a:cs typeface="Times New Roman" panose="02020603050405020304" pitchFamily="18" charset="0"/>
              </a:rPr>
              <a:t> También conocido como:</a:t>
            </a:r>
            <a:r>
              <a:rPr lang="es-ES" sz="1100" b="0" i="1" dirty="0">
                <a:solidFill>
                  <a:srgbClr val="231F20"/>
                </a:solidFill>
                <a:effectLst/>
                <a:latin typeface="Times New Roman" panose="02020603050405020304" pitchFamily="18" charset="0"/>
                <a:cs typeface="Times New Roman" panose="02020603050405020304" pitchFamily="18" charset="0"/>
              </a:rPr>
              <a:t> Mecanismo de </a:t>
            </a:r>
            <a:r>
              <a:rPr lang="es-ES" sz="1100" b="0" i="1" dirty="0" err="1">
                <a:solidFill>
                  <a:srgbClr val="231F20"/>
                </a:solidFill>
                <a:effectLst/>
                <a:latin typeface="Times New Roman" panose="02020603050405020304" pitchFamily="18" charset="0"/>
                <a:cs typeface="Times New Roman" panose="02020603050405020304" pitchFamily="18" charset="0"/>
              </a:rPr>
              <a:t>feedback</a:t>
            </a:r>
            <a:r>
              <a:rPr lang="es-ES" sz="11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s-ES"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Recuperado de </a:t>
            </a:r>
            <a:r>
              <a:rPr lang="es-ES"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https://labtestsonline.es/</a:t>
            </a:r>
            <a:r>
              <a:rPr lang="es-ES" sz="1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hlinkClick r:id="rId2"/>
              </a:rPr>
              <a:t>glossary</a:t>
            </a:r>
            <a:r>
              <a:rPr lang="es-ES"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hlinkClick r:id="rId2"/>
              </a:rPr>
              <a:t>/retroalimentación</a:t>
            </a:r>
            <a:r>
              <a:rPr lang="es-ES"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s-ES" sz="11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es-ES" sz="1100" b="1"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Espina.D.R</a:t>
            </a:r>
            <a:r>
              <a:rPr lang="es-ES" sz="11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(16 de febrero del 2021) </a:t>
            </a:r>
            <a:r>
              <a:rPr lang="es-ES" sz="1100" b="1"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Ciclo hormonal femenino  . </a:t>
            </a:r>
            <a:r>
              <a:rPr lang="es-ES" sz="11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Recuperado de </a:t>
            </a:r>
            <a:r>
              <a:rPr lang="es-ES" sz="11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https://www.edumedia-sciences.com/es/media/923-ciclo-hormonal-femenino</a:t>
            </a:r>
            <a:endParaRPr lang="es-ES" sz="11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es-ES" sz="1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Eduardo.K.D</a:t>
            </a:r>
            <a:r>
              <a:rPr lang="es-E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de Septiembre del 2019) </a:t>
            </a:r>
            <a:r>
              <a:rPr lang="es-ES" sz="11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RETROALIMENTACIÓN HORMONAL</a:t>
            </a:r>
            <a:r>
              <a:rPr lang="es-E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Recuperado dehttps://prezi.com/a17x03shzz4m/retroalimentacion-hormonal/#:~:text=Proceso%20mediante%20el%20cual%20el,cuerpo%20reacciona%20a%20un%20estimulo.</a:t>
            </a:r>
          </a:p>
          <a:p>
            <a:pPr marL="0" indent="0">
              <a:buNone/>
            </a:pPr>
            <a:r>
              <a:rPr lang="es-ES" sz="11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100" b="1"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Osvar.I.E.A</a:t>
            </a:r>
            <a:r>
              <a:rPr lang="es-ES" sz="11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(2022). </a:t>
            </a:r>
            <a:r>
              <a:rPr lang="es-ES" sz="1100" b="1"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Regulación Hormonal </a:t>
            </a:r>
            <a:r>
              <a:rPr lang="es-E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Recuperado de </a:t>
            </a:r>
            <a:r>
              <a:rPr lang="es-E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https://flexbooks.ck12.org/cbook/ck-12-conceptos-   </a:t>
            </a:r>
            <a:r>
              <a:rPr lang="es-ES" sz="1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biologia</a:t>
            </a:r>
            <a:r>
              <a:rPr lang="es-E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/section/13.25/primary/lesson/regulaci%C3%B3n-hormonal/</a:t>
            </a:r>
            <a:endParaRPr lang="es-E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50000"/>
              </a:lnSpc>
              <a:spcBef>
                <a:spcPts val="1200"/>
              </a:spcBef>
              <a:spcAft>
                <a:spcPts val="600"/>
              </a:spcAft>
              <a:buNone/>
            </a:pPr>
            <a:r>
              <a:rPr lang="es-E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SAÑO.F.A. (24 de Agosto del 2021)</a:t>
            </a:r>
            <a:r>
              <a:rPr lang="es-PE" sz="1100" b="0" i="0" dirty="0">
                <a:solidFill>
                  <a:srgbClr val="212529"/>
                </a:solidFill>
                <a:effectLst/>
                <a:latin typeface="Times New Roman" panose="02020603050405020304" pitchFamily="18" charset="0"/>
                <a:cs typeface="Times New Roman" panose="02020603050405020304" pitchFamily="18" charset="0"/>
              </a:rPr>
              <a:t> </a:t>
            </a:r>
            <a:r>
              <a:rPr lang="es-PE" sz="1100" b="0" i="1" dirty="0">
                <a:solidFill>
                  <a:srgbClr val="212529"/>
                </a:solidFill>
                <a:effectLst/>
                <a:latin typeface="Times New Roman" panose="02020603050405020304" pitchFamily="18" charset="0"/>
                <a:cs typeface="Times New Roman" panose="02020603050405020304" pitchFamily="18" charset="0"/>
              </a:rPr>
              <a:t>Retroalimentación hormonal</a:t>
            </a:r>
            <a:r>
              <a:rPr lang="es-ES" sz="11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Recuperado de </a:t>
            </a:r>
          </a:p>
          <a:p>
            <a:pPr marL="0" indent="0">
              <a:lnSpc>
                <a:spcPct val="150000"/>
              </a:lnSpc>
              <a:spcBef>
                <a:spcPts val="1200"/>
              </a:spcBef>
              <a:spcAft>
                <a:spcPts val="600"/>
              </a:spcAft>
              <a:buNone/>
            </a:pPr>
            <a:r>
              <a:rPr lang="es-E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https://theory.labster.com/hormonalfeedback-es/</a:t>
            </a:r>
            <a:endParaRPr lang="es-E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50000"/>
              </a:lnSpc>
              <a:spcBef>
                <a:spcPts val="1200"/>
              </a:spcBef>
              <a:spcAft>
                <a:spcPts val="600"/>
              </a:spcAft>
              <a:buNone/>
            </a:pPr>
            <a:endParaRPr lang="es-ES"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50000"/>
              </a:lnSpc>
              <a:spcBef>
                <a:spcPts val="1200"/>
              </a:spcBef>
              <a:spcAft>
                <a:spcPts val="600"/>
              </a:spcAft>
              <a:buNone/>
            </a:pPr>
            <a:endParaRPr lang="es-E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50000"/>
              </a:lnSpc>
              <a:spcBef>
                <a:spcPts val="1200"/>
              </a:spcBef>
              <a:spcAft>
                <a:spcPts val="600"/>
              </a:spcAft>
              <a:buNone/>
            </a:pPr>
            <a:endParaRPr lang="es-E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nSpc>
                <a:spcPct val="150000"/>
              </a:lnSpc>
              <a:spcBef>
                <a:spcPts val="1200"/>
              </a:spcBef>
              <a:spcAft>
                <a:spcPts val="600"/>
              </a:spcAft>
            </a:pPr>
            <a:endParaRPr lang="es-P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7870717"/>
      </p:ext>
    </p:extLst>
  </p:cSld>
  <p:clrMapOvr>
    <a:masterClrMapping/>
  </p:clrMapOvr>
</p:sld>
</file>

<file path=ppt/theme/theme1.xml><?xml version="1.0" encoding="utf-8"?>
<a:theme xmlns:a="http://schemas.openxmlformats.org/drawingml/2006/main" name="Galerí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TM10001114[[fn=Galería]]</Template>
  <TotalTime>55</TotalTime>
  <Words>642</Words>
  <Application>Microsoft Office PowerPoint</Application>
  <PresentationFormat>Panorámica</PresentationFormat>
  <Paragraphs>25</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Arial</vt:lpstr>
      <vt:lpstr>Gill Sans MT</vt:lpstr>
      <vt:lpstr>Times New Roman</vt:lpstr>
      <vt:lpstr>Galería</vt:lpstr>
      <vt:lpstr>Estudiante: David Salazar    Profesor : juan réspedes Cortez    CURSO: biología     titulo : investigación sobre la retroalimentación  positiva y negativa de las hormonas</vt:lpstr>
      <vt:lpstr>Introducción</vt:lpstr>
      <vt:lpstr>Retroalimentación Negativa</vt:lpstr>
      <vt:lpstr>Retroalimentación negativa</vt:lpstr>
      <vt:lpstr>Retroalimentación negativa</vt:lpstr>
      <vt:lpstr>cONCLUSIONES</vt:lpstr>
      <vt:lpstr>rEFRENCIAS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Estudiante: David Salazar    Profesor : juan réspedes Cortez    CURSO: biología     titulo : investigación sobre la retroalimentación  positiva y negativa de las hormonas</dc:title>
  <dc:creator>JAIME</dc:creator>
  <cp:lastModifiedBy>JAIME</cp:lastModifiedBy>
  <cp:revision>1</cp:revision>
  <dcterms:created xsi:type="dcterms:W3CDTF">2022-07-18T16:01:34Z</dcterms:created>
  <dcterms:modified xsi:type="dcterms:W3CDTF">2022-07-18T16:57:02Z</dcterms:modified>
</cp:coreProperties>
</file>