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0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4" name="Text 2"/>
          <p:cNvSpPr/>
          <p:nvPr/>
        </p:nvSpPr>
        <p:spPr>
          <a:xfrm>
            <a:off x="833199" y="2165271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Times New Roman" panose="02020603050405020304" pitchFamily="18" charset="0"/>
                <a:ea typeface="Fraunces" pitchFamily="34" charset="-122"/>
                <a:cs typeface="Times New Roman" panose="02020603050405020304" pitchFamily="18" charset="0"/>
              </a:rPr>
              <a:t>Clasificación de animales por su columna vertebral</a:t>
            </a:r>
            <a:endParaRPr lang="en-US" sz="524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4998125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Los animales vertebrados son aquellos que tienen una columna vertebral. En esta presentación, exploraremos las características de los diferentes grupos de animales vertebrados.</a:t>
            </a:r>
            <a:endParaRPr lang="en-US" sz="1750" dirty="0">
              <a:latin typeface="Aptos" panose="020B00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4" name="Text 2"/>
          <p:cNvSpPr/>
          <p:nvPr/>
        </p:nvSpPr>
        <p:spPr>
          <a:xfrm>
            <a:off x="2037993" y="103715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Peces</a:t>
            </a:r>
            <a:endParaRPr lang="en-US" sz="4374" dirty="0">
              <a:latin typeface="Times New Roman" panose="02020603050405020304" pitchFamily="18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175867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490442"/>
            <a:ext cx="29794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es-PE" sz="24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Cuerpo hidrodinámico</a:t>
            </a:r>
          </a:p>
        </p:txBody>
      </p:sp>
      <p:sp>
        <p:nvSpPr>
          <p:cNvPr id="7" name="Text 4"/>
          <p:cNvSpPr/>
          <p:nvPr/>
        </p:nvSpPr>
        <p:spPr>
          <a:xfrm>
            <a:off x="2037993" y="5059799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Los peces tienen un cuerpo hidrodinámico que les permite moverse con facilidad en el agua.</a:t>
            </a:r>
            <a:endParaRPr lang="en-US" sz="1750" dirty="0">
              <a:latin typeface="Aptos" panose="020B00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175867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49056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Goudy Old Style" panose="02020502050305020303" pitchFamily="18" charset="0"/>
                <a:ea typeface="Fraunces" pitchFamily="34" charset="-122"/>
                <a:cs typeface="Fraunces" pitchFamily="34" charset="-120"/>
              </a:rPr>
              <a:t>Branquias</a:t>
            </a:r>
            <a:endParaRPr lang="en-US" sz="2187" b="1" dirty="0">
              <a:latin typeface="Goudy Old Style" panose="02020502050305020303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059918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Los peces pueden extraer oxígeno del agua a través de las branquias.</a:t>
            </a:r>
            <a:endParaRPr lang="en-US" sz="1750" dirty="0">
              <a:latin typeface="Aptos" panose="020B00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175867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490561"/>
            <a:ext cx="27584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Goudy Old Style" panose="02020502050305020303" pitchFamily="18" charset="0"/>
                <a:ea typeface="Fraunces" pitchFamily="34" charset="-122"/>
                <a:cs typeface="Fraunces" pitchFamily="34" charset="-120"/>
              </a:rPr>
              <a:t>Variedad de tamaños</a:t>
            </a:r>
            <a:endParaRPr lang="en-US" sz="2400" b="1" dirty="0">
              <a:latin typeface="Goudy Old Style" panose="02020502050305020303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059918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Los peces vienen en una amplia variedad de tamaños, desde diminutas especies de arroyo hasta gigantes océanicos como el tiburón ballena.</a:t>
            </a:r>
            <a:endParaRPr lang="en-US" sz="175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4" name="Text 2"/>
          <p:cNvSpPr/>
          <p:nvPr/>
        </p:nvSpPr>
        <p:spPr>
          <a:xfrm>
            <a:off x="2037993" y="1149072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Anfibios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287786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6" name="Text 4"/>
          <p:cNvSpPr/>
          <p:nvPr/>
        </p:nvSpPr>
        <p:spPr>
          <a:xfrm>
            <a:off x="2273975" y="252376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Piel húmeda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3093125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Los anfibios tienen piel lisa y húmeda que les permite respirar a través de ella.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287786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9" name="Text 7"/>
          <p:cNvSpPr/>
          <p:nvPr/>
        </p:nvSpPr>
        <p:spPr>
          <a:xfrm>
            <a:off x="7662267" y="2523768"/>
            <a:ext cx="2834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Ciclo de vida acuático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62267" y="3093125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La mayoría de los anfibios tienen un ciclo de vida que incluye un estadio larvario acuático.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617482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12" name="Text 10"/>
          <p:cNvSpPr/>
          <p:nvPr/>
        </p:nvSpPr>
        <p:spPr>
          <a:xfrm>
            <a:off x="2273975" y="485346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Metamorfosis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73975" y="5422821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Los anfibios experimentan una metamorfosis, lo que significa que los individuos juveniles tienen una apariencia muy diferente a la de los adultos.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617482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15" name="Text 13"/>
          <p:cNvSpPr/>
          <p:nvPr/>
        </p:nvSpPr>
        <p:spPr>
          <a:xfrm>
            <a:off x="7662267" y="4853464"/>
            <a:ext cx="3848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Sensibles al cambio climático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62267" y="5422821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Los anfibios son sensibles a los cambios en su entorno y a menudo actúan como indicadores tempranos del cambio climático.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4" name="Text 2"/>
          <p:cNvSpPr/>
          <p:nvPr/>
        </p:nvSpPr>
        <p:spPr>
          <a:xfrm>
            <a:off x="2037993" y="909995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Times New Roman" panose="02020603050405020304" pitchFamily="18" charset="0"/>
                <a:ea typeface="Fraunces" pitchFamily="34" charset="-122"/>
                <a:cs typeface="Times New Roman" panose="02020603050405020304" pitchFamily="18" charset="0"/>
              </a:rPr>
              <a:t>Reptiles</a:t>
            </a:r>
            <a:endParaRPr lang="en-US" sz="437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4684157"/>
            <a:ext cx="10554414" cy="44410"/>
          </a:xfrm>
          <a:prstGeom prst="rect">
            <a:avLst/>
          </a:prstGeom>
          <a:solidFill>
            <a:srgbClr val="303B69"/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6" name="Shape 4"/>
          <p:cNvSpPr/>
          <p:nvPr/>
        </p:nvSpPr>
        <p:spPr>
          <a:xfrm>
            <a:off x="4598849" y="4684157"/>
            <a:ext cx="44410" cy="777597"/>
          </a:xfrm>
          <a:prstGeom prst="rect">
            <a:avLst/>
          </a:prstGeom>
          <a:solidFill>
            <a:srgbClr val="303B69"/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7" name="Shape 5"/>
          <p:cNvSpPr/>
          <p:nvPr/>
        </p:nvSpPr>
        <p:spPr>
          <a:xfrm>
            <a:off x="4371142" y="443424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8" name="Text 6"/>
          <p:cNvSpPr/>
          <p:nvPr/>
        </p:nvSpPr>
        <p:spPr>
          <a:xfrm>
            <a:off x="4544854" y="4475917"/>
            <a:ext cx="1524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3510082" y="568404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EBECEF"/>
                </a:solidFill>
                <a:latin typeface="Goudy Old Style" panose="02020502050305020303" pitchFamily="18" charset="0"/>
                <a:ea typeface="Fraunces" pitchFamily="34" charset="-122"/>
                <a:cs typeface="Fraunces" pitchFamily="34" charset="-120"/>
              </a:rPr>
              <a:t>Escamas</a:t>
            </a:r>
            <a:endParaRPr lang="en-US" sz="2187" b="1" dirty="0">
              <a:latin typeface="Goudy Old Style" panose="02020502050305020303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260163" y="6253401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Los reptiles tienen una piel cubierta de escamas que les proporciona protección y previene la pérdida de agua.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292995" y="3906560"/>
            <a:ext cx="44410" cy="777597"/>
          </a:xfrm>
          <a:prstGeom prst="rect">
            <a:avLst/>
          </a:prstGeom>
          <a:solidFill>
            <a:srgbClr val="303B69"/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12" name="Shape 10"/>
          <p:cNvSpPr/>
          <p:nvPr/>
        </p:nvSpPr>
        <p:spPr>
          <a:xfrm>
            <a:off x="7065288" y="443424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13" name="Text 11"/>
          <p:cNvSpPr/>
          <p:nvPr/>
        </p:nvSpPr>
        <p:spPr>
          <a:xfrm>
            <a:off x="7212330" y="4475917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6204228" y="204870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EBECEF"/>
                </a:solidFill>
                <a:latin typeface="Goudy Old Style" panose="02020502050305020303" pitchFamily="18" charset="0"/>
                <a:ea typeface="Fraunces" pitchFamily="34" charset="-122"/>
                <a:cs typeface="Fraunces" pitchFamily="34" charset="-120"/>
              </a:rPr>
              <a:t>Cloaca</a:t>
            </a:r>
            <a:endParaRPr lang="en-US" sz="2187" b="1" dirty="0">
              <a:latin typeface="Goudy Old Style" panose="02020502050305020303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954310" y="2618065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Los reptiles tienen una cloaca, una cavidad que se utiliza para excretar desechos y para la reproducción.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9987141" y="4684157"/>
            <a:ext cx="44410" cy="777597"/>
          </a:xfrm>
          <a:prstGeom prst="rect">
            <a:avLst/>
          </a:prstGeom>
          <a:solidFill>
            <a:srgbClr val="303B69"/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17" name="Shape 15"/>
          <p:cNvSpPr/>
          <p:nvPr/>
        </p:nvSpPr>
        <p:spPr>
          <a:xfrm>
            <a:off x="9759434" y="443424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18" name="Text 16"/>
          <p:cNvSpPr/>
          <p:nvPr/>
        </p:nvSpPr>
        <p:spPr>
          <a:xfrm>
            <a:off x="9917906" y="447591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660606" y="5684044"/>
            <a:ext cx="26974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EBECEF"/>
                </a:solidFill>
                <a:latin typeface="Goudy Old Style" panose="02020502050305020303" pitchFamily="18" charset="0"/>
                <a:ea typeface="Fraunces" pitchFamily="34" charset="-122"/>
                <a:cs typeface="Fraunces" pitchFamily="34" charset="-120"/>
              </a:rPr>
              <a:t>Dependientes del sol</a:t>
            </a:r>
            <a:endParaRPr lang="en-US" sz="2400" b="1" dirty="0">
              <a:latin typeface="Goudy Old Style" panose="02020502050305020303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48456" y="6253401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Los reptiles son animales de sangre fría, lo que significa que dependen del sol para regular su temperatura corporal.</a:t>
            </a:r>
            <a:endParaRPr lang="en-US" sz="175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3" name="Shape 1"/>
          <p:cNvSpPr/>
          <p:nvPr/>
        </p:nvSpPr>
        <p:spPr>
          <a:xfrm>
            <a:off x="-6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es-PE" dirty="0"/>
          </a:p>
        </p:txBody>
      </p:sp>
      <p:sp>
        <p:nvSpPr>
          <p:cNvPr id="4" name="Text 2"/>
          <p:cNvSpPr/>
          <p:nvPr/>
        </p:nvSpPr>
        <p:spPr>
          <a:xfrm>
            <a:off x="2037993" y="103715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Times New Roman" panose="02020603050405020304" pitchFamily="18" charset="0"/>
                <a:ea typeface="Fraunces" pitchFamily="34" charset="-122"/>
                <a:cs typeface="Times New Roman" panose="02020603050405020304" pitchFamily="18" charset="0"/>
              </a:rPr>
              <a:t>Aves</a:t>
            </a:r>
            <a:endParaRPr lang="en-US" sz="437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175867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49044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Goudy Old Style" panose="02020502050305020303" pitchFamily="18" charset="0"/>
                <a:ea typeface="Fraunces" pitchFamily="34" charset="-122"/>
                <a:cs typeface="Fraunces" pitchFamily="34" charset="-120"/>
              </a:rPr>
              <a:t>Plumas</a:t>
            </a:r>
            <a:endParaRPr lang="en-US" sz="2187" b="1" dirty="0">
              <a:latin typeface="Goudy Old Style" panose="02020502050305020303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059799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Las aves tienen plumas que les permiten volar y las protegen de los elementos.</a:t>
            </a:r>
            <a:endParaRPr lang="en-US" sz="1750" dirty="0">
              <a:latin typeface="Aptos" panose="020B00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175867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49056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Goudy Old Style" panose="02020502050305020303" pitchFamily="18" charset="0"/>
                <a:ea typeface="Fraunces" pitchFamily="34" charset="-122"/>
                <a:cs typeface="Fraunces" pitchFamily="34" charset="-120"/>
              </a:rPr>
              <a:t>Pico y garras</a:t>
            </a:r>
            <a:endParaRPr lang="en-US" sz="2400" b="1" dirty="0">
              <a:latin typeface="Goudy Old Style" panose="02020502050305020303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059918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Las aves tienen picos y garras especializados para diferentes dietas y comportamientos.</a:t>
            </a:r>
            <a:endParaRPr lang="en-US" sz="1750" dirty="0">
              <a:latin typeface="Aptos" panose="020B00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175867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490561"/>
            <a:ext cx="2270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Goudy Old Style" panose="02020502050305020303" pitchFamily="18" charset="0"/>
                <a:ea typeface="Fraunces" pitchFamily="34" charset="-122"/>
                <a:cs typeface="Fraunces" pitchFamily="34" charset="-120"/>
              </a:rPr>
              <a:t>Cuidado parental</a:t>
            </a:r>
            <a:endParaRPr lang="en-US" sz="2400" b="1" dirty="0">
              <a:latin typeface="Goudy Old Style" panose="02020502050305020303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059918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Las aves son conocidas por su comportamiento de cuidado parental, que varía desde la construcción de nidos hasta la incubación y alimentación de los polluelos.</a:t>
            </a:r>
            <a:endParaRPr lang="en-US" sz="175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4" name="Text 2"/>
          <p:cNvSpPr/>
          <p:nvPr/>
        </p:nvSpPr>
        <p:spPr>
          <a:xfrm>
            <a:off x="833199" y="1248966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Times New Roman" panose="02020603050405020304" pitchFamily="18" charset="0"/>
                <a:ea typeface="Fraunces" pitchFamily="34" charset="-122"/>
                <a:cs typeface="Times New Roman" panose="02020603050405020304" pitchFamily="18" charset="0"/>
              </a:rPr>
              <a:t>Mamíferos</a:t>
            </a:r>
            <a:endParaRPr lang="en-US" sz="437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245018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6" name="Text 4"/>
          <p:cNvSpPr/>
          <p:nvPr/>
        </p:nvSpPr>
        <p:spPr>
          <a:xfrm>
            <a:off x="1006912" y="2491859"/>
            <a:ext cx="1524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1555313" y="25265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EBECEF"/>
                </a:solidFill>
                <a:latin typeface="Goudy Old Style" panose="02020502050305020303" pitchFamily="18" charset="0"/>
                <a:ea typeface="Fraunces" pitchFamily="34" charset="-122"/>
                <a:cs typeface="Fraunces" pitchFamily="34" charset="-120"/>
              </a:rPr>
              <a:t>Pelaje</a:t>
            </a:r>
            <a:endParaRPr lang="en-US" sz="2187" b="1" dirty="0">
              <a:latin typeface="Goudy Old Style" panose="02020502050305020303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555313" y="3095863"/>
            <a:ext cx="2905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Los mamíferos tienen una gran variedad de pelajes que les permiten adaptarse a diferentes entornos.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683085" y="245018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10" name="Text 8"/>
          <p:cNvSpPr/>
          <p:nvPr/>
        </p:nvSpPr>
        <p:spPr>
          <a:xfrm>
            <a:off x="4830128" y="2491859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5405199" y="2526506"/>
            <a:ext cx="27279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EBECEF"/>
                </a:solidFill>
                <a:latin typeface="Goudy Old Style" panose="02020502050305020303" pitchFamily="18" charset="0"/>
                <a:ea typeface="Fraunces" pitchFamily="34" charset="-122"/>
                <a:cs typeface="Fraunces" pitchFamily="34" charset="-120"/>
              </a:rPr>
              <a:t>Glandulas mamarias</a:t>
            </a:r>
            <a:endParaRPr lang="en-US" sz="2400" b="1" dirty="0">
              <a:latin typeface="Goudy Old Style" panose="02020502050305020303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405199" y="3095863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Los mamíferos producen leche para alimentar a sus crías con glándulas mamarias.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33199" y="52686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14" name="Text 12"/>
          <p:cNvSpPr/>
          <p:nvPr/>
        </p:nvSpPr>
        <p:spPr>
          <a:xfrm>
            <a:off x="991672" y="531030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1555313" y="5344954"/>
            <a:ext cx="48844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EBECEF"/>
                </a:solidFill>
                <a:latin typeface="Goudy Old Style" panose="02020502050305020303" pitchFamily="18" charset="0"/>
                <a:ea typeface="Fraunces" pitchFamily="34" charset="-122"/>
                <a:cs typeface="Fraunces" pitchFamily="34" charset="-120"/>
              </a:rPr>
              <a:t>Sistemas de comunicación complejos</a:t>
            </a:r>
            <a:endParaRPr lang="en-US" sz="2400" b="1" dirty="0">
              <a:latin typeface="Goudy Old Style" panose="02020502050305020303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555313" y="5914311"/>
            <a:ext cx="67554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Los mamíferos tienen sistemas de comunicación complejos que varían desde vocalizaciones hasta comunicación química.</a:t>
            </a:r>
            <a:endParaRPr lang="en-US" sz="1750" dirty="0">
              <a:latin typeface="Aptos" panose="020B0004020202020204" pitchFamily="34" charset="0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4" name="Text 2"/>
          <p:cNvSpPr/>
          <p:nvPr/>
        </p:nvSpPr>
        <p:spPr>
          <a:xfrm>
            <a:off x="2037993" y="1620322"/>
            <a:ext cx="105384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Times New Roman" panose="02020603050405020304" pitchFamily="18" charset="0"/>
                <a:ea typeface="Fraunces" pitchFamily="34" charset="-122"/>
                <a:cs typeface="Times New Roman" panose="02020603050405020304" pitchFamily="18" charset="0"/>
              </a:rPr>
              <a:t>¡Protejamos a los animales vertebrados!</a:t>
            </a:r>
            <a:endParaRPr lang="en-US" sz="437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759035"/>
            <a:ext cx="10554414" cy="3850243"/>
          </a:xfrm>
          <a:prstGeom prst="roundRect">
            <a:avLst>
              <a:gd name="adj" fmla="val 2597"/>
            </a:avLst>
          </a:prstGeom>
          <a:noFill/>
          <a:ln w="13811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s-PE"/>
          </a:p>
        </p:txBody>
      </p:sp>
      <p:sp>
        <p:nvSpPr>
          <p:cNvPr id="6" name="Shape 4"/>
          <p:cNvSpPr/>
          <p:nvPr/>
        </p:nvSpPr>
        <p:spPr>
          <a:xfrm>
            <a:off x="2051804" y="2772847"/>
            <a:ext cx="10526792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7" name="Text 5"/>
          <p:cNvSpPr/>
          <p:nvPr/>
        </p:nvSpPr>
        <p:spPr>
          <a:xfrm>
            <a:off x="2273975" y="2913698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Grupo animal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41181" y="2913698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Especies en peligro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051804" y="3409950"/>
            <a:ext cx="10526792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10" name="Text 8"/>
          <p:cNvSpPr/>
          <p:nvPr/>
        </p:nvSpPr>
        <p:spPr>
          <a:xfrm>
            <a:off x="2273975" y="3550801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Peces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41181" y="3550801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Atún rojo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051804" y="4047053"/>
            <a:ext cx="10526792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13" name="Text 11"/>
          <p:cNvSpPr/>
          <p:nvPr/>
        </p:nvSpPr>
        <p:spPr>
          <a:xfrm>
            <a:off x="2273975" y="4187904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Anfibios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41181" y="4187904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Ranita de San Antonio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2051804" y="4684157"/>
            <a:ext cx="10526792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16" name="Text 14"/>
          <p:cNvSpPr/>
          <p:nvPr/>
        </p:nvSpPr>
        <p:spPr>
          <a:xfrm>
            <a:off x="2273975" y="4825008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Reptiles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541181" y="4825008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Cocodrilo del Orinoco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2051804" y="5321260"/>
            <a:ext cx="10526792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19" name="Text 17"/>
          <p:cNvSpPr/>
          <p:nvPr/>
        </p:nvSpPr>
        <p:spPr>
          <a:xfrm>
            <a:off x="2273975" y="5462111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Aves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541181" y="5462111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Águila imperial ibérica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2051804" y="5958364"/>
            <a:ext cx="10526792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PE"/>
          </a:p>
        </p:txBody>
      </p:sp>
      <p:sp>
        <p:nvSpPr>
          <p:cNvPr id="22" name="Text 20"/>
          <p:cNvSpPr/>
          <p:nvPr/>
        </p:nvSpPr>
        <p:spPr>
          <a:xfrm>
            <a:off x="2273975" y="6099215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Mamíferos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7541181" y="6099215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ptos" panose="020B0004020202020204" pitchFamily="34" charset="0"/>
                <a:ea typeface="Epilogue" pitchFamily="34" charset="-122"/>
                <a:cs typeface="Epilogue" pitchFamily="34" charset="-120"/>
              </a:rPr>
              <a:t>Gorila de montaña</a:t>
            </a:r>
            <a:endParaRPr lang="en-US" sz="175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406</Words>
  <Application>Microsoft Office PowerPoint</Application>
  <PresentationFormat>Personalizado</PresentationFormat>
  <Paragraphs>65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Aptos</vt:lpstr>
      <vt:lpstr>Arial</vt:lpstr>
      <vt:lpstr>Calibri</vt:lpstr>
      <vt:lpstr>Epilogue</vt:lpstr>
      <vt:lpstr>Fraunces</vt:lpstr>
      <vt:lpstr>Goudy Old Style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Edwin Leonardo Torres Frías</cp:lastModifiedBy>
  <cp:revision>3</cp:revision>
  <dcterms:created xsi:type="dcterms:W3CDTF">2023-09-02T15:57:05Z</dcterms:created>
  <dcterms:modified xsi:type="dcterms:W3CDTF">2023-09-07T01:28:08Z</dcterms:modified>
</cp:coreProperties>
</file>