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DB84F-16B2-4621-A836-54CCA4D43D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49037368-D5BB-482A-99F7-59C74D672F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44BFE981-AB1E-450C-A5C8-20B0AD4F5EE2}"/>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5" name="Marcador de pie de página 4">
            <a:extLst>
              <a:ext uri="{FF2B5EF4-FFF2-40B4-BE49-F238E27FC236}">
                <a16:creationId xmlns:a16="http://schemas.microsoft.com/office/drawing/2014/main" id="{4698AA3E-9332-463D-B141-516BAF0E482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2103BE8-30FC-4A2C-88A6-902F1D3404FE}"/>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133858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2A7B71-9FB2-4700-AA75-8D305380034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7DCF066-A1C9-415B-87B8-B640A0DF269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A40787A-A2A2-4C92-99A6-7F3E5AAC01A7}"/>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5" name="Marcador de pie de página 4">
            <a:extLst>
              <a:ext uri="{FF2B5EF4-FFF2-40B4-BE49-F238E27FC236}">
                <a16:creationId xmlns:a16="http://schemas.microsoft.com/office/drawing/2014/main" id="{D4A974ED-2E76-4D02-98E3-856F5CC4353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EB358DB-159B-47C7-BDB5-D3A42BF75569}"/>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3206318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777A285-9C83-4108-8424-11CF90DF098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467192B1-95EA-4790-A510-59DD6705E8B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0A8658E-6443-4DDA-8E12-BDD6CE0865D8}"/>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5" name="Marcador de pie de página 4">
            <a:extLst>
              <a:ext uri="{FF2B5EF4-FFF2-40B4-BE49-F238E27FC236}">
                <a16:creationId xmlns:a16="http://schemas.microsoft.com/office/drawing/2014/main" id="{65730353-1D76-42CA-8AF9-85D01A6A6BA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B0DF46C-8339-4449-9917-739F56DB234C}"/>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218271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E6A0F4-C4B5-4FA9-BF91-E5AED9441F3C}"/>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087ECF79-55D0-49A5-860B-77C735D6387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2B3E2BF-5E04-490D-A62F-E12C598B18D6}"/>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5" name="Marcador de pie de página 4">
            <a:extLst>
              <a:ext uri="{FF2B5EF4-FFF2-40B4-BE49-F238E27FC236}">
                <a16:creationId xmlns:a16="http://schemas.microsoft.com/office/drawing/2014/main" id="{2954338C-92E5-413E-9D2E-7F2C2E15236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F559A28-97C0-47E0-8F11-7028EB4A902D}"/>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2024405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73934-3514-4F9F-BEFB-696B609841E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99B8EE92-A2B8-47ED-A659-B311D4205E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32C5D8-A856-4FA6-B216-67A0CDD6A6B2}"/>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5" name="Marcador de pie de página 4">
            <a:extLst>
              <a:ext uri="{FF2B5EF4-FFF2-40B4-BE49-F238E27FC236}">
                <a16:creationId xmlns:a16="http://schemas.microsoft.com/office/drawing/2014/main" id="{4A0B5273-01FF-4200-B9D2-C4F68236D42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5CAA71C9-BC8D-49DE-BDA9-DAE575A23EDB}"/>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7283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BC4B9C-89C7-4989-9D8D-A76E90E72D3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6FAC583-D1D9-47CE-96A7-7D1D1A57BD0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77EF883F-8031-44BC-B7E5-F3B13F86474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9E1BC135-28DD-44FF-A689-54C77D305475}"/>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6" name="Marcador de pie de página 5">
            <a:extLst>
              <a:ext uri="{FF2B5EF4-FFF2-40B4-BE49-F238E27FC236}">
                <a16:creationId xmlns:a16="http://schemas.microsoft.com/office/drawing/2014/main" id="{82AE07DE-A4E7-494E-869C-7092235231EE}"/>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5F63089C-0021-4351-80A2-EF474CE3B891}"/>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250198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8F6E22-6CFC-42B4-8326-48E9CE50848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6ED8ED49-EEC2-4258-87A0-DB12959060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98D4C-FDAE-4AAF-AFA0-E7A7FFEF02F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0CD41363-FCEE-4068-A5BF-2D659A9E9D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6663C0-51ED-4CB1-AC85-C4C3C500B97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A50FF7F9-D6B3-46F5-BCE6-B873AE3C6618}"/>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8" name="Marcador de pie de página 7">
            <a:extLst>
              <a:ext uri="{FF2B5EF4-FFF2-40B4-BE49-F238E27FC236}">
                <a16:creationId xmlns:a16="http://schemas.microsoft.com/office/drawing/2014/main" id="{528518CF-3AB5-4101-BEB3-0903FD002C2A}"/>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0D0F1A38-A539-4EF6-B083-A6EC89E11C97}"/>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1119733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32DF3B-61F5-4FFE-AA09-201322E360E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FD2AB391-BA8E-4A97-975A-A7D7E57D1C93}"/>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4" name="Marcador de pie de página 3">
            <a:extLst>
              <a:ext uri="{FF2B5EF4-FFF2-40B4-BE49-F238E27FC236}">
                <a16:creationId xmlns:a16="http://schemas.microsoft.com/office/drawing/2014/main" id="{C8DBE836-B4B3-476B-BC9A-04A5E0D6DC34}"/>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0B4956D8-99D9-4EC6-A3FB-0B76499D3A58}"/>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382174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609ADEA-293F-4934-813A-8005D5BF82F6}"/>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3" name="Marcador de pie de página 2">
            <a:extLst>
              <a:ext uri="{FF2B5EF4-FFF2-40B4-BE49-F238E27FC236}">
                <a16:creationId xmlns:a16="http://schemas.microsoft.com/office/drawing/2014/main" id="{6879F493-A380-4B7B-91C4-6506C7135658}"/>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829892D4-904C-430F-8495-3C69A67FBC36}"/>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348112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F52F-D809-4650-A30E-54B3B7EA87E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4A1AC822-6F27-4620-BAA3-5BE5BC3CFB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F55A0A00-44B1-4AFF-A5B1-AD3F83E5C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78C520-D7A7-4649-9159-F335EC7EAC01}"/>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6" name="Marcador de pie de página 5">
            <a:extLst>
              <a:ext uri="{FF2B5EF4-FFF2-40B4-BE49-F238E27FC236}">
                <a16:creationId xmlns:a16="http://schemas.microsoft.com/office/drawing/2014/main" id="{9E3461B9-3AFB-4B93-A123-2ED359DEA459}"/>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50A2CB75-EE6F-4A47-A1E4-6AA7F0B34773}"/>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327725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E6246F-EF68-4C2C-BF81-07F7D85B425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7F8B2810-D9FB-4751-AF70-C0A7FF080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ACA6B152-7CA1-484C-9351-508FDA9048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9EE377-A50C-4714-AB7F-2CDD322E1F2D}"/>
              </a:ext>
            </a:extLst>
          </p:cNvPr>
          <p:cNvSpPr>
            <a:spLocks noGrp="1"/>
          </p:cNvSpPr>
          <p:nvPr>
            <p:ph type="dt" sz="half" idx="10"/>
          </p:nvPr>
        </p:nvSpPr>
        <p:spPr/>
        <p:txBody>
          <a:bodyPr/>
          <a:lstStyle/>
          <a:p>
            <a:fld id="{EDE12DA5-4182-43B7-B341-9F7EF5B94C11}" type="datetimeFigureOut">
              <a:rPr lang="es-PE" smtClean="0"/>
              <a:t>14/12/2021</a:t>
            </a:fld>
            <a:endParaRPr lang="es-PE"/>
          </a:p>
        </p:txBody>
      </p:sp>
      <p:sp>
        <p:nvSpPr>
          <p:cNvPr id="6" name="Marcador de pie de página 5">
            <a:extLst>
              <a:ext uri="{FF2B5EF4-FFF2-40B4-BE49-F238E27FC236}">
                <a16:creationId xmlns:a16="http://schemas.microsoft.com/office/drawing/2014/main" id="{B83DABDF-40EC-41F4-9FD1-15254FD26553}"/>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A65FE237-34DA-41A6-A4A4-B771FAAEB5F4}"/>
              </a:ext>
            </a:extLst>
          </p:cNvPr>
          <p:cNvSpPr>
            <a:spLocks noGrp="1"/>
          </p:cNvSpPr>
          <p:nvPr>
            <p:ph type="sldNum" sz="quarter" idx="12"/>
          </p:nvPr>
        </p:nvSpPr>
        <p:spPr/>
        <p:txBody>
          <a:bodyPr/>
          <a:lstStyle/>
          <a:p>
            <a:fld id="{04DD0DB5-0D70-4840-90DD-765FEF30DD7A}" type="slidenum">
              <a:rPr lang="es-PE" smtClean="0"/>
              <a:t>‹Nº›</a:t>
            </a:fld>
            <a:endParaRPr lang="es-PE"/>
          </a:p>
        </p:txBody>
      </p:sp>
    </p:spTree>
    <p:extLst>
      <p:ext uri="{BB962C8B-B14F-4D97-AF65-F5344CB8AC3E}">
        <p14:creationId xmlns:p14="http://schemas.microsoft.com/office/powerpoint/2010/main" val="7128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4FDF5B-47A6-4AE4-9E02-2C30D3D7FB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5161EEB-F031-4E7D-9EE0-A6F127FF7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19C1F74-6B32-44A6-A540-ACE2110892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12DA5-4182-43B7-B341-9F7EF5B94C11}" type="datetimeFigureOut">
              <a:rPr lang="es-PE" smtClean="0"/>
              <a:t>14/12/2021</a:t>
            </a:fld>
            <a:endParaRPr lang="es-PE"/>
          </a:p>
        </p:txBody>
      </p:sp>
      <p:sp>
        <p:nvSpPr>
          <p:cNvPr id="5" name="Marcador de pie de página 4">
            <a:extLst>
              <a:ext uri="{FF2B5EF4-FFF2-40B4-BE49-F238E27FC236}">
                <a16:creationId xmlns:a16="http://schemas.microsoft.com/office/drawing/2014/main" id="{D86DC074-4F8C-47D4-9B69-424058327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91145F6E-106C-4689-AF76-DA3493C35E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D0DB5-0D70-4840-90DD-765FEF30DD7A}" type="slidenum">
              <a:rPr lang="es-PE" smtClean="0"/>
              <a:t>‹Nº›</a:t>
            </a:fld>
            <a:endParaRPr lang="es-PE"/>
          </a:p>
        </p:txBody>
      </p:sp>
    </p:spTree>
    <p:extLst>
      <p:ext uri="{BB962C8B-B14F-4D97-AF65-F5344CB8AC3E}">
        <p14:creationId xmlns:p14="http://schemas.microsoft.com/office/powerpoint/2010/main" val="585787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9C8E1E9-F258-43F3-A1B6-B94F225C14AD}"/>
              </a:ext>
            </a:extLst>
          </p:cNvPr>
          <p:cNvPicPr>
            <a:picLocks noChangeAspect="1"/>
          </p:cNvPicPr>
          <p:nvPr/>
        </p:nvPicPr>
        <p:blipFill>
          <a:blip r:embed="rId6"/>
          <a:stretch>
            <a:fillRect/>
          </a:stretch>
        </p:blipFill>
        <p:spPr>
          <a:xfrm>
            <a:off x="3560984" y="980785"/>
            <a:ext cx="4597519" cy="4896429"/>
          </a:xfrm>
          <a:prstGeom prst="rect">
            <a:avLst/>
          </a:prstGeom>
        </p:spPr>
      </p:pic>
      <p:pic>
        <p:nvPicPr>
          <p:cNvPr id="2" name="voces-de-primavera-johann-strauss">
            <a:hlinkClick r:id="" action="ppaction://media"/>
            <a:extLst>
              <a:ext uri="{FF2B5EF4-FFF2-40B4-BE49-F238E27FC236}">
                <a16:creationId xmlns:a16="http://schemas.microsoft.com/office/drawing/2014/main" id="{A6F9C882-BC05-4CE8-A31B-E9668EA4FB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09844" y="431634"/>
            <a:ext cx="5" cy="5"/>
          </a:xfrm>
          <a:prstGeom prst="rect">
            <a:avLst/>
          </a:prstGeom>
        </p:spPr>
      </p:pic>
      <p:pic>
        <p:nvPicPr>
          <p:cNvPr id="3" name="voces-de-primavera-johann-strauss">
            <a:hlinkClick r:id="" action="ppaction://media"/>
            <a:extLst>
              <a:ext uri="{FF2B5EF4-FFF2-40B4-BE49-F238E27FC236}">
                <a16:creationId xmlns:a16="http://schemas.microsoft.com/office/drawing/2014/main" id="{BFC93991-C87C-46F0-B18F-2878683CD2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617" y="371185"/>
            <a:ext cx="609600" cy="609600"/>
          </a:xfrm>
          <a:prstGeom prst="rect">
            <a:avLst/>
          </a:prstGeom>
        </p:spPr>
      </p:pic>
      <p:pic>
        <p:nvPicPr>
          <p:cNvPr id="4" name="Sonido grabado">
            <a:hlinkClick r:id="" action="ppaction://media"/>
            <a:extLst>
              <a:ext uri="{FF2B5EF4-FFF2-40B4-BE49-F238E27FC236}">
                <a16:creationId xmlns:a16="http://schemas.microsoft.com/office/drawing/2014/main" id="{FD9DD51E-D016-426B-A4AB-F945BF5FD28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292627" y="371309"/>
            <a:ext cx="609600" cy="609600"/>
          </a:xfrm>
          <a:prstGeom prst="rect">
            <a:avLst/>
          </a:prstGeom>
        </p:spPr>
      </p:pic>
    </p:spTree>
    <p:extLst>
      <p:ext uri="{BB962C8B-B14F-4D97-AF65-F5344CB8AC3E}">
        <p14:creationId xmlns:p14="http://schemas.microsoft.com/office/powerpoint/2010/main" val="631136343"/>
      </p:ext>
    </p:extLst>
  </p:cSld>
  <p:clrMapOvr>
    <a:masterClrMapping/>
  </p:clrMapOvr>
  <mc:AlternateContent xmlns:mc="http://schemas.openxmlformats.org/markup-compatibility/2006">
    <mc:Choice xmlns:p14="http://schemas.microsoft.com/office/powerpoint/2010/main" Requires="p14">
      <p:transition spd="slow" p14:dur="2000" advTm="298083"/>
    </mc:Choice>
    <mc:Fallback>
      <p:transition spd="slow" advTm="298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667" numSld="999" showWhenStopped="0">
                <p:cTn id="13" fill="hold" display="0">
                  <p:stCondLst>
                    <p:cond delay="indefinite"/>
                  </p:stCondLst>
                  <p:endCondLst>
                    <p:cond evt="onStopAudio" delay="0">
                      <p:tgtEl>
                        <p:sldTgt/>
                      </p:tgtEl>
                    </p:cond>
                  </p:endCondLst>
                </p:cTn>
                <p:tgtEl>
                  <p:spTgt spid="2"/>
                </p:tgtEl>
              </p:cMediaNode>
            </p:audio>
            <p:audio>
              <p:cMediaNode vol="9091" numSld="999" showWhenStopped="0">
                <p:cTn id="14" fill="hold" display="0">
                  <p:stCondLst>
                    <p:cond delay="indefinite"/>
                  </p:stCondLst>
                  <p:endCondLst>
                    <p:cond evt="onStopAudio" delay="0">
                      <p:tgtEl>
                        <p:sldTgt/>
                      </p:tgtEl>
                    </p:cond>
                  </p:endCondLst>
                </p:cTn>
                <p:tgtEl>
                  <p:spTgt spid="3"/>
                </p:tgtEl>
              </p:cMediaNode>
            </p:audio>
            <p:audio>
              <p:cMediaNode vol="100000" numSld="999"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5FCAE5C-AE45-443F-8A79-E60688E313D0}"/>
              </a:ext>
            </a:extLst>
          </p:cNvPr>
          <p:cNvPicPr>
            <a:picLocks noChangeAspect="1"/>
          </p:cNvPicPr>
          <p:nvPr/>
        </p:nvPicPr>
        <p:blipFill>
          <a:blip r:embed="rId2"/>
          <a:stretch>
            <a:fillRect/>
          </a:stretch>
        </p:blipFill>
        <p:spPr>
          <a:xfrm>
            <a:off x="812120" y="1155057"/>
            <a:ext cx="4800275" cy="4111005"/>
          </a:xfrm>
          <a:prstGeom prst="rect">
            <a:avLst/>
          </a:prstGeom>
        </p:spPr>
      </p:pic>
      <p:sp>
        <p:nvSpPr>
          <p:cNvPr id="5" name="CuadroTexto 4">
            <a:extLst>
              <a:ext uri="{FF2B5EF4-FFF2-40B4-BE49-F238E27FC236}">
                <a16:creationId xmlns:a16="http://schemas.microsoft.com/office/drawing/2014/main" id="{05BE716E-1B5C-4323-B083-C3F65BDCD234}"/>
              </a:ext>
            </a:extLst>
          </p:cNvPr>
          <p:cNvSpPr txBox="1"/>
          <p:nvPr/>
        </p:nvSpPr>
        <p:spPr>
          <a:xfrm>
            <a:off x="5935338" y="1917897"/>
            <a:ext cx="6097836" cy="2031325"/>
          </a:xfrm>
          <a:prstGeom prst="rect">
            <a:avLst/>
          </a:prstGeom>
          <a:noFill/>
        </p:spPr>
        <p:txBody>
          <a:bodyPr wrap="square">
            <a:spAutoFit/>
          </a:bodyPr>
          <a:lstStyle/>
          <a:p>
            <a:r>
              <a:rPr lang="es-PE" dirty="0"/>
              <a:t>Una tortuga y una liebre siempre discutían sobre quién era más rápida. Para dirimir el argumento, decidieron correr una carrera. Eligieron una ruta y comenzaron la competencia. La liebre arrancó a toda velocidad y corrió enérgicamente durante algún tiempo. Luego, al ver que llevaba mucha ventaja, decidió sentarse bajo un árbol para descansar un rato, recuperar fuerzas y luego continuar su marcha. Pero pronto se durmió. </a:t>
            </a:r>
          </a:p>
        </p:txBody>
      </p:sp>
    </p:spTree>
    <p:extLst>
      <p:ext uri="{BB962C8B-B14F-4D97-AF65-F5344CB8AC3E}">
        <p14:creationId xmlns:p14="http://schemas.microsoft.com/office/powerpoint/2010/main" val="3633720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01E98EF-AF4D-48DE-A958-9C9A6F7A47FD}"/>
              </a:ext>
            </a:extLst>
          </p:cNvPr>
          <p:cNvPicPr>
            <a:picLocks noChangeAspect="1"/>
          </p:cNvPicPr>
          <p:nvPr/>
        </p:nvPicPr>
        <p:blipFill>
          <a:blip r:embed="rId2"/>
          <a:stretch>
            <a:fillRect/>
          </a:stretch>
        </p:blipFill>
        <p:spPr>
          <a:xfrm>
            <a:off x="7156054" y="1377793"/>
            <a:ext cx="3762900" cy="3353268"/>
          </a:xfrm>
          <a:prstGeom prst="rect">
            <a:avLst/>
          </a:prstGeom>
        </p:spPr>
      </p:pic>
      <p:sp>
        <p:nvSpPr>
          <p:cNvPr id="5" name="CuadroTexto 4">
            <a:extLst>
              <a:ext uri="{FF2B5EF4-FFF2-40B4-BE49-F238E27FC236}">
                <a16:creationId xmlns:a16="http://schemas.microsoft.com/office/drawing/2014/main" id="{51A881FA-663E-4629-A2EA-8C0C02B55636}"/>
              </a:ext>
            </a:extLst>
          </p:cNvPr>
          <p:cNvSpPr txBox="1"/>
          <p:nvPr/>
        </p:nvSpPr>
        <p:spPr>
          <a:xfrm>
            <a:off x="999780" y="574710"/>
            <a:ext cx="10567931" cy="646331"/>
          </a:xfrm>
          <a:prstGeom prst="rect">
            <a:avLst/>
          </a:prstGeom>
          <a:noFill/>
        </p:spPr>
        <p:txBody>
          <a:bodyPr wrap="square">
            <a:spAutoFit/>
          </a:bodyPr>
          <a:lstStyle/>
          <a:p>
            <a:r>
              <a:rPr lang="es-PE" dirty="0"/>
              <a:t>La tortuga, que andaba con paso lento, la alcanzó, la superó y terminó primera, declarándose vencedora indiscutible. </a:t>
            </a:r>
          </a:p>
        </p:txBody>
      </p:sp>
      <p:pic>
        <p:nvPicPr>
          <p:cNvPr id="6" name="Imagen 5">
            <a:extLst>
              <a:ext uri="{FF2B5EF4-FFF2-40B4-BE49-F238E27FC236}">
                <a16:creationId xmlns:a16="http://schemas.microsoft.com/office/drawing/2014/main" id="{1C631C5D-043E-458C-A8E4-99993D28ABD7}"/>
              </a:ext>
            </a:extLst>
          </p:cNvPr>
          <p:cNvPicPr>
            <a:picLocks noChangeAspect="1"/>
          </p:cNvPicPr>
          <p:nvPr/>
        </p:nvPicPr>
        <p:blipFill>
          <a:blip r:embed="rId3"/>
          <a:stretch>
            <a:fillRect/>
          </a:stretch>
        </p:blipFill>
        <p:spPr>
          <a:xfrm>
            <a:off x="1141489" y="1377793"/>
            <a:ext cx="4036439" cy="3456848"/>
          </a:xfrm>
          <a:prstGeom prst="rect">
            <a:avLst/>
          </a:prstGeom>
        </p:spPr>
      </p:pic>
      <p:sp>
        <p:nvSpPr>
          <p:cNvPr id="8" name="CuadroTexto 7">
            <a:extLst>
              <a:ext uri="{FF2B5EF4-FFF2-40B4-BE49-F238E27FC236}">
                <a16:creationId xmlns:a16="http://schemas.microsoft.com/office/drawing/2014/main" id="{282DB951-33EA-4CF4-84FC-2C75A55F2620}"/>
              </a:ext>
            </a:extLst>
          </p:cNvPr>
          <p:cNvSpPr txBox="1"/>
          <p:nvPr/>
        </p:nvSpPr>
        <p:spPr>
          <a:xfrm>
            <a:off x="3234827" y="5110875"/>
            <a:ext cx="6097836" cy="369332"/>
          </a:xfrm>
          <a:prstGeom prst="rect">
            <a:avLst/>
          </a:prstGeom>
          <a:noFill/>
        </p:spPr>
        <p:txBody>
          <a:bodyPr wrap="square">
            <a:spAutoFit/>
          </a:bodyPr>
          <a:lstStyle/>
          <a:p>
            <a:r>
              <a:rPr lang="es-PE" dirty="0">
                <a:effectLst/>
                <a:latin typeface="Arial" panose="020B0604020202020204" pitchFamily="34" charset="0"/>
              </a:rPr>
              <a:t>Moraleja: Los lentos y estables ganan la carrera. </a:t>
            </a:r>
            <a:endParaRPr lang="es-PE" dirty="0"/>
          </a:p>
        </p:txBody>
      </p:sp>
    </p:spTree>
    <p:extLst>
      <p:ext uri="{BB962C8B-B14F-4D97-AF65-F5344CB8AC3E}">
        <p14:creationId xmlns:p14="http://schemas.microsoft.com/office/powerpoint/2010/main" val="3685465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C4CFB7-59C5-414F-990E-18CF07EF02E8}"/>
              </a:ext>
            </a:extLst>
          </p:cNvPr>
          <p:cNvSpPr txBox="1"/>
          <p:nvPr/>
        </p:nvSpPr>
        <p:spPr>
          <a:xfrm>
            <a:off x="1308253" y="1621288"/>
            <a:ext cx="4387467" cy="2862322"/>
          </a:xfrm>
          <a:prstGeom prst="rect">
            <a:avLst/>
          </a:prstGeom>
          <a:noFill/>
        </p:spPr>
        <p:txBody>
          <a:bodyPr wrap="square">
            <a:spAutoFit/>
          </a:bodyPr>
          <a:lstStyle/>
          <a:p>
            <a:r>
              <a:rPr lang="es-PE" dirty="0"/>
              <a:t>Pero la historia no termina aquí: la liebre, decepcionada tras haber perdido, hizo un examen de conciencia y reconoció sus errores. Descubrió que había perdido la carrera por ser presumida y descuidada. Si no hubiera dado tantas cosas por supuestas, nunca la hubiesen vencido. Entonces, desafió a la tortuga a una nueva competencia. Esta vez, la liebre corrió de principio a fin y su triunfo fue evidente.</a:t>
            </a:r>
          </a:p>
        </p:txBody>
      </p:sp>
      <p:pic>
        <p:nvPicPr>
          <p:cNvPr id="5" name="Imagen 4">
            <a:extLst>
              <a:ext uri="{FF2B5EF4-FFF2-40B4-BE49-F238E27FC236}">
                <a16:creationId xmlns:a16="http://schemas.microsoft.com/office/drawing/2014/main" id="{16AD2F8C-5255-4AAA-B32F-69E23CCFD664}"/>
              </a:ext>
            </a:extLst>
          </p:cNvPr>
          <p:cNvPicPr>
            <a:picLocks noChangeAspect="1"/>
          </p:cNvPicPr>
          <p:nvPr/>
        </p:nvPicPr>
        <p:blipFill>
          <a:blip r:embed="rId2"/>
          <a:stretch>
            <a:fillRect/>
          </a:stretch>
        </p:blipFill>
        <p:spPr>
          <a:xfrm>
            <a:off x="6349388" y="1419955"/>
            <a:ext cx="4787747" cy="3603024"/>
          </a:xfrm>
          <a:prstGeom prst="rect">
            <a:avLst/>
          </a:prstGeom>
        </p:spPr>
      </p:pic>
      <p:sp>
        <p:nvSpPr>
          <p:cNvPr id="7" name="CuadroTexto 6">
            <a:extLst>
              <a:ext uri="{FF2B5EF4-FFF2-40B4-BE49-F238E27FC236}">
                <a16:creationId xmlns:a16="http://schemas.microsoft.com/office/drawing/2014/main" id="{C09EDC0C-E38C-4DD0-986C-47C582920E6D}"/>
              </a:ext>
            </a:extLst>
          </p:cNvPr>
          <p:cNvSpPr txBox="1"/>
          <p:nvPr/>
        </p:nvSpPr>
        <p:spPr>
          <a:xfrm>
            <a:off x="6349388" y="5118378"/>
            <a:ext cx="5658998" cy="646331"/>
          </a:xfrm>
          <a:prstGeom prst="rect">
            <a:avLst/>
          </a:prstGeom>
          <a:noFill/>
        </p:spPr>
        <p:txBody>
          <a:bodyPr wrap="square">
            <a:spAutoFit/>
          </a:bodyPr>
          <a:lstStyle/>
          <a:p>
            <a:r>
              <a:rPr lang="es-PE" dirty="0">
                <a:effectLst/>
                <a:latin typeface="Arial" panose="020B0604020202020204" pitchFamily="34" charset="0"/>
              </a:rPr>
              <a:t>Moraleja: Los rápidos y tenaces vencen a los lentos y estables.</a:t>
            </a:r>
            <a:endParaRPr lang="es-PE" dirty="0"/>
          </a:p>
        </p:txBody>
      </p:sp>
    </p:spTree>
    <p:extLst>
      <p:ext uri="{BB962C8B-B14F-4D97-AF65-F5344CB8AC3E}">
        <p14:creationId xmlns:p14="http://schemas.microsoft.com/office/powerpoint/2010/main" val="4242939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DCBD51-3B1E-4A66-8709-151876523447}"/>
              </a:ext>
            </a:extLst>
          </p:cNvPr>
          <p:cNvSpPr txBox="1"/>
          <p:nvPr/>
        </p:nvSpPr>
        <p:spPr>
          <a:xfrm>
            <a:off x="5582797" y="1156990"/>
            <a:ext cx="6097836" cy="3139321"/>
          </a:xfrm>
          <a:prstGeom prst="rect">
            <a:avLst/>
          </a:prstGeom>
          <a:noFill/>
        </p:spPr>
        <p:txBody>
          <a:bodyPr wrap="square">
            <a:spAutoFit/>
          </a:bodyPr>
          <a:lstStyle/>
          <a:p>
            <a:r>
              <a:rPr lang="es-PE" dirty="0">
                <a:effectLst/>
                <a:latin typeface="Arial" panose="020B0604020202020204" pitchFamily="34" charset="0"/>
              </a:rPr>
              <a:t>Pero la historia tampoco termina aquí: Tras ser derrotada, la tortuga reflexionó detenidamente y llegó a la conclusión de que no había forma de ganarle a la liebre en velocidad. Como estaba planteada la carrera, ella siempre perdería. Por eso, desafió nuevamente a la liebre, pero propuso correr sobre una ruta ligeramente diferente. La liebre aceptó y corrió a toda velocidad, hasta que se encontró en su camino con un ancho río. Mientras la liebre, que no sabía nadar, se preguntaba "¿qué hago ahora?", la tortuga nadó hasta la otra orilla, continuó a su paso y terminó en primer lugar.</a:t>
            </a:r>
            <a:endParaRPr lang="es-PE" dirty="0"/>
          </a:p>
        </p:txBody>
      </p:sp>
      <p:pic>
        <p:nvPicPr>
          <p:cNvPr id="5" name="Imagen 4">
            <a:extLst>
              <a:ext uri="{FF2B5EF4-FFF2-40B4-BE49-F238E27FC236}">
                <a16:creationId xmlns:a16="http://schemas.microsoft.com/office/drawing/2014/main" id="{7917D9EB-6D8F-428D-A9F1-91831BED99FC}"/>
              </a:ext>
            </a:extLst>
          </p:cNvPr>
          <p:cNvPicPr>
            <a:picLocks noChangeAspect="1"/>
          </p:cNvPicPr>
          <p:nvPr/>
        </p:nvPicPr>
        <p:blipFill>
          <a:blip r:embed="rId2"/>
          <a:stretch>
            <a:fillRect/>
          </a:stretch>
        </p:blipFill>
        <p:spPr>
          <a:xfrm>
            <a:off x="813610" y="802549"/>
            <a:ext cx="4460074" cy="4221141"/>
          </a:xfrm>
          <a:prstGeom prst="rect">
            <a:avLst/>
          </a:prstGeom>
        </p:spPr>
      </p:pic>
      <p:sp>
        <p:nvSpPr>
          <p:cNvPr id="7" name="CuadroTexto 6">
            <a:extLst>
              <a:ext uri="{FF2B5EF4-FFF2-40B4-BE49-F238E27FC236}">
                <a16:creationId xmlns:a16="http://schemas.microsoft.com/office/drawing/2014/main" id="{A8A01B24-F2AC-4ADD-8606-6AE886EF0A1D}"/>
              </a:ext>
            </a:extLst>
          </p:cNvPr>
          <p:cNvSpPr txBox="1"/>
          <p:nvPr/>
        </p:nvSpPr>
        <p:spPr>
          <a:xfrm>
            <a:off x="691307" y="5132121"/>
            <a:ext cx="4582377" cy="1200329"/>
          </a:xfrm>
          <a:prstGeom prst="rect">
            <a:avLst/>
          </a:prstGeom>
          <a:noFill/>
        </p:spPr>
        <p:txBody>
          <a:bodyPr wrap="square">
            <a:spAutoFit/>
          </a:bodyPr>
          <a:lstStyle/>
          <a:p>
            <a:r>
              <a:rPr lang="es-PE" dirty="0">
                <a:effectLst/>
                <a:latin typeface="Arial" panose="020B0604020202020204" pitchFamily="34" charset="0"/>
              </a:rPr>
              <a:t>Moraleja: Quienes identifican su ventaja competitiva saber nadar) y cambian el entorno para aprovecharla, llegan primeros.</a:t>
            </a:r>
            <a:endParaRPr lang="es-PE" dirty="0"/>
          </a:p>
        </p:txBody>
      </p:sp>
    </p:spTree>
    <p:extLst>
      <p:ext uri="{BB962C8B-B14F-4D97-AF65-F5344CB8AC3E}">
        <p14:creationId xmlns:p14="http://schemas.microsoft.com/office/powerpoint/2010/main" val="2157129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07DCB9-DBE3-4A64-8848-57C610303FDD}"/>
              </a:ext>
            </a:extLst>
          </p:cNvPr>
          <p:cNvSpPr txBox="1"/>
          <p:nvPr/>
        </p:nvSpPr>
        <p:spPr>
          <a:xfrm>
            <a:off x="294701" y="157477"/>
            <a:ext cx="11680634" cy="2031325"/>
          </a:xfrm>
          <a:prstGeom prst="rect">
            <a:avLst/>
          </a:prstGeom>
          <a:noFill/>
        </p:spPr>
        <p:txBody>
          <a:bodyPr wrap="square">
            <a:spAutoFit/>
          </a:bodyPr>
          <a:lstStyle/>
          <a:p>
            <a:r>
              <a:rPr lang="es-PE" dirty="0"/>
              <a:t>Pero la historia tampoco termina aquí: el tiempo  pasó, y tanto compartieron la liebre y la tortuga, que terminaron haciéndose buenas amigas. Ambas reconocieron que eran buenas competidoras y decidieron repetir la última carrera, pero esta vez corriendo en equipo. En la primera parte, la liebre cargó a la tortuga hasta llegar al río. Allí, la tortuga atravesó el río con la </a:t>
            </a:r>
          </a:p>
          <a:p>
            <a:r>
              <a:rPr lang="es-PE" dirty="0"/>
              <a:t>liebre sobre su caparazón y, sobre la orilla de enfrente, la liebre cargó nuevamente a la tortuga hasta la meta. Como alcanzaron la línea de llegada en un tiempo récord, sintieron una mayor satisfacción que aquella que habían experimentado en sus logros individuales.</a:t>
            </a:r>
          </a:p>
        </p:txBody>
      </p:sp>
      <p:pic>
        <p:nvPicPr>
          <p:cNvPr id="5" name="Imagen 4">
            <a:extLst>
              <a:ext uri="{FF2B5EF4-FFF2-40B4-BE49-F238E27FC236}">
                <a16:creationId xmlns:a16="http://schemas.microsoft.com/office/drawing/2014/main" id="{A9C38572-587E-4872-AAAB-D833228824A4}"/>
              </a:ext>
            </a:extLst>
          </p:cNvPr>
          <p:cNvPicPr>
            <a:picLocks noChangeAspect="1"/>
          </p:cNvPicPr>
          <p:nvPr/>
        </p:nvPicPr>
        <p:blipFill>
          <a:blip r:embed="rId2"/>
          <a:stretch>
            <a:fillRect/>
          </a:stretch>
        </p:blipFill>
        <p:spPr>
          <a:xfrm>
            <a:off x="3452896" y="2213590"/>
            <a:ext cx="3743847" cy="3134162"/>
          </a:xfrm>
          <a:prstGeom prst="rect">
            <a:avLst/>
          </a:prstGeom>
        </p:spPr>
      </p:pic>
      <p:sp>
        <p:nvSpPr>
          <p:cNvPr id="7" name="CuadroTexto 6">
            <a:extLst>
              <a:ext uri="{FF2B5EF4-FFF2-40B4-BE49-F238E27FC236}">
                <a16:creationId xmlns:a16="http://schemas.microsoft.com/office/drawing/2014/main" id="{E2D93FF2-8E19-479F-B8E8-2DC0A2F3A01D}"/>
              </a:ext>
            </a:extLst>
          </p:cNvPr>
          <p:cNvSpPr txBox="1"/>
          <p:nvPr/>
        </p:nvSpPr>
        <p:spPr>
          <a:xfrm>
            <a:off x="294701" y="5357832"/>
            <a:ext cx="11680634" cy="1200329"/>
          </a:xfrm>
          <a:prstGeom prst="rect">
            <a:avLst/>
          </a:prstGeom>
          <a:noFill/>
        </p:spPr>
        <p:txBody>
          <a:bodyPr wrap="square">
            <a:spAutoFit/>
          </a:bodyPr>
          <a:lstStyle/>
          <a:p>
            <a:r>
              <a:rPr lang="es-PE" dirty="0">
                <a:effectLst/>
                <a:latin typeface="Arial" panose="020B0604020202020204" pitchFamily="34" charset="0"/>
              </a:rPr>
              <a:t>Moraleja: Es bueno ser individualmente brillante y tener fuertes capacidades personales. Pero, a menos que seamos capaces de trabajar con otras personas y potenciar recíprocamente las habilidades de cada uno, no seremos completamente efectivos. Siempre existirán situaciones para las cuales no estamos preparados y que otras personas pueden enfrentar mejor.</a:t>
            </a:r>
            <a:endParaRPr lang="es-PE" dirty="0"/>
          </a:p>
        </p:txBody>
      </p:sp>
    </p:spTree>
    <p:extLst>
      <p:ext uri="{BB962C8B-B14F-4D97-AF65-F5344CB8AC3E}">
        <p14:creationId xmlns:p14="http://schemas.microsoft.com/office/powerpoint/2010/main" val="158615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B0F9B9-1D8B-457D-B38C-EBA7E598059D}"/>
              </a:ext>
            </a:extLst>
          </p:cNvPr>
          <p:cNvSpPr txBox="1"/>
          <p:nvPr/>
        </p:nvSpPr>
        <p:spPr>
          <a:xfrm>
            <a:off x="250634" y="220581"/>
            <a:ext cx="11702667" cy="923330"/>
          </a:xfrm>
          <a:prstGeom prst="rect">
            <a:avLst/>
          </a:prstGeom>
          <a:noFill/>
        </p:spPr>
        <p:txBody>
          <a:bodyPr wrap="square">
            <a:spAutoFit/>
          </a:bodyPr>
          <a:lstStyle/>
          <a:p>
            <a:pPr algn="just"/>
            <a:r>
              <a:rPr lang="es-PE" dirty="0">
                <a:effectLst/>
                <a:latin typeface="Arial" panose="020B0604020202020204" pitchFamily="34" charset="0"/>
              </a:rPr>
              <a:t>La liebre y la tortuga también aprendieron otra lección vital: cuando dejamos de competir contra un rival y comenzamos a competir contra una situación, complementamos capacidades, compensamos defectos, potenciamos nuestros recursos... y obtenemos mejores resultados!</a:t>
            </a:r>
            <a:endParaRPr lang="es-PE" dirty="0"/>
          </a:p>
        </p:txBody>
      </p:sp>
      <p:pic>
        <p:nvPicPr>
          <p:cNvPr id="4" name="Imagen 3">
            <a:extLst>
              <a:ext uri="{FF2B5EF4-FFF2-40B4-BE49-F238E27FC236}">
                <a16:creationId xmlns:a16="http://schemas.microsoft.com/office/drawing/2014/main" id="{CE9654EE-E2BC-4253-9762-BE362FD3BD96}"/>
              </a:ext>
            </a:extLst>
          </p:cNvPr>
          <p:cNvPicPr>
            <a:picLocks noChangeAspect="1"/>
          </p:cNvPicPr>
          <p:nvPr/>
        </p:nvPicPr>
        <p:blipFill>
          <a:blip r:embed="rId2"/>
          <a:stretch>
            <a:fillRect/>
          </a:stretch>
        </p:blipFill>
        <p:spPr>
          <a:xfrm>
            <a:off x="559108" y="1419462"/>
            <a:ext cx="2723920" cy="2332794"/>
          </a:xfrm>
          <a:prstGeom prst="rect">
            <a:avLst/>
          </a:prstGeom>
        </p:spPr>
      </p:pic>
      <p:pic>
        <p:nvPicPr>
          <p:cNvPr id="5" name="Imagen 4">
            <a:extLst>
              <a:ext uri="{FF2B5EF4-FFF2-40B4-BE49-F238E27FC236}">
                <a16:creationId xmlns:a16="http://schemas.microsoft.com/office/drawing/2014/main" id="{B9C54087-EDFF-4225-BEE0-3C034D144819}"/>
              </a:ext>
            </a:extLst>
          </p:cNvPr>
          <p:cNvPicPr>
            <a:picLocks noChangeAspect="1"/>
          </p:cNvPicPr>
          <p:nvPr/>
        </p:nvPicPr>
        <p:blipFill>
          <a:blip r:embed="rId3"/>
          <a:stretch>
            <a:fillRect/>
          </a:stretch>
        </p:blipFill>
        <p:spPr>
          <a:xfrm>
            <a:off x="4407924" y="1419955"/>
            <a:ext cx="2527773" cy="2252598"/>
          </a:xfrm>
          <a:prstGeom prst="rect">
            <a:avLst/>
          </a:prstGeom>
        </p:spPr>
      </p:pic>
      <p:pic>
        <p:nvPicPr>
          <p:cNvPr id="6" name="Imagen 5">
            <a:extLst>
              <a:ext uri="{FF2B5EF4-FFF2-40B4-BE49-F238E27FC236}">
                <a16:creationId xmlns:a16="http://schemas.microsoft.com/office/drawing/2014/main" id="{3E48342D-3934-434B-B8F4-1D8B0A378004}"/>
              </a:ext>
            </a:extLst>
          </p:cNvPr>
          <p:cNvPicPr>
            <a:picLocks noChangeAspect="1"/>
          </p:cNvPicPr>
          <p:nvPr/>
        </p:nvPicPr>
        <p:blipFill>
          <a:blip r:embed="rId4"/>
          <a:stretch>
            <a:fillRect/>
          </a:stretch>
        </p:blipFill>
        <p:spPr>
          <a:xfrm>
            <a:off x="8060593" y="1407043"/>
            <a:ext cx="3010440" cy="2265510"/>
          </a:xfrm>
          <a:prstGeom prst="rect">
            <a:avLst/>
          </a:prstGeom>
        </p:spPr>
      </p:pic>
      <p:pic>
        <p:nvPicPr>
          <p:cNvPr id="7" name="Imagen 6">
            <a:extLst>
              <a:ext uri="{FF2B5EF4-FFF2-40B4-BE49-F238E27FC236}">
                <a16:creationId xmlns:a16="http://schemas.microsoft.com/office/drawing/2014/main" id="{985B43CC-4E6F-4760-8632-CAF3A8B6FE98}"/>
              </a:ext>
            </a:extLst>
          </p:cNvPr>
          <p:cNvPicPr>
            <a:picLocks noChangeAspect="1"/>
          </p:cNvPicPr>
          <p:nvPr/>
        </p:nvPicPr>
        <p:blipFill>
          <a:blip r:embed="rId5"/>
          <a:stretch>
            <a:fillRect/>
          </a:stretch>
        </p:blipFill>
        <p:spPr>
          <a:xfrm>
            <a:off x="2252420" y="3948597"/>
            <a:ext cx="2647949" cy="2506094"/>
          </a:xfrm>
          <a:prstGeom prst="rect">
            <a:avLst/>
          </a:prstGeom>
        </p:spPr>
      </p:pic>
      <p:pic>
        <p:nvPicPr>
          <p:cNvPr id="8" name="Imagen 7">
            <a:extLst>
              <a:ext uri="{FF2B5EF4-FFF2-40B4-BE49-F238E27FC236}">
                <a16:creationId xmlns:a16="http://schemas.microsoft.com/office/drawing/2014/main" id="{5FEE7781-AF5F-4750-8656-AA475AFC2571}"/>
              </a:ext>
            </a:extLst>
          </p:cNvPr>
          <p:cNvPicPr>
            <a:picLocks noChangeAspect="1"/>
          </p:cNvPicPr>
          <p:nvPr/>
        </p:nvPicPr>
        <p:blipFill>
          <a:blip r:embed="rId6"/>
          <a:stretch>
            <a:fillRect/>
          </a:stretch>
        </p:blipFill>
        <p:spPr>
          <a:xfrm>
            <a:off x="6251624" y="3935685"/>
            <a:ext cx="3010440" cy="2520190"/>
          </a:xfrm>
          <a:prstGeom prst="rect">
            <a:avLst/>
          </a:prstGeom>
        </p:spPr>
      </p:pic>
    </p:spTree>
    <p:extLst>
      <p:ext uri="{BB962C8B-B14F-4D97-AF65-F5344CB8AC3E}">
        <p14:creationId xmlns:p14="http://schemas.microsoft.com/office/powerpoint/2010/main" val="170351822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551</Words>
  <Application>Microsoft Office PowerPoint</Application>
  <PresentationFormat>Panorámica</PresentationFormat>
  <Paragraphs>11</Paragraphs>
  <Slides>7</Slides>
  <Notes>0</Notes>
  <HiddenSlides>0</HiddenSlides>
  <MMClips>3</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vt:i4>
      </vt:variant>
    </vt:vector>
  </HeadingPairs>
  <TitlesOfParts>
    <vt:vector size="11"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Ing. Luis Aguilar F</dc:creator>
  <cp:lastModifiedBy>Gina Andrea Dolci Vela</cp:lastModifiedBy>
  <cp:revision>2</cp:revision>
  <dcterms:created xsi:type="dcterms:W3CDTF">2021-12-03T15:43:00Z</dcterms:created>
  <dcterms:modified xsi:type="dcterms:W3CDTF">2021-12-15T01:03:20Z</dcterms:modified>
</cp:coreProperties>
</file>