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275021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157695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10367B-BD22-4597-8E8A-801534DBC4A1}"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404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9B60C6A-BAA3-482C-B83B-008B37857B0F}" type="datetimeFigureOut">
              <a:rPr lang="es-MX" smtClean="0"/>
              <a:t>19/07/2022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200780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9B60C6A-BAA3-482C-B83B-008B37857B0F}" type="datetimeFigureOut">
              <a:rPr lang="es-MX" smtClean="0"/>
              <a:t>19/07/2022</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10367B-BD22-4597-8E8A-801534DBC4A1}"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167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F9B60C6A-BAA3-482C-B83B-008B37857B0F}" type="datetimeFigureOut">
              <a:rPr lang="es-MX" smtClean="0"/>
              <a:t>19/07/2022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263835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28738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336366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323789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B60C6A-BAA3-482C-B83B-008B37857B0F}" type="datetimeFigureOut">
              <a:rPr lang="es-MX" smtClean="0"/>
              <a:t>19/07/2022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72313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B60C6A-BAA3-482C-B83B-008B37857B0F}" type="datetimeFigureOut">
              <a:rPr lang="es-MX" smtClean="0"/>
              <a:t>19/07/2022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325082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B60C6A-BAA3-482C-B83B-008B37857B0F}" type="datetimeFigureOut">
              <a:rPr lang="es-MX" smtClean="0"/>
              <a:t>19/07/2022</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396149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B60C6A-BAA3-482C-B83B-008B37857B0F}" type="datetimeFigureOut">
              <a:rPr lang="es-MX" smtClean="0"/>
              <a:t>19/07/2022</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9963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60C6A-BAA3-482C-B83B-008B37857B0F}" type="datetimeFigureOut">
              <a:rPr lang="es-MX" smtClean="0"/>
              <a:t>19/07/2022</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247914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B60C6A-BAA3-482C-B83B-008B37857B0F}" type="datetimeFigureOut">
              <a:rPr lang="es-MX" smtClean="0"/>
              <a:t>19/07/2022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108175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B60C6A-BAA3-482C-B83B-008B37857B0F}" type="datetimeFigureOut">
              <a:rPr lang="es-MX" smtClean="0"/>
              <a:t>19/07/2022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10367B-BD22-4597-8E8A-801534DBC4A1}" type="slidenum">
              <a:rPr lang="es-MX" smtClean="0"/>
              <a:t>‹Nº›</a:t>
            </a:fld>
            <a:endParaRPr lang="es-MX"/>
          </a:p>
        </p:txBody>
      </p:sp>
    </p:spTree>
    <p:extLst>
      <p:ext uri="{BB962C8B-B14F-4D97-AF65-F5344CB8AC3E}">
        <p14:creationId xmlns:p14="http://schemas.microsoft.com/office/powerpoint/2010/main" val="390095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B60C6A-BAA3-482C-B83B-008B37857B0F}" type="datetimeFigureOut">
              <a:rPr lang="es-MX" smtClean="0"/>
              <a:t>19/07/2022</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10367B-BD22-4597-8E8A-801534DBC4A1}" type="slidenum">
              <a:rPr lang="es-MX" smtClean="0"/>
              <a:t>‹Nº›</a:t>
            </a:fld>
            <a:endParaRPr lang="es-MX"/>
          </a:p>
        </p:txBody>
      </p:sp>
    </p:spTree>
    <p:extLst>
      <p:ext uri="{BB962C8B-B14F-4D97-AF65-F5344CB8AC3E}">
        <p14:creationId xmlns:p14="http://schemas.microsoft.com/office/powerpoint/2010/main" val="3819425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nx.org/contents/FPtK1zmh@8.24:8Q_5pQQo@4/Homeostasi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nx.org/contents/FPtK1zmh@8.24:8Q_5pQQo@4/Homeostasi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9B3A76-439D-1ED8-6139-824BFCCB61E6}"/>
              </a:ext>
            </a:extLst>
          </p:cNvPr>
          <p:cNvSpPr>
            <a:spLocks noGrp="1"/>
          </p:cNvSpPr>
          <p:nvPr>
            <p:ph type="ctrTitle"/>
          </p:nvPr>
        </p:nvSpPr>
        <p:spPr>
          <a:xfrm>
            <a:off x="3276601" y="0"/>
            <a:ext cx="8915399" cy="1934307"/>
          </a:xfrm>
        </p:spPr>
        <p:txBody>
          <a:bodyPr>
            <a:normAutofit fontScale="90000"/>
          </a:bodyPr>
          <a:lstStyle/>
          <a:p>
            <a:r>
              <a:rPr lang="es-MX" b="1" dirty="0">
                <a:effectLst>
                  <a:outerShdw blurRad="38100" dist="38100" dir="2700000" algn="tl">
                    <a:srgbClr val="000000">
                      <a:alpha val="43137"/>
                    </a:srgbClr>
                  </a:outerShdw>
                </a:effectLst>
              </a:rPr>
              <a:t>Retroalimentación positiva y negativa de las hormonas</a:t>
            </a:r>
          </a:p>
        </p:txBody>
      </p:sp>
      <p:sp>
        <p:nvSpPr>
          <p:cNvPr id="3" name="Subtítulo 2">
            <a:extLst>
              <a:ext uri="{FF2B5EF4-FFF2-40B4-BE49-F238E27FC236}">
                <a16:creationId xmlns:a16="http://schemas.microsoft.com/office/drawing/2014/main" id="{A3699A0C-9356-AD41-1C8E-9A420319F359}"/>
              </a:ext>
            </a:extLst>
          </p:cNvPr>
          <p:cNvSpPr>
            <a:spLocks noGrp="1"/>
          </p:cNvSpPr>
          <p:nvPr>
            <p:ph type="subTitle" idx="1"/>
          </p:nvPr>
        </p:nvSpPr>
        <p:spPr>
          <a:xfrm>
            <a:off x="1638300" y="3888419"/>
            <a:ext cx="8915399" cy="3959441"/>
          </a:xfrm>
        </p:spPr>
        <p:txBody>
          <a:bodyPr/>
          <a:lstStyle/>
          <a:p>
            <a:r>
              <a:rPr lang="es-MX" b="1" dirty="0"/>
              <a:t>NOMBRE: SAUL OSDAN NUÑEZ SILVA</a:t>
            </a:r>
          </a:p>
          <a:p>
            <a:r>
              <a:rPr lang="es-MX" b="1" dirty="0"/>
              <a:t>PROFESOR: JUAN CESPEDES CORTEZ</a:t>
            </a:r>
          </a:p>
          <a:p>
            <a:r>
              <a:rPr lang="es-MX" b="1" dirty="0"/>
              <a:t>CURSO: BIOLOGIA</a:t>
            </a:r>
          </a:p>
          <a:p>
            <a:r>
              <a:rPr lang="es-MX" b="1" dirty="0"/>
              <a:t>FECHA: 19/07/22</a:t>
            </a:r>
          </a:p>
        </p:txBody>
      </p:sp>
      <p:pic>
        <p:nvPicPr>
          <p:cNvPr id="5" name="Imagen 4">
            <a:extLst>
              <a:ext uri="{FF2B5EF4-FFF2-40B4-BE49-F238E27FC236}">
                <a16:creationId xmlns:a16="http://schemas.microsoft.com/office/drawing/2014/main" id="{7A4BD10D-8589-4540-FA58-6A06DEFEFB3B}"/>
              </a:ext>
            </a:extLst>
          </p:cNvPr>
          <p:cNvPicPr>
            <a:picLocks noChangeAspect="1"/>
          </p:cNvPicPr>
          <p:nvPr/>
        </p:nvPicPr>
        <p:blipFill>
          <a:blip r:embed="rId2"/>
          <a:stretch>
            <a:fillRect/>
          </a:stretch>
        </p:blipFill>
        <p:spPr>
          <a:xfrm>
            <a:off x="7315199" y="2778710"/>
            <a:ext cx="4562289" cy="3488925"/>
          </a:xfrm>
          <a:prstGeom prst="rect">
            <a:avLst/>
          </a:prstGeom>
          <a:ln w="88900" cap="sq" cmpd="thickThin">
            <a:solidFill>
              <a:srgbClr val="000000"/>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FAACD3D1-925E-E76F-2276-F33056C1A547}"/>
              </a:ext>
            </a:extLst>
          </p:cNvPr>
          <p:cNvPicPr>
            <a:picLocks noChangeAspect="1"/>
          </p:cNvPicPr>
          <p:nvPr/>
        </p:nvPicPr>
        <p:blipFill>
          <a:blip r:embed="rId3"/>
          <a:stretch>
            <a:fillRect/>
          </a:stretch>
        </p:blipFill>
        <p:spPr>
          <a:xfrm>
            <a:off x="11466296" y="5992421"/>
            <a:ext cx="645805" cy="785680"/>
          </a:xfrm>
          <a:prstGeom prst="rect">
            <a:avLst/>
          </a:prstGeom>
        </p:spPr>
      </p:pic>
    </p:spTree>
    <p:extLst>
      <p:ext uri="{BB962C8B-B14F-4D97-AF65-F5344CB8AC3E}">
        <p14:creationId xmlns:p14="http://schemas.microsoft.com/office/powerpoint/2010/main" val="13558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0FBA5-D041-403F-644E-EB03F5FBD5E9}"/>
              </a:ext>
            </a:extLst>
          </p:cNvPr>
          <p:cNvSpPr>
            <a:spLocks noGrp="1"/>
          </p:cNvSpPr>
          <p:nvPr>
            <p:ph type="title"/>
          </p:nvPr>
        </p:nvSpPr>
        <p:spPr>
          <a:xfrm>
            <a:off x="1533624" y="641865"/>
            <a:ext cx="8911687" cy="1280890"/>
          </a:xfrm>
        </p:spPr>
        <p:txBody>
          <a:bodyPr/>
          <a:lstStyle/>
          <a:p>
            <a:r>
              <a:rPr lang="es-MX" b="1" dirty="0">
                <a:effectLst>
                  <a:outerShdw blurRad="38100" dist="38100" dir="2700000" algn="tl">
                    <a:srgbClr val="000000">
                      <a:alpha val="43137"/>
                    </a:srgbClr>
                  </a:outerShdw>
                </a:effectLst>
              </a:rPr>
              <a:t>INTRODUCCION:</a:t>
            </a:r>
          </a:p>
        </p:txBody>
      </p:sp>
      <p:sp>
        <p:nvSpPr>
          <p:cNvPr id="3" name="Marcador de contenido 2">
            <a:extLst>
              <a:ext uri="{FF2B5EF4-FFF2-40B4-BE49-F238E27FC236}">
                <a16:creationId xmlns:a16="http://schemas.microsoft.com/office/drawing/2014/main" id="{7EC32FC9-A18F-23FD-95AF-D8CF37179A64}"/>
              </a:ext>
            </a:extLst>
          </p:cNvPr>
          <p:cNvSpPr>
            <a:spLocks noGrp="1"/>
          </p:cNvSpPr>
          <p:nvPr>
            <p:ph idx="1"/>
          </p:nvPr>
        </p:nvSpPr>
        <p:spPr>
          <a:xfrm>
            <a:off x="2352583" y="1609817"/>
            <a:ext cx="9561250" cy="6104877"/>
          </a:xfrm>
        </p:spPr>
        <p:txBody>
          <a:bodyPr>
            <a:normAutofit/>
          </a:bodyPr>
          <a:lstStyle/>
          <a:p>
            <a:r>
              <a:rPr lang="es-MX" sz="1600" dirty="0">
                <a:latin typeface="Arial" panose="020B0604020202020204" pitchFamily="34" charset="0"/>
                <a:cs typeface="Arial" panose="020B0604020202020204" pitchFamily="34" charset="0"/>
              </a:rPr>
              <a:t>La retroalimentación es un mecanismo de control de sistemas en el cual los resultados obtenidos de una tarea o actividad son reintroducidos en el sistema con la finalidad de incidir o actuar sobre las decisiones o acciones futuras, bien sea para mantener el equilibrio, y conducir el sistema hacia uno nuevo.</a:t>
            </a:r>
          </a:p>
          <a:p>
            <a:r>
              <a:rPr lang="es-MX" sz="1600" dirty="0">
                <a:latin typeface="Arial" panose="020B0604020202020204" pitchFamily="34" charset="0"/>
                <a:cs typeface="Arial" panose="020B0604020202020204" pitchFamily="34" charset="0"/>
              </a:rPr>
              <a:t>Glándulas: conjunto de células que secreta alguna sustancia:</a:t>
            </a:r>
          </a:p>
          <a:p>
            <a:pPr marL="0" indent="0">
              <a:buNone/>
            </a:pPr>
            <a:r>
              <a:rPr lang="es-MX" sz="1600" dirty="0">
                <a:latin typeface="Arial" panose="020B0604020202020204" pitchFamily="34" charset="0"/>
                <a:cs typeface="Arial" panose="020B0604020202020204" pitchFamily="34" charset="0"/>
              </a:rPr>
              <a:t>- Exocrina: grupo celular que libera su secreción a una cavidad</a:t>
            </a:r>
          </a:p>
          <a:p>
            <a:pPr marL="0" indent="0">
              <a:buNone/>
            </a:pPr>
            <a:r>
              <a:rPr lang="es-MX" sz="1600" dirty="0">
                <a:latin typeface="Arial" panose="020B0604020202020204" pitchFamily="34" charset="0"/>
                <a:cs typeface="Arial" panose="020B0604020202020204" pitchFamily="34" charset="0"/>
              </a:rPr>
              <a:t>- Endocrina: grupo celular presente dentro de un órgano que libera su secreción a la sangre.</a:t>
            </a:r>
          </a:p>
          <a:p>
            <a:r>
              <a:rPr lang="es-MX" sz="1600" dirty="0">
                <a:latin typeface="Arial" panose="020B0604020202020204" pitchFamily="34" charset="0"/>
                <a:cs typeface="Arial" panose="020B0604020202020204" pitchFamily="34" charset="0"/>
              </a:rPr>
              <a:t>Hormonas: compuestos químicos producidos por las glándulas endocrinas. Son liberadores a la sangre y ejerce su acción en otro grupo celular ubicado a distancia (célula diana)</a:t>
            </a:r>
          </a:p>
          <a:p>
            <a:r>
              <a:rPr lang="es-MX" sz="1600" dirty="0">
                <a:latin typeface="Arial" panose="020B0604020202020204" pitchFamily="34" charset="0"/>
                <a:cs typeface="Arial" panose="020B0604020202020204" pitchFamily="34" charset="0"/>
              </a:rPr>
              <a:t>Existen 2 tipos de retroalimentación: la positiva y la negativa</a:t>
            </a:r>
          </a:p>
        </p:txBody>
      </p:sp>
    </p:spTree>
    <p:extLst>
      <p:ext uri="{BB962C8B-B14F-4D97-AF65-F5344CB8AC3E}">
        <p14:creationId xmlns:p14="http://schemas.microsoft.com/office/powerpoint/2010/main" val="239307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95E88-EBCF-4D52-2201-E0E2DB74E709}"/>
              </a:ext>
            </a:extLst>
          </p:cNvPr>
          <p:cNvSpPr>
            <a:spLocks noGrp="1"/>
          </p:cNvSpPr>
          <p:nvPr>
            <p:ph type="title"/>
          </p:nvPr>
        </p:nvSpPr>
        <p:spPr>
          <a:xfrm>
            <a:off x="1640156" y="632988"/>
            <a:ext cx="8911687" cy="1280890"/>
          </a:xfrm>
        </p:spPr>
        <p:txBody>
          <a:bodyPr/>
          <a:lstStyle/>
          <a:p>
            <a:r>
              <a:rPr lang="es-MX" b="1" dirty="0">
                <a:effectLst>
                  <a:outerShdw blurRad="38100" dist="38100" dir="2700000" algn="tl">
                    <a:srgbClr val="000000">
                      <a:alpha val="43137"/>
                    </a:srgbClr>
                  </a:outerShdw>
                </a:effectLst>
              </a:rPr>
              <a:t>Retroalimentación positiva</a:t>
            </a:r>
          </a:p>
        </p:txBody>
      </p:sp>
      <p:pic>
        <p:nvPicPr>
          <p:cNvPr id="7" name="Marcador de contenido 6">
            <a:extLst>
              <a:ext uri="{FF2B5EF4-FFF2-40B4-BE49-F238E27FC236}">
                <a16:creationId xmlns:a16="http://schemas.microsoft.com/office/drawing/2014/main" id="{AF9F439D-FC46-706B-F5E8-9F65FD792568}"/>
              </a:ext>
            </a:extLst>
          </p:cNvPr>
          <p:cNvPicPr>
            <a:picLocks noGrp="1" noChangeAspect="1"/>
          </p:cNvPicPr>
          <p:nvPr>
            <p:ph idx="1"/>
          </p:nvPr>
        </p:nvPicPr>
        <p:blipFill>
          <a:blip r:embed="rId2"/>
          <a:stretch>
            <a:fillRect/>
          </a:stretch>
        </p:blipFill>
        <p:spPr>
          <a:xfrm>
            <a:off x="7801619" y="3477697"/>
            <a:ext cx="4039339" cy="2747315"/>
          </a:xfrm>
          <a:prstGeom prst="rect">
            <a:avLst/>
          </a:prstGeom>
        </p:spPr>
      </p:pic>
      <p:sp>
        <p:nvSpPr>
          <p:cNvPr id="9" name="CuadroTexto 8">
            <a:extLst>
              <a:ext uri="{FF2B5EF4-FFF2-40B4-BE49-F238E27FC236}">
                <a16:creationId xmlns:a16="http://schemas.microsoft.com/office/drawing/2014/main" id="{F58E109D-1162-F0DD-A3FC-410F1641512D}"/>
              </a:ext>
            </a:extLst>
          </p:cNvPr>
          <p:cNvSpPr txBox="1"/>
          <p:nvPr/>
        </p:nvSpPr>
        <p:spPr>
          <a:xfrm>
            <a:off x="1640156" y="1464538"/>
            <a:ext cx="7450578" cy="2308324"/>
          </a:xfrm>
          <a:prstGeom prst="rect">
            <a:avLst/>
          </a:prstGeom>
          <a:noFill/>
        </p:spPr>
        <p:txBody>
          <a:bodyPr wrap="square">
            <a:spAutoFit/>
          </a:bodyPr>
          <a:lstStyle/>
          <a:p>
            <a:r>
              <a:rPr lang="es-MX" sz="1600" dirty="0">
                <a:latin typeface="Arial" panose="020B0604020202020204" pitchFamily="34" charset="0"/>
                <a:cs typeface="Arial" panose="020B0604020202020204" pitchFamily="34" charset="0"/>
              </a:rPr>
              <a:t>Un ciclo de retroalimentación positiva entra en juego durante el parto. En el parto, la cabeza del bebé presiona el cuello uterino —la parte inferior del útero, a través del cual debe salir el bebé— y activa neuronas hacia el cerebro. Las neuronas envían una señal que hace que la glándula pituitaria libere la hormona oxitocina.</a:t>
            </a:r>
          </a:p>
          <a:p>
            <a:r>
              <a:rPr lang="es-MX" sz="1600" dirty="0">
                <a:latin typeface="Arial" panose="020B0604020202020204" pitchFamily="34" charset="0"/>
                <a:cs typeface="Arial" panose="020B0604020202020204" pitchFamily="34" charset="0"/>
              </a:rPr>
              <a:t>La oxitocina aumenta las contracciones uterinas y, por tanto, la presión sobre el cuello uterino. Esto causa la liberación de más oxitocina y provoca contracciones aún más fuertes. Este ciclo de retroalimentación positiva continúa hasta que el bebé nace.</a:t>
            </a:r>
          </a:p>
        </p:txBody>
      </p:sp>
      <p:sp>
        <p:nvSpPr>
          <p:cNvPr id="10" name="Rectángulo 9">
            <a:extLst>
              <a:ext uri="{FF2B5EF4-FFF2-40B4-BE49-F238E27FC236}">
                <a16:creationId xmlns:a16="http://schemas.microsoft.com/office/drawing/2014/main" id="{258B4CA4-7652-1F3A-B854-AC129B3A42CD}"/>
              </a:ext>
            </a:extLst>
          </p:cNvPr>
          <p:cNvSpPr/>
          <p:nvPr/>
        </p:nvSpPr>
        <p:spPr>
          <a:xfrm>
            <a:off x="7720613" y="6296941"/>
            <a:ext cx="4255363" cy="56105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Arial" panose="020B0604020202020204" pitchFamily="34" charset="0"/>
                <a:cs typeface="Arial" panose="020B0604020202020204" pitchFamily="34" charset="0"/>
              </a:rPr>
              <a:t>Figura 1</a:t>
            </a:r>
          </a:p>
          <a:p>
            <a:pPr algn="ctr"/>
            <a:r>
              <a:rPr lang="es-MX" sz="1600" dirty="0">
                <a:latin typeface="Arial" panose="020B0604020202020204" pitchFamily="34" charset="0"/>
                <a:cs typeface="Arial" panose="020B0604020202020204" pitchFamily="34" charset="0"/>
              </a:rPr>
              <a:t>Recuperado de :  </a:t>
            </a:r>
            <a:r>
              <a:rPr lang="es-MX" sz="1600" b="0" i="1" u="none" strike="noStrike" dirty="0">
                <a:solidFill>
                  <a:srgbClr val="005987"/>
                </a:solidFill>
                <a:effectLst/>
                <a:latin typeface="Arial" panose="020B0604020202020204" pitchFamily="34" charset="0"/>
                <a:cs typeface="Arial" panose="020B0604020202020204" pitchFamily="34" charset="0"/>
                <a:hlinkClick r:id="rId3"/>
              </a:rPr>
              <a:t>Homeostasis: Figura 2</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43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4E066-71E7-3EC9-E8DA-99B32D8D4147}"/>
              </a:ext>
            </a:extLst>
          </p:cNvPr>
          <p:cNvSpPr>
            <a:spLocks noGrp="1"/>
          </p:cNvSpPr>
          <p:nvPr>
            <p:ph type="title"/>
          </p:nvPr>
        </p:nvSpPr>
        <p:spPr>
          <a:xfrm>
            <a:off x="1551379" y="603681"/>
            <a:ext cx="8911687" cy="1280890"/>
          </a:xfrm>
        </p:spPr>
        <p:txBody>
          <a:bodyPr/>
          <a:lstStyle/>
          <a:p>
            <a:r>
              <a:rPr lang="es-MX" b="1" u="sng" dirty="0">
                <a:effectLst>
                  <a:outerShdw blurRad="38100" dist="38100" dir="2700000" algn="tl">
                    <a:srgbClr val="000000">
                      <a:alpha val="43137"/>
                    </a:srgbClr>
                  </a:outerShdw>
                </a:effectLst>
              </a:rPr>
              <a:t>Retroalimentación negativa</a:t>
            </a:r>
          </a:p>
        </p:txBody>
      </p:sp>
      <p:pic>
        <p:nvPicPr>
          <p:cNvPr id="4" name="Marcador de contenido 3">
            <a:extLst>
              <a:ext uri="{FF2B5EF4-FFF2-40B4-BE49-F238E27FC236}">
                <a16:creationId xmlns:a16="http://schemas.microsoft.com/office/drawing/2014/main" id="{7E0E91EB-37FF-CEA4-6BB3-714E32F5A5F3}"/>
              </a:ext>
            </a:extLst>
          </p:cNvPr>
          <p:cNvPicPr>
            <a:picLocks noGrp="1" noChangeAspect="1"/>
          </p:cNvPicPr>
          <p:nvPr>
            <p:ph idx="1"/>
          </p:nvPr>
        </p:nvPicPr>
        <p:blipFill>
          <a:blip r:embed="rId2"/>
          <a:stretch>
            <a:fillRect/>
          </a:stretch>
        </p:blipFill>
        <p:spPr>
          <a:xfrm>
            <a:off x="921064" y="1712879"/>
            <a:ext cx="5524124" cy="3893370"/>
          </a:xfrm>
          <a:prstGeom prst="rect">
            <a:avLst/>
          </a:prstGeom>
        </p:spPr>
      </p:pic>
      <p:sp>
        <p:nvSpPr>
          <p:cNvPr id="6" name="CuadroTexto 5">
            <a:extLst>
              <a:ext uri="{FF2B5EF4-FFF2-40B4-BE49-F238E27FC236}">
                <a16:creationId xmlns:a16="http://schemas.microsoft.com/office/drawing/2014/main" id="{ABB078DE-C81C-C250-8486-63A0CF85F65E}"/>
              </a:ext>
            </a:extLst>
          </p:cNvPr>
          <p:cNvSpPr txBox="1"/>
          <p:nvPr/>
        </p:nvSpPr>
        <p:spPr>
          <a:xfrm>
            <a:off x="7459827" y="1360219"/>
            <a:ext cx="4732173" cy="2062103"/>
          </a:xfrm>
          <a:prstGeom prst="rect">
            <a:avLst/>
          </a:prstGeom>
          <a:noFill/>
        </p:spPr>
        <p:txBody>
          <a:bodyPr wrap="square">
            <a:spAutoFit/>
          </a:bodyPr>
          <a:lstStyle/>
          <a:p>
            <a:r>
              <a:rPr lang="es-MX" sz="1600" dirty="0">
                <a:latin typeface="Arial" panose="020B0604020202020204" pitchFamily="34" charset="0"/>
                <a:cs typeface="Arial" panose="020B0604020202020204" pitchFamily="34" charset="0"/>
              </a:rPr>
              <a:t>Para mantener la homeostasis se suelen usar ciclos de retroalimentación negativa. Estos ciclos actúan en oposición al estímulo, o señal, que los desencadena. Por ejemplo, si la temperatura de tu cuerpo es demasiado alta, actuará un ciclo de retroalimentación negativa para volver a disminuirla hacia el valor de referencia, o valor nominal.</a:t>
            </a:r>
          </a:p>
        </p:txBody>
      </p:sp>
      <p:sp>
        <p:nvSpPr>
          <p:cNvPr id="8" name="Rectángulo 7">
            <a:extLst>
              <a:ext uri="{FF2B5EF4-FFF2-40B4-BE49-F238E27FC236}">
                <a16:creationId xmlns:a16="http://schemas.microsoft.com/office/drawing/2014/main" id="{82C1C3B3-BD62-4108-48C5-75F3A33A01F2}"/>
              </a:ext>
            </a:extLst>
          </p:cNvPr>
          <p:cNvSpPr/>
          <p:nvPr/>
        </p:nvSpPr>
        <p:spPr>
          <a:xfrm>
            <a:off x="1858764" y="5726097"/>
            <a:ext cx="3648723" cy="9055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FIGURA 1</a:t>
            </a:r>
          </a:p>
          <a:p>
            <a:pPr algn="ctr"/>
            <a:r>
              <a:rPr lang="es-MX" dirty="0"/>
              <a:t>Recuperado de : </a:t>
            </a:r>
            <a:r>
              <a:rPr lang="es-MX" b="0" i="1" u="none" strike="noStrike" dirty="0">
                <a:solidFill>
                  <a:srgbClr val="005987"/>
                </a:solidFill>
                <a:effectLst/>
                <a:latin typeface="Lato" panose="020F0502020204030203" pitchFamily="34" charset="0"/>
                <a:hlinkClick r:id="rId3"/>
              </a:rPr>
              <a:t>Homeostasis: Figura 1</a:t>
            </a:r>
            <a:r>
              <a:rPr lang="es-MX" dirty="0"/>
              <a:t> </a:t>
            </a:r>
          </a:p>
        </p:txBody>
      </p:sp>
    </p:spTree>
    <p:extLst>
      <p:ext uri="{BB962C8B-B14F-4D97-AF65-F5344CB8AC3E}">
        <p14:creationId xmlns:p14="http://schemas.microsoft.com/office/powerpoint/2010/main" val="145654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0F6CA-C228-37FA-DD70-3696DDECB2D2}"/>
              </a:ext>
            </a:extLst>
          </p:cNvPr>
          <p:cNvSpPr>
            <a:spLocks noGrp="1"/>
          </p:cNvSpPr>
          <p:nvPr>
            <p:ph type="title"/>
          </p:nvPr>
        </p:nvSpPr>
        <p:spPr>
          <a:xfrm>
            <a:off x="1640156" y="570844"/>
            <a:ext cx="5808209" cy="6531292"/>
          </a:xfrm>
        </p:spPr>
        <p:txBody>
          <a:bodyPr>
            <a:normAutofit/>
          </a:bodyPr>
          <a:lstStyle/>
          <a:p>
            <a:r>
              <a:rPr lang="es-MX" b="1" u="sng" dirty="0">
                <a:effectLst>
                  <a:outerShdw blurRad="38100" dist="38100" dir="2700000" algn="tl">
                    <a:srgbClr val="000000">
                      <a:alpha val="43137"/>
                    </a:srgbClr>
                  </a:outerShdw>
                </a:effectLst>
              </a:rPr>
              <a:t>Retroalimentación negativa</a:t>
            </a:r>
            <a:br>
              <a:rPr lang="es-MX" b="1" dirty="0">
                <a:effectLst>
                  <a:outerShdw blurRad="38100" dist="38100" dir="2700000" algn="tl">
                    <a:srgbClr val="000000">
                      <a:alpha val="43137"/>
                    </a:srgbClr>
                  </a:outerShdw>
                </a:effectLst>
              </a:rPr>
            </a:br>
            <a:br>
              <a:rPr lang="es-MX" b="1" dirty="0">
                <a:effectLst>
                  <a:outerShdw blurRad="38100" dist="38100" dir="2700000" algn="tl">
                    <a:srgbClr val="000000">
                      <a:alpha val="43137"/>
                    </a:srgbClr>
                  </a:outerShdw>
                </a:effectLst>
              </a:rPr>
            </a:br>
            <a:r>
              <a:rPr lang="es-MX" sz="1600" dirty="0">
                <a:latin typeface="Arial" panose="020B0604020202020204" pitchFamily="34" charset="0"/>
                <a:cs typeface="Arial" panose="020B0604020202020204" pitchFamily="34" charset="0"/>
              </a:rPr>
              <a:t>La glándula tiroides:  La tiroides es una glándula pequeña con forma de mariposa, ubicada en la base de la parte frontal del cuello, justo debajo de la nuez de Adán. Las hormonas que produce la glándula tiroides, triyodotironina (T3) y tiroxina (T4), causan gran impacto en tu salud y afectan todos los aspectos de tu metabolismo.</a:t>
            </a:r>
            <a:br>
              <a:rPr lang="es-MX" sz="1600" dirty="0">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pic>
        <p:nvPicPr>
          <p:cNvPr id="10" name="Marcador de contenido 9">
            <a:extLst>
              <a:ext uri="{FF2B5EF4-FFF2-40B4-BE49-F238E27FC236}">
                <a16:creationId xmlns:a16="http://schemas.microsoft.com/office/drawing/2014/main" id="{8EE9B704-60A3-3B05-3139-FC39F5ED2A42}"/>
              </a:ext>
            </a:extLst>
          </p:cNvPr>
          <p:cNvPicPr>
            <a:picLocks noGrp="1" noChangeAspect="1"/>
          </p:cNvPicPr>
          <p:nvPr>
            <p:ph idx="1"/>
          </p:nvPr>
        </p:nvPicPr>
        <p:blipFill>
          <a:blip r:embed="rId2"/>
          <a:stretch>
            <a:fillRect/>
          </a:stretch>
        </p:blipFill>
        <p:spPr>
          <a:xfrm>
            <a:off x="8120855" y="1529632"/>
            <a:ext cx="3872877" cy="4782391"/>
          </a:xfrm>
          <a:prstGeom prst="rect">
            <a:avLst/>
          </a:prstGeom>
        </p:spPr>
      </p:pic>
    </p:spTree>
    <p:extLst>
      <p:ext uri="{BB962C8B-B14F-4D97-AF65-F5344CB8AC3E}">
        <p14:creationId xmlns:p14="http://schemas.microsoft.com/office/powerpoint/2010/main" val="277994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93D36-3B93-540B-AEC4-99184D036366}"/>
              </a:ext>
            </a:extLst>
          </p:cNvPr>
          <p:cNvSpPr>
            <a:spLocks noGrp="1"/>
          </p:cNvSpPr>
          <p:nvPr>
            <p:ph type="title"/>
          </p:nvPr>
        </p:nvSpPr>
        <p:spPr>
          <a:xfrm>
            <a:off x="1640156" y="650743"/>
            <a:ext cx="8911687" cy="1280890"/>
          </a:xfrm>
        </p:spPr>
        <p:txBody>
          <a:bodyPr/>
          <a:lstStyle/>
          <a:p>
            <a:r>
              <a:rPr lang="es-MX" b="1" dirty="0">
                <a:effectLst>
                  <a:outerShdw blurRad="38100" dist="38100" dir="2700000" algn="tl">
                    <a:srgbClr val="000000">
                      <a:alpha val="43137"/>
                    </a:srgbClr>
                  </a:outerShdw>
                </a:effectLst>
              </a:rPr>
              <a:t>CONCLUSIONES</a:t>
            </a:r>
          </a:p>
        </p:txBody>
      </p:sp>
      <p:sp>
        <p:nvSpPr>
          <p:cNvPr id="3" name="Marcador de contenido 2">
            <a:extLst>
              <a:ext uri="{FF2B5EF4-FFF2-40B4-BE49-F238E27FC236}">
                <a16:creationId xmlns:a16="http://schemas.microsoft.com/office/drawing/2014/main" id="{B143257C-D57D-BED3-A3FE-D939B34A2D9D}"/>
              </a:ext>
            </a:extLst>
          </p:cNvPr>
          <p:cNvSpPr>
            <a:spLocks noGrp="1"/>
          </p:cNvSpPr>
          <p:nvPr>
            <p:ph idx="1"/>
          </p:nvPr>
        </p:nvSpPr>
        <p:spPr>
          <a:xfrm>
            <a:off x="1636443" y="1476652"/>
            <a:ext cx="8915400" cy="4862004"/>
          </a:xfrm>
        </p:spPr>
        <p:txBody>
          <a:bodyPr/>
          <a:lstStyle/>
          <a:p>
            <a:r>
              <a:rPr lang="es-MX" dirty="0"/>
              <a:t>La homeostasis es la tendencia a resistir cambios con el fin de mantener un ambiente interno estable y relativamente constante.</a:t>
            </a:r>
          </a:p>
          <a:p>
            <a:r>
              <a:rPr lang="es-MX" dirty="0"/>
              <a:t>La homeostasis suele usar ciclos de retroalimentación negativa que contrarrestan cambios en los valores blanco, conocidos como valores de referencia, de varias propiedades.</a:t>
            </a:r>
          </a:p>
          <a:p>
            <a:r>
              <a:rPr lang="es-MX" dirty="0"/>
              <a:t>En contraste con los ciclos de retroalimentación negativa, los ciclos de retroalimentación positiva amplifican los estímulos que los inician; en otras palabras, alejan al sistema de su estado inicial.</a:t>
            </a:r>
          </a:p>
        </p:txBody>
      </p:sp>
    </p:spTree>
    <p:extLst>
      <p:ext uri="{BB962C8B-B14F-4D97-AF65-F5344CB8AC3E}">
        <p14:creationId xmlns:p14="http://schemas.microsoft.com/office/powerpoint/2010/main" val="22875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A2ED1-528F-490E-0E05-0FEDA16487C4}"/>
              </a:ext>
            </a:extLst>
          </p:cNvPr>
          <p:cNvSpPr>
            <a:spLocks noGrp="1"/>
          </p:cNvSpPr>
          <p:nvPr>
            <p:ph type="title"/>
          </p:nvPr>
        </p:nvSpPr>
        <p:spPr>
          <a:xfrm>
            <a:off x="1638300" y="624110"/>
            <a:ext cx="8911687" cy="1280890"/>
          </a:xfrm>
        </p:spPr>
        <p:txBody>
          <a:bodyPr/>
          <a:lstStyle/>
          <a:p>
            <a:r>
              <a:rPr lang="es-MX" b="1" dirty="0">
                <a:effectLst>
                  <a:outerShdw blurRad="38100" dist="38100" dir="2700000" algn="tl">
                    <a:srgbClr val="000000">
                      <a:alpha val="43137"/>
                    </a:srgbClr>
                  </a:outerShdw>
                </a:effectLst>
              </a:rPr>
              <a:t>REFERENCIAS BIBLIOGRAFICAS</a:t>
            </a:r>
          </a:p>
        </p:txBody>
      </p:sp>
      <p:sp>
        <p:nvSpPr>
          <p:cNvPr id="3" name="Marcador de contenido 2">
            <a:extLst>
              <a:ext uri="{FF2B5EF4-FFF2-40B4-BE49-F238E27FC236}">
                <a16:creationId xmlns:a16="http://schemas.microsoft.com/office/drawing/2014/main" id="{D4AD4782-071C-957A-C0D8-86C6DD7F3773}"/>
              </a:ext>
            </a:extLst>
          </p:cNvPr>
          <p:cNvSpPr>
            <a:spLocks noGrp="1"/>
          </p:cNvSpPr>
          <p:nvPr>
            <p:ph idx="1"/>
          </p:nvPr>
        </p:nvSpPr>
        <p:spPr>
          <a:xfrm>
            <a:off x="1638300" y="1905000"/>
            <a:ext cx="8915400" cy="5507854"/>
          </a:xfrm>
        </p:spPr>
        <p:txBody>
          <a:bodyPr>
            <a:noAutofit/>
          </a:bodyPr>
          <a:lstStyle/>
          <a:p>
            <a:r>
              <a:rPr lang="es-MX" sz="1200" dirty="0">
                <a:latin typeface="Times New Roman" panose="02020603050405020304" pitchFamily="18" charset="0"/>
                <a:cs typeface="Times New Roman" panose="02020603050405020304" pitchFamily="18" charset="0"/>
              </a:rPr>
              <a:t>"Causes </a:t>
            </a:r>
            <a:r>
              <a:rPr lang="es-MX" sz="1200" dirty="0" err="1">
                <a:latin typeface="Times New Roman" panose="02020603050405020304" pitchFamily="18" charset="0"/>
                <a:cs typeface="Times New Roman" panose="02020603050405020304" pitchFamily="18" charset="0"/>
              </a:rPr>
              <a:t>of</a:t>
            </a:r>
            <a:r>
              <a:rPr lang="es-MX" sz="1200" dirty="0">
                <a:latin typeface="Times New Roman" panose="02020603050405020304" pitchFamily="18" charset="0"/>
                <a:cs typeface="Times New Roman" panose="02020603050405020304" pitchFamily="18" charset="0"/>
              </a:rPr>
              <a:t> Diabetes," (Causas de la diabetes) </a:t>
            </a:r>
            <a:r>
              <a:rPr lang="es-MX" sz="1200" dirty="0" err="1">
                <a:latin typeface="Times New Roman" panose="02020603050405020304" pitchFamily="18" charset="0"/>
                <a:cs typeface="Times New Roman" panose="02020603050405020304" pitchFamily="18" charset="0"/>
              </a:rPr>
              <a:t>National</a:t>
            </a:r>
            <a:r>
              <a:rPr lang="es-MX" sz="1200" dirty="0">
                <a:latin typeface="Times New Roman" panose="02020603050405020304" pitchFamily="18" charset="0"/>
                <a:cs typeface="Times New Roman" panose="02020603050405020304" pitchFamily="18" charset="0"/>
              </a:rPr>
              <a:t> </a:t>
            </a:r>
            <a:r>
              <a:rPr lang="es-MX" sz="1200" dirty="0" err="1">
                <a:latin typeface="Times New Roman" panose="02020603050405020304" pitchFamily="18" charset="0"/>
                <a:cs typeface="Times New Roman" panose="02020603050405020304" pitchFamily="18" charset="0"/>
              </a:rPr>
              <a:t>Institute</a:t>
            </a:r>
            <a:r>
              <a:rPr lang="es-MX" sz="1200" dirty="0">
                <a:latin typeface="Times New Roman" panose="02020603050405020304" pitchFamily="18" charset="0"/>
                <a:cs typeface="Times New Roman" panose="02020603050405020304" pitchFamily="18" charset="0"/>
              </a:rPr>
              <a:t> </a:t>
            </a:r>
            <a:r>
              <a:rPr lang="es-MX" sz="1200" dirty="0" err="1">
                <a:latin typeface="Times New Roman" panose="02020603050405020304" pitchFamily="18" charset="0"/>
                <a:cs typeface="Times New Roman" panose="02020603050405020304" pitchFamily="18" charset="0"/>
              </a:rPr>
              <a:t>of</a:t>
            </a:r>
            <a:r>
              <a:rPr lang="es-MX" sz="1200" dirty="0">
                <a:latin typeface="Times New Roman" panose="02020603050405020304" pitchFamily="18" charset="0"/>
                <a:cs typeface="Times New Roman" panose="02020603050405020304" pitchFamily="18" charset="0"/>
              </a:rPr>
              <a:t> Diabetes and Digestive and </a:t>
            </a:r>
            <a:r>
              <a:rPr lang="es-MX" sz="1200" dirty="0" err="1">
                <a:latin typeface="Times New Roman" panose="02020603050405020304" pitchFamily="18" charset="0"/>
                <a:cs typeface="Times New Roman" panose="02020603050405020304" pitchFamily="18" charset="0"/>
              </a:rPr>
              <a:t>Kidney</a:t>
            </a:r>
            <a:r>
              <a:rPr lang="es-MX" sz="1200" dirty="0">
                <a:latin typeface="Times New Roman" panose="02020603050405020304" pitchFamily="18" charset="0"/>
                <a:cs typeface="Times New Roman" panose="02020603050405020304" pitchFamily="18" charset="0"/>
              </a:rPr>
              <a:t> </a:t>
            </a:r>
            <a:r>
              <a:rPr lang="es-MX" sz="1200" dirty="0" err="1">
                <a:latin typeface="Times New Roman" panose="02020603050405020304" pitchFamily="18" charset="0"/>
                <a:cs typeface="Times New Roman" panose="02020603050405020304" pitchFamily="18" charset="0"/>
              </a:rPr>
              <a:t>Diseases</a:t>
            </a:r>
            <a:r>
              <a:rPr lang="es-MX" sz="1200" dirty="0">
                <a:latin typeface="Times New Roman" panose="02020603050405020304" pitchFamily="18" charset="0"/>
                <a:cs typeface="Times New Roman" panose="02020603050405020304" pitchFamily="18" charset="0"/>
              </a:rPr>
              <a:t>, última modificación el 2014 de junio de http://www.niddk.nih.gov/health-information/health-topics/Diabetes/causes-diabetes/Pages/index.aspx.</a:t>
            </a:r>
          </a:p>
          <a:p>
            <a:r>
              <a:rPr lang="es-MX" sz="1200" dirty="0">
                <a:latin typeface="Times New Roman" panose="02020603050405020304" pitchFamily="18" charset="0"/>
                <a:cs typeface="Times New Roman" panose="02020603050405020304" pitchFamily="18" charset="0"/>
              </a:rPr>
              <a:t>Mogollón, I. (s.f.). El Chat y otros procedimientos de evaluación a distancia aplicables en sistemas mixtos. (</a:t>
            </a:r>
            <a:r>
              <a:rPr lang="es-MX" sz="1200" dirty="0" err="1">
                <a:latin typeface="Times New Roman" panose="02020603050405020304" pitchFamily="18" charset="0"/>
                <a:cs typeface="Times New Roman" panose="02020603050405020304" pitchFamily="18" charset="0"/>
              </a:rPr>
              <a:t>On</a:t>
            </a:r>
            <a:r>
              <a:rPr lang="es-MX" sz="1200" dirty="0">
                <a:latin typeface="Times New Roman" panose="02020603050405020304" pitchFamily="18" charset="0"/>
                <a:cs typeface="Times New Roman" panose="02020603050405020304" pitchFamily="18" charset="0"/>
              </a:rPr>
              <a:t> line). Recuperado el 23 de julio de 2014 en: http://www.sav.us.es/pixelbit/articulos/n23/n23art/art2304.htm</a:t>
            </a:r>
          </a:p>
          <a:p>
            <a:r>
              <a:rPr lang="es-MX" sz="1200" dirty="0">
                <a:latin typeface="Times New Roman" panose="02020603050405020304" pitchFamily="18" charset="0"/>
                <a:cs typeface="Times New Roman" panose="02020603050405020304" pitchFamily="18" charset="0"/>
              </a:rPr>
              <a:t>Román, C. (2009). Sobre la retroalimentación o el </a:t>
            </a:r>
            <a:r>
              <a:rPr lang="es-MX" sz="1200" dirty="0" err="1">
                <a:latin typeface="Times New Roman" panose="02020603050405020304" pitchFamily="18" charset="0"/>
                <a:cs typeface="Times New Roman" panose="02020603050405020304" pitchFamily="18" charset="0"/>
              </a:rPr>
              <a:t>feedback</a:t>
            </a:r>
            <a:r>
              <a:rPr lang="es-MX" sz="1200" dirty="0">
                <a:latin typeface="Times New Roman" panose="02020603050405020304" pitchFamily="18" charset="0"/>
                <a:cs typeface="Times New Roman" panose="02020603050405020304" pitchFamily="18" charset="0"/>
              </a:rPr>
              <a:t> en la educación superior (</a:t>
            </a:r>
            <a:r>
              <a:rPr lang="es-MX" sz="1200" dirty="0" err="1">
                <a:latin typeface="Times New Roman" panose="02020603050405020304" pitchFamily="18" charset="0"/>
                <a:cs typeface="Times New Roman" panose="02020603050405020304" pitchFamily="18" charset="0"/>
              </a:rPr>
              <a:t>On</a:t>
            </a:r>
            <a:r>
              <a:rPr lang="es-MX" sz="1200" dirty="0">
                <a:latin typeface="Times New Roman" panose="02020603050405020304" pitchFamily="18" charset="0"/>
                <a:cs typeface="Times New Roman" panose="02020603050405020304" pitchFamily="18" charset="0"/>
              </a:rPr>
              <a:t> line). Recuperado el 02 de agosto de 2014 de la base de datos redalyc.org</a:t>
            </a:r>
          </a:p>
          <a:p>
            <a:r>
              <a:rPr lang="es-MX" sz="1200" dirty="0">
                <a:latin typeface="Times New Roman" panose="02020603050405020304" pitchFamily="18" charset="0"/>
                <a:cs typeface="Times New Roman" panose="02020603050405020304" pitchFamily="18" charset="0"/>
              </a:rPr>
              <a:t> Salgado, E. (2005). Estrategias de Enseñanza Virtual. Recuperado el 05 de junio de 2014 de la base de datos academia.edu.</a:t>
            </a:r>
          </a:p>
          <a:p>
            <a:r>
              <a:rPr lang="es-MX" sz="1200" dirty="0">
                <a:latin typeface="Times New Roman" panose="02020603050405020304" pitchFamily="18" charset="0"/>
                <a:cs typeface="Times New Roman" panose="02020603050405020304" pitchFamily="18" charset="0"/>
              </a:rPr>
              <a:t> </a:t>
            </a:r>
            <a:r>
              <a:rPr lang="es-MX" sz="1200" dirty="0" err="1">
                <a:latin typeface="Times New Roman" panose="02020603050405020304" pitchFamily="18" charset="0"/>
                <a:cs typeface="Times New Roman" panose="02020603050405020304" pitchFamily="18" charset="0"/>
              </a:rPr>
              <a:t>Scagnoli</a:t>
            </a:r>
            <a:r>
              <a:rPr lang="es-MX" sz="1200" dirty="0">
                <a:latin typeface="Times New Roman" panose="02020603050405020304" pitchFamily="18" charset="0"/>
                <a:cs typeface="Times New Roman" panose="02020603050405020304" pitchFamily="18" charset="0"/>
              </a:rPr>
              <a:t>, N. (2000). El Aula Virtual: usos y elementos que la componen. (Online). Recuperado el 02 de agosto de 2014 en:  https://www.ideals.uiuc.edu/bitstream/2142/2326/2/AulaVirtual.pd</a:t>
            </a:r>
          </a:p>
        </p:txBody>
      </p:sp>
    </p:spTree>
    <p:extLst>
      <p:ext uri="{BB962C8B-B14F-4D97-AF65-F5344CB8AC3E}">
        <p14:creationId xmlns:p14="http://schemas.microsoft.com/office/powerpoint/2010/main" val="55177754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129</TotalTime>
  <Words>726</Words>
  <Application>Microsoft Office PowerPoint</Application>
  <PresentationFormat>Panorámica</PresentationFormat>
  <Paragraphs>32</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Century Gothic</vt:lpstr>
      <vt:lpstr>Lato</vt:lpstr>
      <vt:lpstr>Times New Roman</vt:lpstr>
      <vt:lpstr>Wingdings 3</vt:lpstr>
      <vt:lpstr>Espiral</vt:lpstr>
      <vt:lpstr>Retroalimentación positiva y negativa de las hormonas</vt:lpstr>
      <vt:lpstr>INTRODUCCION:</vt:lpstr>
      <vt:lpstr>Retroalimentación positiva</vt:lpstr>
      <vt:lpstr>Retroalimentación negativa</vt:lpstr>
      <vt:lpstr>Retroalimentación negativa  La glándula tiroides:  La tiroides es una glándula pequeña con forma de mariposa, ubicada en la base de la parte frontal del cuello, justo debajo de la nuez de Adán. Las hormonas que produce la glándula tiroides, triyodotironina (T3) y tiroxina (T4), causan gran impacto en tu salud y afectan todos los aspectos de tu metabolismo. </vt:lpstr>
      <vt:lpstr>CONCLUSIONES</vt:lpstr>
      <vt:lpstr>REFERENCIAS BIBLIOGRAFICAS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positiva y negativa de las hormonas</dc:title>
  <dc:creator>User</dc:creator>
  <cp:lastModifiedBy>User</cp:lastModifiedBy>
  <cp:revision>1</cp:revision>
  <dcterms:created xsi:type="dcterms:W3CDTF">2022-07-19T15:59:37Z</dcterms:created>
  <dcterms:modified xsi:type="dcterms:W3CDTF">2022-07-19T18:09:03Z</dcterms:modified>
</cp:coreProperties>
</file>