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61" r:id="rId4"/>
    <p:sldId id="262" r:id="rId5"/>
    <p:sldId id="263" r:id="rId6"/>
    <p:sldId id="264" r:id="rId7"/>
    <p:sldId id="265"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73654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54343A-AF4A-4C7B-AA15-225B72CCC968}" type="datetimeFigureOut">
              <a:rPr lang="es-ES" smtClean="0"/>
              <a:t>20/07/2023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37479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66076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6883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42382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334075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71436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60800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23379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88949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644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54343A-AF4A-4C7B-AA15-225B72CCC968}" type="datetimeFigureOut">
              <a:rPr lang="es-ES" smtClean="0"/>
              <a:t>20/07/2023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51526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54343A-AF4A-4C7B-AA15-225B72CCC968}" type="datetimeFigureOut">
              <a:rPr lang="es-ES" smtClean="0"/>
              <a:t>20/07/2023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1924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05815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212863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254343A-AF4A-4C7B-AA15-225B72CCC968}" type="datetimeFigureOut">
              <a:rPr lang="es-ES" smtClean="0"/>
              <a:t>20/07/2023</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62721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54343A-AF4A-4C7B-AA15-225B72CCC968}" type="datetimeFigureOut">
              <a:rPr lang="es-ES" smtClean="0"/>
              <a:t>20/07/2023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67A4B15-0DC8-4FB4-B197-DB85BD47E1DA}" type="slidenum">
              <a:rPr lang="es-ES" smtClean="0"/>
              <a:t>‹Nº›</a:t>
            </a:fld>
            <a:endParaRPr lang="es-ES"/>
          </a:p>
        </p:txBody>
      </p:sp>
    </p:spTree>
    <p:extLst>
      <p:ext uri="{BB962C8B-B14F-4D97-AF65-F5344CB8AC3E}">
        <p14:creationId xmlns:p14="http://schemas.microsoft.com/office/powerpoint/2010/main" val="156123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54343A-AF4A-4C7B-AA15-225B72CCC968}" type="datetimeFigureOut">
              <a:rPr lang="es-ES" smtClean="0"/>
              <a:t>20/07/2023</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67A4B15-0DC8-4FB4-B197-DB85BD47E1DA}" type="slidenum">
              <a:rPr lang="es-ES" smtClean="0"/>
              <a:t>‹Nº›</a:t>
            </a:fld>
            <a:endParaRPr lang="es-ES"/>
          </a:p>
        </p:txBody>
      </p:sp>
    </p:spTree>
    <p:extLst>
      <p:ext uri="{BB962C8B-B14F-4D97-AF65-F5344CB8AC3E}">
        <p14:creationId xmlns:p14="http://schemas.microsoft.com/office/powerpoint/2010/main" val="2539976814"/>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medicine.mhmedical.com/" TargetMode="External"/><Relationship Id="rId2" Type="http://schemas.openxmlformats.org/officeDocument/2006/relationships/hyperlink" Target="https://www.trihealth.co/" TargetMode="External"/><Relationship Id="rId1" Type="http://schemas.openxmlformats.org/officeDocument/2006/relationships/slideLayout" Target="../slideLayouts/slideLayout2.xml"/><Relationship Id="rId4" Type="http://schemas.openxmlformats.org/officeDocument/2006/relationships/hyperlink" Target="https://medlineplus.gov/Spanish/"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C9D58-8F16-2E12-CAB6-4146813E964D}"/>
              </a:ext>
            </a:extLst>
          </p:cNvPr>
          <p:cNvSpPr>
            <a:spLocks noGrp="1"/>
          </p:cNvSpPr>
          <p:nvPr>
            <p:ph type="ctrTitle"/>
          </p:nvPr>
        </p:nvSpPr>
        <p:spPr>
          <a:xfrm>
            <a:off x="6194716" y="533406"/>
            <a:ext cx="5334930" cy="3004145"/>
          </a:xfrm>
        </p:spPr>
        <p:txBody>
          <a:bodyPr>
            <a:normAutofit/>
          </a:bodyPr>
          <a:lstStyle/>
          <a:p>
            <a:r>
              <a:rPr lang="es-ES" sz="4000" dirty="0">
                <a:latin typeface="Arial Black" panose="020B0A04020102020204" pitchFamily="34" charset="0"/>
              </a:rPr>
              <a:t>EL SENTIDO DEL GUSTO</a:t>
            </a:r>
          </a:p>
        </p:txBody>
      </p:sp>
      <p:sp>
        <p:nvSpPr>
          <p:cNvPr id="3" name="Subtítulo 2">
            <a:extLst>
              <a:ext uri="{FF2B5EF4-FFF2-40B4-BE49-F238E27FC236}">
                <a16:creationId xmlns:a16="http://schemas.microsoft.com/office/drawing/2014/main" id="{A2844FEC-0FF6-A000-1AE7-B7986099AAC7}"/>
              </a:ext>
            </a:extLst>
          </p:cNvPr>
          <p:cNvSpPr>
            <a:spLocks noGrp="1"/>
          </p:cNvSpPr>
          <p:nvPr>
            <p:ph type="subTitle" idx="1"/>
          </p:nvPr>
        </p:nvSpPr>
        <p:spPr>
          <a:xfrm>
            <a:off x="6194715" y="3836197"/>
            <a:ext cx="5334931" cy="2189214"/>
          </a:xfrm>
        </p:spPr>
        <p:txBody>
          <a:bodyPr>
            <a:normAutofit/>
          </a:bodyPr>
          <a:lstStyle/>
          <a:p>
            <a:r>
              <a:rPr lang="es-ES" dirty="0"/>
              <a:t>Nombre: Criss Vasquez Rimarachín</a:t>
            </a:r>
            <a:endParaRPr lang="es-ES"/>
          </a:p>
          <a:p>
            <a:r>
              <a:rPr lang="es-ES" dirty="0"/>
              <a:t>Curso: Ciencia y tecnología</a:t>
            </a:r>
            <a:endParaRPr lang="es-ES"/>
          </a:p>
          <a:p>
            <a:r>
              <a:rPr lang="es-ES" dirty="0"/>
              <a:t>Grado y Sección: 2do A de secundaria</a:t>
            </a:r>
            <a:endParaRPr lang="es-ES"/>
          </a:p>
          <a:p>
            <a:r>
              <a:rPr lang="es-ES" dirty="0"/>
              <a:t>Fecha: 18/07/2023</a:t>
            </a:r>
            <a:endParaRPr lang="es-ES"/>
          </a:p>
        </p:txBody>
      </p:sp>
      <p:pic>
        <p:nvPicPr>
          <p:cNvPr id="1026" name="Picture 2" descr="SCIENZ@SCUOLA/ Struttura e funzioni del Corpo Umano: Nutrizione e ...">
            <a:extLst>
              <a:ext uri="{FF2B5EF4-FFF2-40B4-BE49-F238E27FC236}">
                <a16:creationId xmlns:a16="http://schemas.microsoft.com/office/drawing/2014/main" id="{ACA8A84A-44F7-1AFF-C09F-4B54092AF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4" r="9567" b="1"/>
          <a:stretch/>
        </p:blipFill>
        <p:spPr bwMode="auto">
          <a:xfrm>
            <a:off x="760484" y="598720"/>
            <a:ext cx="5049605" cy="504960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10" descr="Comunicado Administración | Colegio Algarrobos">
            <a:extLst>
              <a:ext uri="{FF2B5EF4-FFF2-40B4-BE49-F238E27FC236}">
                <a16:creationId xmlns:a16="http://schemas.microsoft.com/office/drawing/2014/main" id="{9F1B518D-0661-33C1-7B4E-37E29693DC72}"/>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417" b="97250" l="4818" r="93099">
                        <a14:foregroundMark x1="15625" y1="23333" x2="39583" y2="48750"/>
                        <a14:foregroundMark x1="58333" y1="34083" x2="80990" y2="45333"/>
                        <a14:foregroundMark x1="55339" y1="21333" x2="55339" y2="21333"/>
                        <a14:foregroundMark x1="26953" y1="23333" x2="7682" y2="15167"/>
                        <a14:foregroundMark x1="23828" y1="15167" x2="57161" y2="16667"/>
                        <a14:foregroundMark x1="57161" y1="16667" x2="81771" y2="16083"/>
                        <a14:foregroundMark x1="88411" y1="15750" x2="91927" y2="17167"/>
                        <a14:foregroundMark x1="20833" y1="51000" x2="15234" y2="39250"/>
                        <a14:foregroundMark x1="15234" y1="39250" x2="14844" y2="25167"/>
                        <a14:foregroundMark x1="14844" y1="25167" x2="15365" y2="24167"/>
                        <a14:foregroundMark x1="39844" y1="37417" x2="44531" y2="17167"/>
                        <a14:foregroundMark x1="6250" y1="31917" x2="4818" y2="49250"/>
                        <a14:foregroundMark x1="25521" y1="96167" x2="52604" y2="90167"/>
                        <a14:foregroundMark x1="84505" y1="91750" x2="82552" y2="90667"/>
                        <a14:foregroundMark x1="93359" y1="89833" x2="92448" y2="90000"/>
                        <a14:foregroundMark x1="92448" y1="90000" x2="92448" y2="87333"/>
                        <a14:foregroundMark x1="52604" y1="67417" x2="52604" y2="55083"/>
                        <a14:foregroundMark x1="52604" y1="55083" x2="51953" y2="53833"/>
                        <a14:foregroundMark x1="54167" y1="61417" x2="54427" y2="55583"/>
                        <a14:foregroundMark x1="51172" y1="55583" x2="35677" y2="61417"/>
                        <a14:foregroundMark x1="36589" y1="62833" x2="62500" y2="78333"/>
                        <a14:foregroundMark x1="55599" y1="77083" x2="30208" y2="64167"/>
                        <a14:foregroundMark x1="30208" y1="64167" x2="29948" y2="64250"/>
                        <a14:foregroundMark x1="62240" y1="72833" x2="45052" y2="62667"/>
                        <a14:foregroundMark x1="71615" y1="69500" x2="44271" y2="45750"/>
                        <a14:foregroundMark x1="51953" y1="58917" x2="32422" y2="53333"/>
                        <a14:foregroundMark x1="53646" y1="76083" x2="29167" y2="67917"/>
                        <a14:foregroundMark x1="50000" y1="77417" x2="38151" y2="74083"/>
                        <a14:foregroundMark x1="58594" y1="92083" x2="82552" y2="96167"/>
                        <a14:foregroundMark x1="25000" y1="97250" x2="15104" y2="96333"/>
                        <a14:foregroundMark x1="13932" y1="91250" x2="19141" y2="91250"/>
                        <a14:foregroundMark x1="6250" y1="89417" x2="11458" y2="88583"/>
                        <a14:foregroundMark x1="51693" y1="92083" x2="56380" y2="91917"/>
                        <a14:foregroundMark x1="78125" y1="76417" x2="84505" y2="70583"/>
                        <a14:foregroundMark x1="89974" y1="6917" x2="89193" y2="4833"/>
                        <a14:foregroundMark x1="90234" y1="7250" x2="90234" y2="7250"/>
                        <a14:foregroundMark x1="83464" y1="7250" x2="82552" y2="4083"/>
                        <a14:foregroundMark x1="17318" y1="6917" x2="17318" y2="2833"/>
                        <a14:foregroundMark x1="18099" y1="10250" x2="17318" y2="1833"/>
                        <a14:foregroundMark x1="30469" y1="10417" x2="30990" y2="4083"/>
                        <a14:foregroundMark x1="25748" y1="3507" x2="25521" y2="2333"/>
                        <a14:foregroundMark x1="26953" y1="9750" x2="26598" y2="7910"/>
                        <a14:foregroundMark x1="23568" y1="7250" x2="23568" y2="4833"/>
                        <a14:foregroundMark x1="60807" y1="2833" x2="60807" y2="6583"/>
                        <a14:foregroundMark x1="66016" y1="4083" x2="66016" y2="8500"/>
                        <a14:foregroundMark x1="69922" y1="5167" x2="69922" y2="9583"/>
                        <a14:foregroundMark x1="71224" y1="9750" x2="74349" y2="9417"/>
                        <a14:foregroundMark x1="75130" y1="7417" x2="73438" y2="5667"/>
                        <a14:foregroundMark x1="74349" y1="3583" x2="75130" y2="2333"/>
                        <a14:foregroundMark x1="74609" y1="1833" x2="71875" y2="1417"/>
                        <a14:foregroundMark x1="83464" y1="1417" x2="83724" y2="3000"/>
                        <a14:foregroundMark x1="84245" y1="7250" x2="83464" y2="9750"/>
                        <a14:foregroundMark x1="81510" y1="9750" x2="77865" y2="9583"/>
                        <a14:foregroundMark x1="78776" y1="7083" x2="79297" y2="3000"/>
                        <a14:foregroundMark x1="88932" y1="1417" x2="87500" y2="2333"/>
                        <a14:foregroundMark x1="9115" y1="3250" x2="8984" y2="7833"/>
                        <a14:foregroundMark x1="9896" y1="6167" x2="12370" y2="6083"/>
                        <a14:foregroundMark x1="13542" y1="4583" x2="13542" y2="4583"/>
                        <a14:foregroundMark x1="34766" y1="3583" x2="35026" y2="10167"/>
                        <a14:foregroundMark x1="43359" y1="1833" x2="43880" y2="9750"/>
                        <a14:foregroundMark x1="48698" y1="3167" x2="48047" y2="6167"/>
                        <a14:foregroundMark x1="47786" y1="7083" x2="48568" y2="9917"/>
                        <a14:foregroundMark x1="52474" y1="2250" x2="52995" y2="8333"/>
                        <a14:foregroundMark x1="57161" y1="2083" x2="57682" y2="4000"/>
                        <a14:foregroundMark x1="56510" y1="6917" x2="57813" y2="9833"/>
                        <a14:backgroundMark x1="26563" y1="7000" x2="26563" y2="6083"/>
                        <a14:backgroundMark x1="25781" y1="5000" x2="25781" y2="4167"/>
                        <a14:backgroundMark x1="26042" y1="4000" x2="26432" y2="3417"/>
                        <a14:backgroundMark x1="26432" y1="4000" x2="26823" y2="6167"/>
                        <a14:backgroundMark x1="26432" y1="6583" x2="27214" y2="7750"/>
                        <a14:backgroundMark x1="25391" y1="4083" x2="26042" y2="3500"/>
                      </a14:backgroundRemoval>
                    </a14:imgEffect>
                  </a14:imgLayer>
                </a14:imgProps>
              </a:ext>
              <a:ext uri="{28A0092B-C50C-407E-A947-70E740481C1C}">
                <a14:useLocalDpi xmlns:a14="http://schemas.microsoft.com/office/drawing/2010/main" val="0"/>
              </a:ext>
            </a:extLst>
          </a:blip>
          <a:srcRect/>
          <a:stretch>
            <a:fillRect/>
          </a:stretch>
        </p:blipFill>
        <p:spPr bwMode="auto">
          <a:xfrm>
            <a:off x="10495494" y="254297"/>
            <a:ext cx="1137421" cy="161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47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C9D65-9712-F7BC-EFC2-87AEAB09D982}"/>
              </a:ext>
            </a:extLst>
          </p:cNvPr>
          <p:cNvSpPr>
            <a:spLocks noGrp="1"/>
          </p:cNvSpPr>
          <p:nvPr>
            <p:ph type="title"/>
          </p:nvPr>
        </p:nvSpPr>
        <p:spPr/>
        <p:txBody>
          <a:bodyPr>
            <a:normAutofit/>
          </a:bodyPr>
          <a:lstStyle/>
          <a:p>
            <a:pPr algn="ctr"/>
            <a:r>
              <a:rPr lang="es-ES" sz="3600" dirty="0">
                <a:latin typeface="Arial Black" panose="020B0A04020102020204" pitchFamily="34" charset="0"/>
              </a:rPr>
              <a:t>INTRUDUCCION</a:t>
            </a:r>
          </a:p>
        </p:txBody>
      </p:sp>
      <p:sp>
        <p:nvSpPr>
          <p:cNvPr id="3" name="Marcador de contenido 2">
            <a:extLst>
              <a:ext uri="{FF2B5EF4-FFF2-40B4-BE49-F238E27FC236}">
                <a16:creationId xmlns:a16="http://schemas.microsoft.com/office/drawing/2014/main" id="{DB498CBE-CE29-033B-C9E3-CE0973DE738C}"/>
              </a:ext>
            </a:extLst>
          </p:cNvPr>
          <p:cNvSpPr>
            <a:spLocks noGrp="1"/>
          </p:cNvSpPr>
          <p:nvPr>
            <p:ph idx="1"/>
          </p:nvPr>
        </p:nvSpPr>
        <p:spPr/>
        <p:txBody>
          <a:bodyPr>
            <a:normAutofit/>
          </a:bodyPr>
          <a:lstStyle/>
          <a:p>
            <a:r>
              <a:rPr lang="es-ES" dirty="0">
                <a:latin typeface="Arial" panose="020B0604020202020204" pitchFamily="34" charset="0"/>
                <a:cs typeface="Arial" panose="020B0604020202020204" pitchFamily="34" charset="0"/>
              </a:rPr>
              <a:t>En estas diapositivas buscamos explicar que el sentido del gusto es uno de nuestros cinco sentidos que nos permite captar sabores  atreves del órgano de la lengua y que tiene 5 modalidades de sabor que es el acido, salado, agrio, dulce, umami</a:t>
            </a:r>
          </a:p>
          <a:p>
            <a:r>
              <a:rPr lang="es-ES" dirty="0">
                <a:latin typeface="Arial" panose="020B0604020202020204" pitchFamily="34" charset="0"/>
                <a:cs typeface="Arial" panose="020B0604020202020204" pitchFamily="34" charset="0"/>
              </a:rPr>
              <a:t>Aparte aprender la fisiología y anatomía del sentido del gusto</a:t>
            </a:r>
          </a:p>
          <a:p>
            <a:endParaRPr lang="es-ES" sz="1600" dirty="0">
              <a:latin typeface="Arial Black" panose="020B0A04020102020204" pitchFamily="34" charset="0"/>
            </a:endParaRPr>
          </a:p>
          <a:p>
            <a:endParaRPr lang="es-ES" sz="1600" dirty="0">
              <a:latin typeface="Arial Black" panose="020B0A04020102020204" pitchFamily="34" charset="0"/>
            </a:endParaRPr>
          </a:p>
          <a:p>
            <a:r>
              <a:rPr lang="es-ES" sz="1600" dirty="0">
                <a:latin typeface="Arial Black" panose="020B0A04020102020204" pitchFamily="34" charset="0"/>
              </a:rPr>
              <a:t>OBJETIVOS</a:t>
            </a:r>
          </a:p>
          <a:p>
            <a:r>
              <a:rPr lang="es-ES" sz="1600" dirty="0"/>
              <a:t>Saber que es el sentido del gusto</a:t>
            </a:r>
          </a:p>
          <a:p>
            <a:r>
              <a:rPr lang="es-ES" sz="1600" dirty="0"/>
              <a:t>Aprender de las cinco  modalidades de sabor que tiene el sentido del gusto</a:t>
            </a:r>
          </a:p>
          <a:p>
            <a:r>
              <a:rPr lang="es-ES" sz="1600" dirty="0"/>
              <a:t>Aprender de su fisiología y </a:t>
            </a:r>
            <a:r>
              <a:rPr lang="es-ES" sz="1600" dirty="0" err="1"/>
              <a:t>anatomia</a:t>
            </a:r>
            <a:endParaRPr lang="es-ES" sz="1600" dirty="0"/>
          </a:p>
        </p:txBody>
      </p:sp>
    </p:spTree>
    <p:extLst>
      <p:ext uri="{BB962C8B-B14F-4D97-AF65-F5344CB8AC3E}">
        <p14:creationId xmlns:p14="http://schemas.microsoft.com/office/powerpoint/2010/main" val="2324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78D99B-32B3-E307-A713-7BDB7A2B79FE}"/>
              </a:ext>
            </a:extLst>
          </p:cNvPr>
          <p:cNvSpPr/>
          <p:nvPr/>
        </p:nvSpPr>
        <p:spPr>
          <a:xfrm>
            <a:off x="5943600" y="1866122"/>
            <a:ext cx="5365102" cy="39841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2" name="Título 1">
            <a:extLst>
              <a:ext uri="{FF2B5EF4-FFF2-40B4-BE49-F238E27FC236}">
                <a16:creationId xmlns:a16="http://schemas.microsoft.com/office/drawing/2014/main" id="{4113C543-2AEE-79B3-683B-99D47992FCFD}"/>
              </a:ext>
            </a:extLst>
          </p:cNvPr>
          <p:cNvSpPr>
            <a:spLocks noGrp="1"/>
          </p:cNvSpPr>
          <p:nvPr>
            <p:ph type="title"/>
          </p:nvPr>
        </p:nvSpPr>
        <p:spPr>
          <a:xfrm>
            <a:off x="903429" y="421247"/>
            <a:ext cx="4176511" cy="1049235"/>
          </a:xfrm>
        </p:spPr>
        <p:txBody>
          <a:bodyPr>
            <a:noAutofit/>
          </a:bodyPr>
          <a:lstStyle/>
          <a:p>
            <a:r>
              <a:rPr lang="es-ES" sz="3600" dirty="0">
                <a:latin typeface="Arial Black" panose="020B0A04020102020204" pitchFamily="34" charset="0"/>
              </a:rPr>
              <a:t>¿QUE ES EL GUSTO?</a:t>
            </a:r>
          </a:p>
        </p:txBody>
      </p:sp>
      <p:sp>
        <p:nvSpPr>
          <p:cNvPr id="3" name="Marcador de contenido 2">
            <a:extLst>
              <a:ext uri="{FF2B5EF4-FFF2-40B4-BE49-F238E27FC236}">
                <a16:creationId xmlns:a16="http://schemas.microsoft.com/office/drawing/2014/main" id="{37CE58FD-B4EB-E2FD-EA11-4CB911E45C3C}"/>
              </a:ext>
            </a:extLst>
          </p:cNvPr>
          <p:cNvSpPr>
            <a:spLocks noGrp="1"/>
          </p:cNvSpPr>
          <p:nvPr>
            <p:ph idx="1"/>
          </p:nvPr>
        </p:nvSpPr>
        <p:spPr>
          <a:xfrm>
            <a:off x="584806" y="1936905"/>
            <a:ext cx="4172212" cy="3450613"/>
          </a:xfrm>
        </p:spPr>
        <p:txBody>
          <a:bodyPr>
            <a:noAutofit/>
          </a:bodyPr>
          <a:lstStyle/>
          <a:p>
            <a:pPr>
              <a:lnSpc>
                <a:spcPct val="110000"/>
              </a:lnSpc>
            </a:pPr>
            <a:r>
              <a:rPr lang="es-ES" b="0" i="0" dirty="0">
                <a:effectLst/>
                <a:latin typeface="Arial" panose="020B0604020202020204" pitchFamily="34" charset="0"/>
                <a:cs typeface="Arial" panose="020B0604020202020204" pitchFamily="34" charset="0"/>
              </a:rPr>
              <a:t> Es uno de nuestros sentidos exteroceptivos, los cuales nos permiten captar la información procedente del medio. Se trata de la capacidad de percibir y posteriormente procesar el conjunto de propiedades químicas de los elementos que ingerimos, estando especialmente vinculado a uno de los procesos vitales básicos: la alimentación. El gusto es lo que permite que captemos los sabores de los alimentos,</a:t>
            </a:r>
            <a:endParaRPr lang="es-ES" dirty="0">
              <a:latin typeface="Arial" panose="020B0604020202020204" pitchFamily="34" charset="0"/>
              <a:cs typeface="Arial" panose="020B0604020202020204" pitchFamily="34" charset="0"/>
            </a:endParaRPr>
          </a:p>
        </p:txBody>
      </p:sp>
      <p:pic>
        <p:nvPicPr>
          <p:cNvPr id="1026" name="Picture 2" descr="Anatomia del Sentido del gusto">
            <a:extLst>
              <a:ext uri="{FF2B5EF4-FFF2-40B4-BE49-F238E27FC236}">
                <a16:creationId xmlns:a16="http://schemas.microsoft.com/office/drawing/2014/main" id="{6986F2B8-E1BD-7E63-4C09-36AA6EC57B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98" y="1999973"/>
            <a:ext cx="5122506" cy="37164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F1C07D1-B67F-0717-DDD2-43BDA32BDC27}"/>
              </a:ext>
            </a:extLst>
          </p:cNvPr>
          <p:cNvSpPr txBox="1"/>
          <p:nvPr/>
        </p:nvSpPr>
        <p:spPr>
          <a:xfrm>
            <a:off x="6032242" y="6081274"/>
            <a:ext cx="4848225" cy="430887"/>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FIGURA1:https://www.slideshare.net/danielgarciapalagot/anatomia-del-sentido-del-gusto</a:t>
            </a:r>
          </a:p>
        </p:txBody>
      </p:sp>
    </p:spTree>
    <p:extLst>
      <p:ext uri="{BB962C8B-B14F-4D97-AF65-F5344CB8AC3E}">
        <p14:creationId xmlns:p14="http://schemas.microsoft.com/office/powerpoint/2010/main" val="14690562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4E3608-D638-615B-D5EF-2C060259E52A}"/>
              </a:ext>
            </a:extLst>
          </p:cNvPr>
          <p:cNvSpPr/>
          <p:nvPr/>
        </p:nvSpPr>
        <p:spPr>
          <a:xfrm>
            <a:off x="7175240" y="1623526"/>
            <a:ext cx="4838815" cy="435086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DD9B410-3B38-2E62-31FB-00AFA5A331F5}"/>
              </a:ext>
            </a:extLst>
          </p:cNvPr>
          <p:cNvSpPr>
            <a:spLocks noGrp="1"/>
          </p:cNvSpPr>
          <p:nvPr>
            <p:ph type="title"/>
          </p:nvPr>
        </p:nvSpPr>
        <p:spPr>
          <a:xfrm>
            <a:off x="674103" y="267880"/>
            <a:ext cx="9404723" cy="1400530"/>
          </a:xfrm>
        </p:spPr>
        <p:txBody>
          <a:bodyPr>
            <a:noAutofit/>
          </a:bodyPr>
          <a:lstStyle/>
          <a:p>
            <a:r>
              <a:rPr lang="es-ES" sz="3600" dirty="0">
                <a:latin typeface="Arial Black" panose="020B0A04020102020204" pitchFamily="34" charset="0"/>
              </a:rPr>
              <a:t>MODALIDADES DE SABORES DEL SENTIDO DEL GUSTO</a:t>
            </a:r>
          </a:p>
        </p:txBody>
      </p:sp>
      <p:sp>
        <p:nvSpPr>
          <p:cNvPr id="3" name="Marcador de contenido 2">
            <a:extLst>
              <a:ext uri="{FF2B5EF4-FFF2-40B4-BE49-F238E27FC236}">
                <a16:creationId xmlns:a16="http://schemas.microsoft.com/office/drawing/2014/main" id="{3090A839-7174-8997-2407-780C06944841}"/>
              </a:ext>
            </a:extLst>
          </p:cNvPr>
          <p:cNvSpPr>
            <a:spLocks noGrp="1"/>
          </p:cNvSpPr>
          <p:nvPr>
            <p:ph idx="1"/>
          </p:nvPr>
        </p:nvSpPr>
        <p:spPr>
          <a:xfrm>
            <a:off x="1451579" y="2015734"/>
            <a:ext cx="5622284" cy="3450613"/>
          </a:xfrm>
        </p:spPr>
        <p:txBody>
          <a:bodyPr>
            <a:noAutofit/>
          </a:bodyPr>
          <a:lstStyle/>
          <a:p>
            <a:pPr>
              <a:lnSpc>
                <a:spcPct val="110000"/>
              </a:lnSpc>
            </a:pPr>
            <a:r>
              <a:rPr lang="es-ES" dirty="0">
                <a:latin typeface="Arial" panose="020B0604020202020204" pitchFamily="34" charset="0"/>
                <a:cs typeface="Arial" panose="020B0604020202020204" pitchFamily="34" charset="0"/>
              </a:rPr>
              <a:t>El sentido del gusto nos permite diferenciar cinco modalidades gustativas básicas: sabor ácido, sabor amargo, sabor dulce, sabor salado y umami</a:t>
            </a:r>
            <a:r>
              <a:rPr lang="es-ES" i="0" dirty="0">
                <a:effectLst/>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El sabor ácido se percibe en las regiones laterales posteriores de la lengua, el sabor amargo es en realidad una señal que previene contra la ingestión de sustancias tóxicas, el sabor dulce se percibe en la punta de la lengua, el sabor salado se percibe en las regiones anteriores de la lengua y umami se percibe en la parte posterior de la lengua</a:t>
            </a:r>
            <a:r>
              <a:rPr lang="es-ES" b="0" i="0" dirty="0">
                <a:effectLst/>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pic>
        <p:nvPicPr>
          <p:cNvPr id="2050" name="Picture 2" descr="sentido del gusto">
            <a:extLst>
              <a:ext uri="{FF2B5EF4-FFF2-40B4-BE49-F238E27FC236}">
                <a16:creationId xmlns:a16="http://schemas.microsoft.com/office/drawing/2014/main" id="{927B2788-2184-E9F1-1C45-EB628359ED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5200" y="1758449"/>
            <a:ext cx="4546787" cy="408102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D0FABFF-1FCB-8F4C-E2FD-F72395F28150}"/>
              </a:ext>
            </a:extLst>
          </p:cNvPr>
          <p:cNvSpPr txBox="1"/>
          <p:nvPr/>
        </p:nvSpPr>
        <p:spPr>
          <a:xfrm>
            <a:off x="7175240" y="6054496"/>
            <a:ext cx="4534680" cy="430887"/>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FIGURA2:https://www.slideshare.net/zarateneo/curiosidades-que-no-sabes-an-de-tu-cuerpo</a:t>
            </a:r>
          </a:p>
        </p:txBody>
      </p:sp>
      <p:sp>
        <p:nvSpPr>
          <p:cNvPr id="5" name="Rectángulo 4">
            <a:extLst>
              <a:ext uri="{FF2B5EF4-FFF2-40B4-BE49-F238E27FC236}">
                <a16:creationId xmlns:a16="http://schemas.microsoft.com/office/drawing/2014/main" id="{2022881F-FF4B-76D9-38B3-C17CDA617692}"/>
              </a:ext>
            </a:extLst>
          </p:cNvPr>
          <p:cNvSpPr/>
          <p:nvPr/>
        </p:nvSpPr>
        <p:spPr>
          <a:xfrm>
            <a:off x="8098971" y="3041780"/>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65878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422DA-22F7-BEE0-0EC3-F6882A9D6ED0}"/>
              </a:ext>
            </a:extLst>
          </p:cNvPr>
          <p:cNvSpPr>
            <a:spLocks noGrp="1"/>
          </p:cNvSpPr>
          <p:nvPr>
            <p:ph type="title"/>
          </p:nvPr>
        </p:nvSpPr>
        <p:spPr/>
        <p:txBody>
          <a:bodyPr>
            <a:normAutofit/>
          </a:bodyPr>
          <a:lstStyle/>
          <a:p>
            <a:r>
              <a:rPr lang="es-ES" sz="3600" dirty="0">
                <a:latin typeface="Arial Black" panose="020B0A04020102020204" pitchFamily="34" charset="0"/>
              </a:rPr>
              <a:t>ANATOMIA DEL GUSTO(RECEPTORES)</a:t>
            </a:r>
          </a:p>
        </p:txBody>
      </p:sp>
      <p:sp>
        <p:nvSpPr>
          <p:cNvPr id="9" name="Content Placeholder 8">
            <a:extLst>
              <a:ext uri="{FF2B5EF4-FFF2-40B4-BE49-F238E27FC236}">
                <a16:creationId xmlns:a16="http://schemas.microsoft.com/office/drawing/2014/main" id="{5EEFEEA1-8EF5-83D8-0481-24C19ABB6AB4}"/>
              </a:ext>
            </a:extLst>
          </p:cNvPr>
          <p:cNvSpPr>
            <a:spLocks noGrp="1"/>
          </p:cNvSpPr>
          <p:nvPr>
            <p:ph idx="1"/>
          </p:nvPr>
        </p:nvSpPr>
        <p:spPr>
          <a:xfrm>
            <a:off x="0" y="2015734"/>
            <a:ext cx="7073863" cy="4842266"/>
          </a:xfrm>
        </p:spPr>
        <p:txBody>
          <a:bodyPr>
            <a:normAutofit fontScale="47500" lnSpcReduction="20000"/>
          </a:bodyPr>
          <a:lstStyle/>
          <a:p>
            <a:pPr marL="0" indent="0">
              <a:buNone/>
            </a:pPr>
            <a:r>
              <a:rPr lang="en-US" sz="4200" dirty="0">
                <a:latin typeface="Arial" panose="020B0604020202020204" pitchFamily="34" charset="0"/>
                <a:cs typeface="Arial" panose="020B0604020202020204" pitchFamily="34" charset="0"/>
              </a:rPr>
              <a:t> Botones gustativos:</a:t>
            </a:r>
          </a:p>
          <a:p>
            <a:r>
              <a:rPr lang="en-US" sz="4200" dirty="0">
                <a:latin typeface="Arial" panose="020B0604020202020204" pitchFamily="34" charset="0"/>
                <a:cs typeface="Arial" panose="020B0604020202020204" pitchFamily="34" charset="0"/>
              </a:rPr>
              <a:t>Celulas neuroepiteliales:</a:t>
            </a:r>
            <a:r>
              <a:rPr lang="es-ES" sz="4200" i="0" dirty="0">
                <a:effectLst/>
                <a:latin typeface="Arial" panose="020B0604020202020204" pitchFamily="34" charset="0"/>
                <a:cs typeface="Arial" panose="020B0604020202020204" pitchFamily="34" charset="0"/>
              </a:rPr>
              <a:t>Las células epiteliales gustativas tipo II expresan receptores de proteína G para sabores amargo, dulce y umami.</a:t>
            </a:r>
            <a:endParaRPr lang="en-US" sz="42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Celulas de sosten:</a:t>
            </a:r>
            <a:r>
              <a:rPr lang="es-ES" sz="4200" i="0" dirty="0">
                <a:effectLst/>
                <a:latin typeface="Arial" panose="020B0604020202020204" pitchFamily="34" charset="0"/>
                <a:cs typeface="Arial" panose="020B0604020202020204" pitchFamily="34" charset="0"/>
              </a:rPr>
              <a:t>Las células de soporte que constituyen el grueso del receptor aíslan las células receptoras o gustatorias unas de otras y forman el epitelio de la lengua que lo rodea</a:t>
            </a:r>
            <a:endParaRPr lang="en-US" sz="42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Celulas basales</a:t>
            </a:r>
            <a:r>
              <a:rPr lang="en-US" sz="4200" u="sng" dirty="0">
                <a:latin typeface="Arial" panose="020B0604020202020204" pitchFamily="34" charset="0"/>
                <a:cs typeface="Arial" panose="020B0604020202020204" pitchFamily="34" charset="0"/>
              </a:rPr>
              <a:t>:</a:t>
            </a:r>
            <a:r>
              <a:rPr lang="es-ES" sz="4200" i="0" strike="noStrike" dirty="0">
                <a:effectLst/>
                <a:latin typeface="Arial" panose="020B0604020202020204" pitchFamily="34" charset="0"/>
                <a:cs typeface="Arial" panose="020B0604020202020204" pitchFamily="34" charset="0"/>
              </a:rPr>
              <a:t>Las células basales son células madres indiferenciadas que sirven </a:t>
            </a:r>
            <a:r>
              <a:rPr lang="es-ES" sz="4200" i="0" strike="noStrike" dirty="0" err="1">
                <a:effectLst/>
                <a:latin typeface="Arial" panose="020B0604020202020204" pitchFamily="34" charset="0"/>
                <a:cs typeface="Arial" panose="020B0604020202020204" pitchFamily="34" charset="0"/>
              </a:rPr>
              <a:t>com</a:t>
            </a:r>
            <a:r>
              <a:rPr lang="es-ES" sz="4200" i="0" strike="noStrike" dirty="0">
                <a:effectLst/>
                <a:latin typeface="Arial" panose="020B0604020202020204" pitchFamily="34" charset="0"/>
                <a:cs typeface="Arial" panose="020B0604020202020204" pitchFamily="34" charset="0"/>
              </a:rPr>
              <a:t> precursores de las células receptores del gusto. Las células basales sufren un remplazo continuo. Las células nuevas que se generar mas o menos cada 10 días, migran hacia el centro del botón gustativo, donde se diferencia en células receptores nuevas</a:t>
            </a:r>
            <a:endParaRPr lang="en-US" sz="4200" dirty="0">
              <a:latin typeface="Arial" panose="020B0604020202020204" pitchFamily="34" charset="0"/>
              <a:cs typeface="Arial" panose="020B0604020202020204" pitchFamily="34" charset="0"/>
            </a:endParaRPr>
          </a:p>
          <a:p>
            <a:pPr marL="0" indent="0">
              <a:buNone/>
            </a:pPr>
            <a:endParaRPr lang="en-US" dirty="0"/>
          </a:p>
        </p:txBody>
      </p:sp>
      <p:pic>
        <p:nvPicPr>
          <p:cNvPr id="5" name="Marcador de contenido 4">
            <a:extLst>
              <a:ext uri="{FF2B5EF4-FFF2-40B4-BE49-F238E27FC236}">
                <a16:creationId xmlns:a16="http://schemas.microsoft.com/office/drawing/2014/main" id="{1AD23533-4084-DB5C-8C5D-630A99617AF8}"/>
              </a:ext>
            </a:extLst>
          </p:cNvPr>
          <p:cNvPicPr>
            <a:picLocks noChangeAspect="1"/>
          </p:cNvPicPr>
          <p:nvPr/>
        </p:nvPicPr>
        <p:blipFill>
          <a:blip r:embed="rId2"/>
          <a:stretch>
            <a:fillRect/>
          </a:stretch>
        </p:blipFill>
        <p:spPr>
          <a:xfrm>
            <a:off x="7554139" y="2034073"/>
            <a:ext cx="3500715" cy="3432274"/>
          </a:xfrm>
          <a:prstGeom prst="rect">
            <a:avLst/>
          </a:prstGeom>
        </p:spPr>
      </p:pic>
      <p:sp>
        <p:nvSpPr>
          <p:cNvPr id="7" name="CuadroTexto 6">
            <a:extLst>
              <a:ext uri="{FF2B5EF4-FFF2-40B4-BE49-F238E27FC236}">
                <a16:creationId xmlns:a16="http://schemas.microsoft.com/office/drawing/2014/main" id="{AE1ACE13-F956-0EE0-594C-29BB7B552353}"/>
              </a:ext>
            </a:extLst>
          </p:cNvPr>
          <p:cNvSpPr txBox="1"/>
          <p:nvPr/>
        </p:nvSpPr>
        <p:spPr>
          <a:xfrm>
            <a:off x="7554139" y="5747657"/>
            <a:ext cx="3500715" cy="261610"/>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FIGURA3:https://www.significados.com/gusto</a:t>
            </a:r>
          </a:p>
        </p:txBody>
      </p:sp>
    </p:spTree>
    <p:extLst>
      <p:ext uri="{BB962C8B-B14F-4D97-AF65-F5344CB8AC3E}">
        <p14:creationId xmlns:p14="http://schemas.microsoft.com/office/powerpoint/2010/main" val="16104080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5697CC3-2943-F6F4-3ABC-B40BB5B82262}"/>
              </a:ext>
            </a:extLst>
          </p:cNvPr>
          <p:cNvSpPr/>
          <p:nvPr/>
        </p:nvSpPr>
        <p:spPr>
          <a:xfrm>
            <a:off x="8594652" y="1800576"/>
            <a:ext cx="3500715" cy="45037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1EAB706F-49E6-63ED-E48B-D5246646A0C5}"/>
              </a:ext>
            </a:extLst>
          </p:cNvPr>
          <p:cNvSpPr>
            <a:spLocks noGrp="1"/>
          </p:cNvSpPr>
          <p:nvPr>
            <p:ph type="title"/>
          </p:nvPr>
        </p:nvSpPr>
        <p:spPr>
          <a:xfrm>
            <a:off x="328321" y="228784"/>
            <a:ext cx="9404723" cy="1400530"/>
          </a:xfrm>
        </p:spPr>
        <p:txBody>
          <a:bodyPr>
            <a:normAutofit/>
          </a:bodyPr>
          <a:lstStyle/>
          <a:p>
            <a:r>
              <a:rPr lang="es-ES" sz="3600" dirty="0">
                <a:latin typeface="Arial Black" panose="020B0A04020102020204" pitchFamily="34" charset="0"/>
              </a:rPr>
              <a:t>FISIOLOGIA DEL GUSTO</a:t>
            </a:r>
          </a:p>
        </p:txBody>
      </p:sp>
      <p:sp>
        <p:nvSpPr>
          <p:cNvPr id="3" name="Marcador de contenido 2">
            <a:extLst>
              <a:ext uri="{FF2B5EF4-FFF2-40B4-BE49-F238E27FC236}">
                <a16:creationId xmlns:a16="http://schemas.microsoft.com/office/drawing/2014/main" id="{FC0DFB6C-5D9E-5F54-390D-56C7260C8B9E}"/>
              </a:ext>
            </a:extLst>
          </p:cNvPr>
          <p:cNvSpPr>
            <a:spLocks noGrp="1"/>
          </p:cNvSpPr>
          <p:nvPr>
            <p:ph idx="1"/>
          </p:nvPr>
        </p:nvSpPr>
        <p:spPr>
          <a:xfrm>
            <a:off x="0" y="1349931"/>
            <a:ext cx="8601075" cy="5004247"/>
          </a:xfrm>
        </p:spPr>
        <p:txBody>
          <a:bodyPr>
            <a:normAutofit fontScale="25000" lnSpcReduction="20000"/>
          </a:bodyPr>
          <a:lstStyle/>
          <a:p>
            <a:pPr fontAlgn="t">
              <a:lnSpc>
                <a:spcPct val="110000"/>
              </a:lnSpc>
            </a:pPr>
            <a:r>
              <a:rPr lang="es-ES" sz="8000" i="0" dirty="0">
                <a:effectLst/>
                <a:latin typeface="Arial" panose="020B0604020202020204" pitchFamily="34" charset="0"/>
                <a:cs typeface="Arial" panose="020B0604020202020204" pitchFamily="34" charset="0"/>
              </a:rPr>
              <a:t>La lengua, órgano principal del sentido del gusto en los vertebrados. En su superficie se encuentra una membrana mucosa  llamadas papilas linguales:</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filiformes: abundantes y pequeñas, con puntas finas como hilos. Le dan el color grisáceo a la lengua. </a:t>
            </a:r>
            <a:r>
              <a:rPr lang="es-ES" sz="8000" dirty="0">
                <a:latin typeface="Arial" panose="020B0604020202020204" pitchFamily="34" charset="0"/>
                <a:cs typeface="Arial" panose="020B0604020202020204" pitchFamily="34" charset="0"/>
              </a:rPr>
              <a:t>C</a:t>
            </a:r>
            <a:r>
              <a:rPr lang="es-ES" sz="8000" i="0" dirty="0">
                <a:effectLst/>
                <a:latin typeface="Arial" panose="020B0604020202020204" pitchFamily="34" charset="0"/>
                <a:cs typeface="Arial" panose="020B0604020202020204" pitchFamily="34" charset="0"/>
              </a:rPr>
              <a:t>arecen de botones gustativos, sin embargo, están involucradas en las sensaciones táctiles de la lengua.</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fungiformes: aparecen como puntos rosados distribuidos alrededor de los bordes de la lengua, con una parte redondeada superior más ancha e inferior más angosta . Están aisladas y dispersas entre las papilas filiformes. </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caliciformes o circunvaladas: se encuentran formando una hilera en forma de V invertida hacia la parte trasera de la lengua. Son las papilas más grandes.</a:t>
            </a:r>
          </a:p>
          <a:p>
            <a:pPr>
              <a:lnSpc>
                <a:spcPct val="110000"/>
              </a:lnSpc>
              <a:buFont typeface="+mj-lt"/>
              <a:buAutoNum type="arabicPeriod"/>
            </a:pPr>
            <a:r>
              <a:rPr lang="es-ES" sz="8000" i="0" dirty="0">
                <a:effectLst/>
                <a:latin typeface="Arial" panose="020B0604020202020204" pitchFamily="34" charset="0"/>
                <a:cs typeface="Arial" panose="020B0604020202020204" pitchFamily="34" charset="0"/>
              </a:rPr>
              <a:t>Papilas foliadas: Localizadas hacia atrás de los bordes de la lengua. En los bordes de las papilas foliadas hay numerosos corpúsculos gustativos.</a:t>
            </a:r>
          </a:p>
          <a:p>
            <a:pPr>
              <a:lnSpc>
                <a:spcPct val="110000"/>
              </a:lnSpc>
            </a:pPr>
            <a:endParaRPr lang="es-ES" sz="1100" dirty="0"/>
          </a:p>
        </p:txBody>
      </p:sp>
      <p:pic>
        <p:nvPicPr>
          <p:cNvPr id="9" name="Imagen 8">
            <a:extLst>
              <a:ext uri="{FF2B5EF4-FFF2-40B4-BE49-F238E27FC236}">
                <a16:creationId xmlns:a16="http://schemas.microsoft.com/office/drawing/2014/main" id="{0BEF943A-6E42-938B-8BD0-FFC4749101B9}"/>
              </a:ext>
            </a:extLst>
          </p:cNvPr>
          <p:cNvPicPr>
            <a:picLocks noChangeAspect="1"/>
          </p:cNvPicPr>
          <p:nvPr/>
        </p:nvPicPr>
        <p:blipFill>
          <a:blip r:embed="rId2"/>
          <a:stretch>
            <a:fillRect/>
          </a:stretch>
        </p:blipFill>
        <p:spPr>
          <a:xfrm>
            <a:off x="8698156" y="1957783"/>
            <a:ext cx="3293706" cy="4189338"/>
          </a:xfrm>
          <a:prstGeom prst="rect">
            <a:avLst/>
          </a:prstGeom>
        </p:spPr>
      </p:pic>
      <p:sp>
        <p:nvSpPr>
          <p:cNvPr id="10" name="CuadroTexto 9">
            <a:extLst>
              <a:ext uri="{FF2B5EF4-FFF2-40B4-BE49-F238E27FC236}">
                <a16:creationId xmlns:a16="http://schemas.microsoft.com/office/drawing/2014/main" id="{0423E8ED-4942-B136-4733-CDC7C08EF14E}"/>
              </a:ext>
            </a:extLst>
          </p:cNvPr>
          <p:cNvSpPr txBox="1"/>
          <p:nvPr/>
        </p:nvSpPr>
        <p:spPr>
          <a:xfrm>
            <a:off x="8594651" y="6372284"/>
            <a:ext cx="3500715" cy="306312"/>
          </a:xfrm>
          <a:prstGeom prst="rect">
            <a:avLst/>
          </a:prstGeom>
          <a:solidFill>
            <a:srgbClr val="000000">
              <a:alpha val="50000"/>
            </a:srgbClr>
          </a:solidFill>
          <a:ln>
            <a:noFill/>
          </a:ln>
        </p:spPr>
        <p:txBody>
          <a:bodyPr wrap="square" rtlCol="0">
            <a:noAutofit/>
          </a:bodyPr>
          <a:lstStyle/>
          <a:p>
            <a:pPr algn="ctr">
              <a:spcAft>
                <a:spcPts val="600"/>
              </a:spcAft>
            </a:pPr>
            <a:r>
              <a:rPr lang="es-ES" sz="950" dirty="0">
                <a:solidFill>
                  <a:srgbClr val="FFFFFF"/>
                </a:solidFill>
                <a:latin typeface="Arial" panose="020B0604020202020204" pitchFamily="34" charset="0"/>
                <a:cs typeface="Arial" panose="020B0604020202020204" pitchFamily="34" charset="0"/>
              </a:rPr>
              <a:t>/FIGURA4:https://www.pinterest.com/pin/376050637640411968/</a:t>
            </a:r>
          </a:p>
        </p:txBody>
      </p:sp>
    </p:spTree>
    <p:extLst>
      <p:ext uri="{BB962C8B-B14F-4D97-AF65-F5344CB8AC3E}">
        <p14:creationId xmlns:p14="http://schemas.microsoft.com/office/powerpoint/2010/main" val="9531079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3C971-DCFC-DA16-BD42-48D74472605C}"/>
              </a:ext>
            </a:extLst>
          </p:cNvPr>
          <p:cNvSpPr>
            <a:spLocks noGrp="1"/>
          </p:cNvSpPr>
          <p:nvPr>
            <p:ph type="title"/>
          </p:nvPr>
        </p:nvSpPr>
        <p:spPr>
          <a:xfrm>
            <a:off x="648930" y="629266"/>
            <a:ext cx="4795482" cy="1641987"/>
          </a:xfrm>
        </p:spPr>
        <p:txBody>
          <a:bodyPr>
            <a:normAutofit/>
          </a:bodyPr>
          <a:lstStyle/>
          <a:p>
            <a:r>
              <a:rPr lang="es-ES" sz="3600" dirty="0">
                <a:latin typeface="Arial Black" panose="020B0A04020102020204" pitchFamily="34" charset="0"/>
              </a:rPr>
              <a:t>Conclusión</a:t>
            </a:r>
          </a:p>
        </p:txBody>
      </p:sp>
      <p:pic>
        <p:nvPicPr>
          <p:cNvPr id="3074" name="Picture 2" descr="Sentido del gusto: cómo funciona y para qué sirve el gusto en el ...">
            <a:extLst>
              <a:ext uri="{FF2B5EF4-FFF2-40B4-BE49-F238E27FC236}">
                <a16:creationId xmlns:a16="http://schemas.microsoft.com/office/drawing/2014/main" id="{8302C685-50F4-D1B2-5BE8-CB34DA5F3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r="31518"/>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085" name="Rectangle 3078">
            <a:extLst>
              <a:ext uri="{FF2B5EF4-FFF2-40B4-BE49-F238E27FC236}">
                <a16:creationId xmlns:a16="http://schemas.microsoft.com/office/drawing/2014/main" id="{AA047838-7F9E-43CF-A116-26E7AAA8F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274E6E2A-E300-147F-C5FC-75A1349C7B94}"/>
              </a:ext>
            </a:extLst>
          </p:cNvPr>
          <p:cNvSpPr>
            <a:spLocks noGrp="1"/>
          </p:cNvSpPr>
          <p:nvPr>
            <p:ph idx="1"/>
          </p:nvPr>
        </p:nvSpPr>
        <p:spPr>
          <a:xfrm>
            <a:off x="419101" y="1695451"/>
            <a:ext cx="4797256" cy="3809998"/>
          </a:xfrm>
        </p:spPr>
        <p:txBody>
          <a:bodyPr>
            <a:noAutofit/>
          </a:bodyPr>
          <a:lstStyle/>
          <a:p>
            <a:pPr>
              <a:lnSpc>
                <a:spcPct val="90000"/>
              </a:lnSpc>
            </a:pPr>
            <a:r>
              <a:rPr lang="es-ES" i="0" dirty="0">
                <a:effectLst/>
                <a:latin typeface="Arial" panose="020B0604020202020204" pitchFamily="34" charset="0"/>
                <a:cs typeface="Arial" panose="020B0604020202020204" pitchFamily="34" charset="0"/>
              </a:rPr>
              <a:t>En conclusión Gracias al sentido del gusto , podemos sentir los sabores de todo lo que comemos. La lengua es el órgano principal involucrado en la percepción del sabor y está cubierta de papilas gustativas que contienen los receptores sensoriales para el sabor. El gusto actúa por contacto de sustancias químicas solubles con la lengua. </a:t>
            </a:r>
            <a:r>
              <a:rPr lang="es-ES" dirty="0">
                <a:latin typeface="Arial" panose="020B0604020202020204" pitchFamily="34" charset="0"/>
                <a:cs typeface="Arial" panose="020B0604020202020204" pitchFamily="34" charset="0"/>
              </a:rPr>
              <a:t>El ser humano es capaz de percibir un abanico amplio de sabores como respuesta a la combinación de varios estímulos, entre ellos textura, temperatura, olor y gusto hay 5 modalidades de sabor como: el salado, acido, dulce, amargo y umami</a:t>
            </a:r>
          </a:p>
        </p:txBody>
      </p:sp>
    </p:spTree>
    <p:extLst>
      <p:ext uri="{BB962C8B-B14F-4D97-AF65-F5344CB8AC3E}">
        <p14:creationId xmlns:p14="http://schemas.microsoft.com/office/powerpoint/2010/main" val="5943521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C64C5-8273-7A39-B834-1BC1436EDC38}"/>
              </a:ext>
            </a:extLst>
          </p:cNvPr>
          <p:cNvSpPr>
            <a:spLocks noGrp="1"/>
          </p:cNvSpPr>
          <p:nvPr>
            <p:ph type="title"/>
          </p:nvPr>
        </p:nvSpPr>
        <p:spPr/>
        <p:txBody>
          <a:bodyPr>
            <a:normAutofit/>
          </a:bodyPr>
          <a:lstStyle/>
          <a:p>
            <a:pPr algn="ctr"/>
            <a:r>
              <a:rPr lang="es-ES" sz="3600" dirty="0">
                <a:latin typeface="Arial Black" panose="020B0A04020102020204" pitchFamily="34" charset="0"/>
              </a:rPr>
              <a:t>links</a:t>
            </a:r>
          </a:p>
        </p:txBody>
      </p:sp>
      <p:sp>
        <p:nvSpPr>
          <p:cNvPr id="3" name="Marcador de contenido 2">
            <a:extLst>
              <a:ext uri="{FF2B5EF4-FFF2-40B4-BE49-F238E27FC236}">
                <a16:creationId xmlns:a16="http://schemas.microsoft.com/office/drawing/2014/main" id="{76D1193D-078E-25D5-5EEA-C0A8BAD0B08E}"/>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xmlns="" val="tx"/>
                    </a:ext>
                  </a:extLst>
                </a:hlinkClick>
              </a:rPr>
              <a:t>https://www.trihealth.co</a:t>
            </a:r>
            <a:r>
              <a:rPr lang="en-US" dirty="0"/>
              <a:t>m</a:t>
            </a:r>
          </a:p>
          <a:p>
            <a:r>
              <a:rPr lang="es-ES" dirty="0">
                <a:hlinkClick r:id="rId3">
                  <a:extLst>
                    <a:ext uri="{A12FA001-AC4F-418D-AE19-62706E023703}">
                      <ahyp:hlinkClr xmlns:ahyp="http://schemas.microsoft.com/office/drawing/2018/hyperlinkcolor" xmlns="" val="tx"/>
                    </a:ext>
                  </a:extLst>
                </a:hlinkClick>
              </a:rPr>
              <a:t>https://accessmedicine.mhmedical.com</a:t>
            </a:r>
            <a:endParaRPr lang="es-ES" dirty="0"/>
          </a:p>
          <a:p>
            <a:r>
              <a:rPr lang="es-ES" dirty="0">
                <a:hlinkClick r:id="rId4">
                  <a:extLst>
                    <a:ext uri="{A12FA001-AC4F-418D-AE19-62706E023703}">
                      <ahyp:hlinkClr xmlns:ahyp="http://schemas.microsoft.com/office/drawing/2018/hyperlinkcolor" xmlns="" val="tx"/>
                    </a:ext>
                  </a:extLst>
                </a:hlinkClick>
              </a:rPr>
              <a:t>https://medlineplus.gov/Spanish/</a:t>
            </a:r>
            <a:endParaRPr lang="es-ES" dirty="0"/>
          </a:p>
          <a:p>
            <a:endParaRPr lang="es-ES" dirty="0"/>
          </a:p>
        </p:txBody>
      </p:sp>
    </p:spTree>
    <p:extLst>
      <p:ext uri="{BB962C8B-B14F-4D97-AF65-F5344CB8AC3E}">
        <p14:creationId xmlns:p14="http://schemas.microsoft.com/office/powerpoint/2010/main" val="2806199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775E16-36DA-3132-9A8B-A5BA7E659554}"/>
              </a:ext>
            </a:extLst>
          </p:cNvPr>
          <p:cNvSpPr>
            <a:spLocks noGrp="1"/>
          </p:cNvSpPr>
          <p:nvPr>
            <p:ph idx="1"/>
          </p:nvPr>
        </p:nvSpPr>
        <p:spPr/>
        <p:txBody>
          <a:bodyPr>
            <a:normAutofit/>
          </a:bodyPr>
          <a:lstStyle/>
          <a:p>
            <a:pPr algn="ctr"/>
            <a:r>
              <a:rPr lang="es-ES" sz="7200"/>
              <a:t>GRACIAS</a:t>
            </a:r>
            <a:endParaRPr lang="es-ES" sz="7200" dirty="0"/>
          </a:p>
        </p:txBody>
      </p:sp>
      <p:pic>
        <p:nvPicPr>
          <p:cNvPr id="3074" name="Picture 2" descr="Sentido del Gusto - Información, papilas gustativas, gustos básicos">
            <a:extLst>
              <a:ext uri="{FF2B5EF4-FFF2-40B4-BE49-F238E27FC236}">
                <a16:creationId xmlns:a16="http://schemas.microsoft.com/office/drawing/2014/main" id="{2ABCA17B-BF26-64EC-22E8-C6D1A86EC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0" y="0"/>
            <a:ext cx="1213539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BD907AF-AA46-F3F7-24E9-72E010899069}"/>
              </a:ext>
            </a:extLst>
          </p:cNvPr>
          <p:cNvSpPr txBox="1"/>
          <p:nvPr/>
        </p:nvSpPr>
        <p:spPr>
          <a:xfrm>
            <a:off x="481109" y="550895"/>
            <a:ext cx="4419600" cy="1569660"/>
          </a:xfrm>
          <a:prstGeom prst="rect">
            <a:avLst/>
          </a:prstGeom>
          <a:noFill/>
        </p:spPr>
        <p:txBody>
          <a:bodyPr wrap="square" rtlCol="0">
            <a:spAutoFit/>
          </a:bodyPr>
          <a:lstStyle/>
          <a:p>
            <a:pPr algn="ctr"/>
            <a:r>
              <a:rPr lang="es-ES" sz="4800" dirty="0">
                <a:solidFill>
                  <a:schemeClr val="bg1"/>
                </a:solidFill>
              </a:rPr>
              <a:t>GRACIAS POR VER</a:t>
            </a:r>
          </a:p>
        </p:txBody>
      </p:sp>
    </p:spTree>
    <p:extLst>
      <p:ext uri="{BB962C8B-B14F-4D97-AF65-F5344CB8AC3E}">
        <p14:creationId xmlns:p14="http://schemas.microsoft.com/office/powerpoint/2010/main" val="806649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655</TotalTime>
  <Words>224</Words>
  <Application>Microsoft Office PowerPoint</Application>
  <PresentationFormat>Panorámica</PresentationFormat>
  <Paragraphs>41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Arial Black</vt:lpstr>
      <vt:lpstr>Century Gothic</vt:lpstr>
      <vt:lpstr>Wingdings 3</vt:lpstr>
      <vt:lpstr>Ion</vt:lpstr>
      <vt:lpstr>EL SENTIDO DEL GUSTO</vt:lpstr>
      <vt:lpstr>INTRUDUCCION</vt:lpstr>
      <vt:lpstr>¿QUE ES EL GUSTO?</vt:lpstr>
      <vt:lpstr>MODALIDADES DE SABORES DEL SENTIDO DEL GUSTO</vt:lpstr>
      <vt:lpstr>ANATOMIA DEL GUSTO(RECEPTORES)</vt:lpstr>
      <vt:lpstr>FISIOLOGIA DEL GUSTO</vt:lpstr>
      <vt:lpstr>Conclusión</vt:lpstr>
      <vt:lpstr>links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SENTIDO DEL GUSTO</dc:title>
  <dc:creator>criss vasquez</dc:creator>
  <cp:lastModifiedBy>Criss</cp:lastModifiedBy>
  <cp:revision>7</cp:revision>
  <dcterms:created xsi:type="dcterms:W3CDTF">2023-07-18T21:21:46Z</dcterms:created>
  <dcterms:modified xsi:type="dcterms:W3CDTF">2023-07-20T12:07:42Z</dcterms:modified>
</cp:coreProperties>
</file>