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64" r:id="rId6"/>
    <p:sldId id="262" r:id="rId7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E88B64-4D96-5F10-9880-2EC88D51F4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F29C651-1F99-10E8-E5DC-31888F742D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C2E1439-0DC1-A8FC-D60E-197A91B09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B1BDB6-796B-ED34-5209-0075509F0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F9BE7E-509B-FC19-63F6-F3EE5088F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90568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962939-DE3A-C701-B9FF-A1EA7F89EF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30F75AF-4BE4-6E69-8747-03381A333E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4D3B537-CBB4-983A-42D1-5E23F3880B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9181186-4A53-A683-F99B-92656603E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CA37E9-B5B0-C10A-F801-F17FBB659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69597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6BB032C-A747-7A55-4D1C-4093E131F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2BC11BF-DA34-CC22-41E1-F225B4610B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3E285F-8FE6-4158-3768-B2C562957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A01FEB-F4E4-1213-435A-33B335F07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B99C32-3ACF-5488-EED0-ED70A139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99154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AE19DA-79CF-5492-58E0-A4EE9C86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2E4567D-4260-CB44-26A7-74AB69A70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15C9A18-D850-9BB8-7044-A436F67F6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237A952-99B1-65D1-D1DB-D4013004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6590D09-F608-CFC6-60C8-9C25FB94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445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DB3CB2-807B-1974-78A0-029681F3A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6A94EC4-8CBC-0F01-C5C3-DA230C32C7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E672B68-9A1C-5BCC-BEB6-52F7F882C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26FD3F-4E70-79B2-314C-CCCC06B7EB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32DA95-88B6-6654-2799-E8C45BB0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05124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387491-A7DF-B0AF-20D9-09DE7586A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92D0AA-9FBE-3129-0B33-F9703F91C2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44CB534-9C5F-2FE9-E63C-7C5B53B62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2C3963B-BE7A-61E1-C186-5262B29AB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219B191-05E4-F02D-4DA0-5C28B18A0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971BE43-13B3-D04B-FEC5-36990A03B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4558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AA6B55-D056-4FD1-93E5-C2D1971EB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0FC459-640E-76EC-7893-788ABB1329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F9268AB-B445-B3F7-BAE6-00AC55EE4F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6C2AB4D-54C5-9F9B-6DCD-B1C3B760AD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73DD527-0C9F-AEE7-A0E4-7158F56C55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5CA7F5-4A8D-8055-3913-7837A70E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E51F248-0B91-C0DE-AEE1-85ECEB29B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516B009-DB58-D7EF-7480-8BF5013DA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4773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41DACD-FDE8-8027-DDE6-9B745E5BBE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5D38D04-AB44-55E5-2A93-DB7B012CF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CE4D93C8-F054-EF8E-CAD1-E7DD24ABA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BF7FCE-5B05-0238-B750-6B7866728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749004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4505BB-DE5F-FB9E-2053-BC6563DF2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B0EC8D0-4841-C2F3-F65D-B8C60DFD4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58BF5DD-E03A-E338-1EBE-5F0AE6349C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812398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3D8B48-FB48-ABD7-AE04-80EC07110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8B9D52-311C-E7E0-254F-DC6DAC2303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07007D-4B16-CDFF-5BB8-1ECC5A3FD1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420BC69-E305-ADCB-F30B-6AFACE48B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185092A-E30D-1442-840D-9F8BBBFA5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22BF505-38B8-F0A8-4DD6-956E505E1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431561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60BEC5-EFE3-BD43-B767-A3B928984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525B5B3-82E6-CA7E-2F3B-ABAEFB3AD5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935982B-0BE9-EBE6-6155-566447E096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765A3F-C85C-B6B6-986F-F9E6B2B70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ED68B6E-EDA5-50FD-9455-B560E712D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F0FCAF7-9B5A-F454-D476-A58B79B8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42371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5CB7373-0459-E080-4DE8-45519A8AD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6DCD9B-DF96-B9BE-4CBB-6F1334EAD6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750B535-DC09-6EDF-DC0B-C5735E5F4D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CEEF6E-FF8E-458B-869B-EC4634F6E825}" type="datetimeFigureOut">
              <a:rPr lang="es-PE" smtClean="0"/>
              <a:t>11/07/2023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AA88C5-2758-C1F2-9C85-691DB7D5F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C10DE2-6A0F-21EF-5119-CA13E5068D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81348-DE7F-4A82-8286-A5913C8973A6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874429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enhub.com/es/library/anatomia-es/cavidad-buca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dlineplus.gov/spanish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ntido del Gusto - Información, papilas gustativas, gustos básicos">
            <a:extLst>
              <a:ext uri="{FF2B5EF4-FFF2-40B4-BE49-F238E27FC236}">
                <a16:creationId xmlns:a16="http://schemas.microsoft.com/office/drawing/2014/main" id="{565E00FB-AB12-A6DE-134F-D9875DFD9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601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1580559-72DE-06B1-2C77-E0A6EC5FCA2E}"/>
              </a:ext>
            </a:extLst>
          </p:cNvPr>
          <p:cNvSpPr txBox="1"/>
          <p:nvPr/>
        </p:nvSpPr>
        <p:spPr>
          <a:xfrm>
            <a:off x="2354179" y="0"/>
            <a:ext cx="74836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latin typeface="Arial Black" panose="020B0A04020102020204" pitchFamily="34" charset="0"/>
              </a:rPr>
              <a:t>EL SENTIDO DEL GUSTO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7A09E2B-38CD-82E9-47F2-B69265FA20CA}"/>
              </a:ext>
            </a:extLst>
          </p:cNvPr>
          <p:cNvSpPr txBox="1"/>
          <p:nvPr/>
        </p:nvSpPr>
        <p:spPr>
          <a:xfrm>
            <a:off x="295774" y="3221192"/>
            <a:ext cx="466023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Alumno: Mariano Alayza Rodríguez</a:t>
            </a:r>
          </a:p>
          <a:p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Profesor: Juan Céspedes Cortez</a:t>
            </a:r>
          </a:p>
          <a:p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Curso: Ciencia y tecnología</a:t>
            </a:r>
          </a:p>
          <a:p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Grado: 2do Año</a:t>
            </a:r>
          </a:p>
          <a:p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Sección: “B”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1DAB0D1-F9B4-9CF0-4335-3114B24B4697}"/>
              </a:ext>
            </a:extLst>
          </p:cNvPr>
          <p:cNvSpPr txBox="1"/>
          <p:nvPr/>
        </p:nvSpPr>
        <p:spPr>
          <a:xfrm>
            <a:off x="4489283" y="5453679"/>
            <a:ext cx="32134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latin typeface="Arial Black" panose="020B0A04020102020204" pitchFamily="34" charset="0"/>
              </a:rPr>
              <a:t>Julio, 2023</a:t>
            </a:r>
            <a:endParaRPr lang="es-PE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3424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26F9A84-68F8-000E-D655-5DCA821DD1FD}"/>
              </a:ext>
            </a:extLst>
          </p:cNvPr>
          <p:cNvSpPr txBox="1"/>
          <p:nvPr/>
        </p:nvSpPr>
        <p:spPr>
          <a:xfrm>
            <a:off x="3978442" y="0"/>
            <a:ext cx="42351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latin typeface="Arial Black" panose="020B0A04020102020204" pitchFamily="34" charset="0"/>
              </a:rPr>
              <a:t>INTRODUCCION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8A8A9392-DB3C-9ACC-C768-AFCD1E0D86B8}"/>
              </a:ext>
            </a:extLst>
          </p:cNvPr>
          <p:cNvSpPr txBox="1"/>
          <p:nvPr/>
        </p:nvSpPr>
        <p:spPr>
          <a:xfrm>
            <a:off x="481263" y="4395718"/>
            <a:ext cx="145659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Objetivos:</a:t>
            </a:r>
            <a:endParaRPr 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2AE8255-B5E2-2711-95EF-638AE3D03CE4}"/>
              </a:ext>
            </a:extLst>
          </p:cNvPr>
          <p:cNvSpPr txBox="1"/>
          <p:nvPr/>
        </p:nvSpPr>
        <p:spPr>
          <a:xfrm>
            <a:off x="349957" y="4934195"/>
            <a:ext cx="633901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dirty="0">
                <a:latin typeface="Arial Black" panose="020B0A04020102020204" pitchFamily="34" charset="0"/>
              </a:rPr>
              <a:t>Aprender acerca del órgano o musculo responsable del sentido del gusto</a:t>
            </a:r>
          </a:p>
          <a:p>
            <a:pPr marL="342900" indent="-342900">
              <a:buFont typeface="+mj-lt"/>
              <a:buAutoNum type="arabicPeriod"/>
            </a:pPr>
            <a:endParaRPr lang="es-MX" dirty="0">
              <a:latin typeface="Arial Black" panose="020B0A040201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s-MX" dirty="0">
                <a:latin typeface="Arial Black" panose="020B0A04020102020204" pitchFamily="34" charset="0"/>
              </a:rPr>
              <a:t>Averiguar como es que funciona exactamente el sentido del gusto</a:t>
            </a:r>
            <a:endParaRPr lang="es-PE" dirty="0">
              <a:latin typeface="Arial Black" panose="020B0A040201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7502EC5-555A-5AA2-8853-1001C1D5C22F}"/>
              </a:ext>
            </a:extLst>
          </p:cNvPr>
          <p:cNvSpPr txBox="1"/>
          <p:nvPr/>
        </p:nvSpPr>
        <p:spPr>
          <a:xfrm>
            <a:off x="1482471" y="810253"/>
            <a:ext cx="927221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MX" sz="2200" dirty="0">
                <a:latin typeface="Arial" panose="020B0604020202020204" pitchFamily="34" charset="0"/>
                <a:cs typeface="Arial" panose="020B0604020202020204" pitchFamily="34" charset="0"/>
              </a:rPr>
              <a:t>Los sentidos del ser vivo son los que nos ayudan a relacionarnos con el entorno que nos rodea, al haber varios sentidos, cada uno se encarga de algo y en este caso hablaremos del sentido del gusto. El sentido del gusto es aquel el que nos ayuda a distinguir el sabor de diferentes alimentos. Este sentido nos ayuda junto al sentido del olfato a poder saber o distinguir algo que puede parecer comestible pero que en realidad no lo sea, usándolo como mecanismo de defensa como lo usaban nuestros antepasados y en esta ocasión veremos más acerca de este.</a:t>
            </a:r>
            <a:endParaRPr lang="es-PE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859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6587C7FD-05A0-CD79-AA4C-A6CB12EF03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63694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F50A329-7F59-85AA-5E9B-B7AEE8EF606D}"/>
              </a:ext>
            </a:extLst>
          </p:cNvPr>
          <p:cNvSpPr txBox="1"/>
          <p:nvPr/>
        </p:nvSpPr>
        <p:spPr>
          <a:xfrm>
            <a:off x="0" y="0"/>
            <a:ext cx="28914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>
                <a:latin typeface="Arial Black" panose="020B0A04020102020204" pitchFamily="34" charset="0"/>
              </a:rPr>
              <a:t>LENGUA:</a:t>
            </a:r>
            <a:endParaRPr lang="es-PE" sz="4000" dirty="0">
              <a:latin typeface="Arial Black" panose="020B0A040201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13A0758D-845C-97EA-A046-6CCB6A836D16}"/>
              </a:ext>
            </a:extLst>
          </p:cNvPr>
          <p:cNvSpPr txBox="1"/>
          <p:nvPr/>
        </p:nvSpPr>
        <p:spPr>
          <a:xfrm>
            <a:off x="583318" y="2223292"/>
            <a:ext cx="39294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órgano muscular ubicado en la </a:t>
            </a:r>
            <a:r>
              <a:rPr lang="es-MX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cavidad oral</a:t>
            </a:r>
            <a:r>
              <a:rPr lang="es-MX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cuyos principales roles incluyen el habla, la función masticatoria y la deglución. Aparte de esto, la lengua contiene receptores especializados los cuales permiten el sentido del gusto.</a:t>
            </a:r>
            <a:endParaRPr lang="es-PE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Estructura 3d de la lengua humana: ilustración de stock 1201780276 |  Shutterstock">
            <a:extLst>
              <a:ext uri="{FF2B5EF4-FFF2-40B4-BE49-F238E27FC236}">
                <a16:creationId xmlns:a16="http://schemas.microsoft.com/office/drawing/2014/main" id="{1FBA24E2-B908-4756-F4FC-264176DD379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6968" y="403600"/>
            <a:ext cx="6963995" cy="5878898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09D0804-FA6B-AB4E-3179-E004DB88CB68}"/>
              </a:ext>
            </a:extLst>
          </p:cNvPr>
          <p:cNvSpPr txBox="1"/>
          <p:nvPr/>
        </p:nvSpPr>
        <p:spPr>
          <a:xfrm>
            <a:off x="5020102" y="6282498"/>
            <a:ext cx="622672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1000" dirty="0"/>
              <a:t>Figura 1</a:t>
            </a:r>
          </a:p>
          <a:p>
            <a:r>
              <a:rPr lang="es-PE" sz="1000" dirty="0"/>
              <a:t>Rescatada de: https://www.shutterstock.com/es/image-illustration/human-tongue-structure-3d-render-1201780276</a:t>
            </a:r>
          </a:p>
        </p:txBody>
      </p:sp>
    </p:spTree>
    <p:extLst>
      <p:ext uri="{BB962C8B-B14F-4D97-AF65-F5344CB8AC3E}">
        <p14:creationId xmlns:p14="http://schemas.microsoft.com/office/powerpoint/2010/main" val="16062232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09BF1E2-3BC1-F039-FEE6-F532EAFD36D2}"/>
              </a:ext>
            </a:extLst>
          </p:cNvPr>
          <p:cNvSpPr txBox="1"/>
          <p:nvPr/>
        </p:nvSpPr>
        <p:spPr>
          <a:xfrm>
            <a:off x="3317707" y="0"/>
            <a:ext cx="555658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dirty="0">
                <a:latin typeface="Arial Black" panose="020B0A04020102020204" pitchFamily="34" charset="0"/>
              </a:rPr>
              <a:t>Sentido del gusto </a:t>
            </a:r>
          </a:p>
          <a:p>
            <a:pPr algn="ctr"/>
            <a:r>
              <a:rPr lang="es-MX" sz="4000" dirty="0">
                <a:latin typeface="Arial Black" panose="020B0A04020102020204" pitchFamily="34" charset="0"/>
              </a:rPr>
              <a:t>(estructura)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140EE08-1060-86B0-9C19-3DD8E68C9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982" y="661719"/>
            <a:ext cx="3663416" cy="5253659"/>
          </a:xfrm>
          <a:prstGeom prst="rect">
            <a:avLst/>
          </a:prstGeom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38B8A1E9-8772-D710-583B-C0F5405D9CDD}"/>
              </a:ext>
            </a:extLst>
          </p:cNvPr>
          <p:cNvSpPr txBox="1"/>
          <p:nvPr/>
        </p:nvSpPr>
        <p:spPr>
          <a:xfrm>
            <a:off x="5417024" y="2111728"/>
            <a:ext cx="609399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dirty="0"/>
              <a:t>Dulce: Sabor agradable asociado a la energía y satisfacción(</a:t>
            </a:r>
            <a:r>
              <a:rPr lang="es-PE" b="0" i="0" dirty="0">
                <a:solidFill>
                  <a:srgbClr val="727272"/>
                </a:solidFill>
                <a:effectLst/>
                <a:latin typeface="Montserrat" panose="020F0502020204030204" pitchFamily="2" charset="0"/>
              </a:rPr>
              <a:t> </a:t>
            </a:r>
            <a:r>
              <a:rPr lang="es-PE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carbohidratos, glucosa y glucógeno</a:t>
            </a:r>
            <a:r>
              <a:rPr lang="es-PE" b="0" i="0" dirty="0">
                <a:solidFill>
                  <a:srgbClr val="727272"/>
                </a:solidFill>
                <a:effectLst/>
                <a:latin typeface="Montserrat" panose="020F0502020204030204" pitchFamily="2" charset="0"/>
              </a:rPr>
              <a:t>.)</a:t>
            </a:r>
            <a:r>
              <a:rPr lang="es-MX" dirty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s-MX" dirty="0"/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Salado: Realza el sabor de los alimentos y equilibra los líquidos del cuerpo(</a:t>
            </a:r>
            <a:r>
              <a:rPr lang="es-PE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cloruro de sodio</a:t>
            </a:r>
            <a:r>
              <a:rPr lang="es-PE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s-MX" dirty="0"/>
              <a:t>.</a:t>
            </a:r>
          </a:p>
          <a:p>
            <a:pPr marL="342900" indent="-342900">
              <a:buFont typeface="+mj-lt"/>
              <a:buAutoNum type="arabicPeriod"/>
            </a:pPr>
            <a:endParaRPr lang="es-MX" dirty="0"/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Amargo: Sabor desagradable relacionado con la toxicidad y a menudo evitado.</a:t>
            </a:r>
          </a:p>
          <a:p>
            <a:pPr marL="342900" indent="-342900">
              <a:buFont typeface="+mj-lt"/>
              <a:buAutoNum type="arabicPeriod"/>
            </a:pPr>
            <a:endParaRPr lang="es-MX" dirty="0"/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Ácido: Sabor agudo y refrescante presente en alimentos ácidos y frescos.</a:t>
            </a:r>
          </a:p>
          <a:p>
            <a:pPr marL="342900" indent="-342900">
              <a:buFont typeface="+mj-lt"/>
              <a:buAutoNum type="arabicPeriod"/>
            </a:pPr>
            <a:endParaRPr lang="es-MX" dirty="0"/>
          </a:p>
          <a:p>
            <a:pPr marL="342900" indent="-342900">
              <a:buFont typeface="+mj-lt"/>
              <a:buAutoNum type="arabicPeriod"/>
            </a:pPr>
            <a:r>
              <a:rPr lang="es-MX" dirty="0"/>
              <a:t>Umami (sabroso): Sabor sabroso y satisfactorio encontrado en alimentos ricos en glutamato monosódico.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E5D3B1F8-777D-A510-B13C-3B612FA787C3}"/>
              </a:ext>
            </a:extLst>
          </p:cNvPr>
          <p:cNvSpPr txBox="1"/>
          <p:nvPr/>
        </p:nvSpPr>
        <p:spPr>
          <a:xfrm>
            <a:off x="92279" y="5915378"/>
            <a:ext cx="541702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Figura 2</a:t>
            </a:r>
          </a:p>
          <a:p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Rescatada </a:t>
            </a:r>
            <a:r>
              <a:rPr lang="es-MX" sz="1000" dirty="0" err="1">
                <a:latin typeface="Arial" panose="020B0604020202020204" pitchFamily="34" charset="0"/>
                <a:cs typeface="Arial" panose="020B0604020202020204" pitchFamily="34" charset="0"/>
              </a:rPr>
              <a:t>de:https</a:t>
            </a:r>
            <a:r>
              <a:rPr lang="es-MX" sz="1000" dirty="0">
                <a:latin typeface="Arial" panose="020B0604020202020204" pitchFamily="34" charset="0"/>
                <a:cs typeface="Arial" panose="020B0604020202020204" pitchFamily="34" charset="0"/>
              </a:rPr>
              <a:t>://www.facebook.com/principalgsm/posts/anatom%C3%ADa-la-lengua-para-secundaria/2718038735180811/?locale=es_LA</a:t>
            </a:r>
            <a:endParaRPr lang="es-PE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5071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5C6E0EB1-A60E-9AE4-5002-D55286A6F575}"/>
              </a:ext>
            </a:extLst>
          </p:cNvPr>
          <p:cNvSpPr txBox="1"/>
          <p:nvPr/>
        </p:nvSpPr>
        <p:spPr>
          <a:xfrm>
            <a:off x="100667" y="167780"/>
            <a:ext cx="44964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latin typeface="Arial Black" panose="020B0A04020102020204" pitchFamily="34" charset="0"/>
              </a:rPr>
              <a:t>CONCLUSIONES:</a:t>
            </a:r>
            <a:endParaRPr lang="es-PE" sz="3600" dirty="0">
              <a:latin typeface="Arial Black" panose="020B0A04020102020204" pitchFamily="34" charset="0"/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08F312F-78BB-8870-C854-DE0DE98C9738}"/>
              </a:ext>
            </a:extLst>
          </p:cNvPr>
          <p:cNvSpPr txBox="1"/>
          <p:nvPr/>
        </p:nvSpPr>
        <p:spPr>
          <a:xfrm>
            <a:off x="796954" y="1862356"/>
            <a:ext cx="78017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s-MX" sz="2400" dirty="0"/>
              <a:t>El musculo responsable del sentido del gusto es la lengua además de servir para otras cosas</a:t>
            </a:r>
          </a:p>
          <a:p>
            <a:pPr marL="342900" indent="-342900">
              <a:buFont typeface="+mj-lt"/>
              <a:buAutoNum type="arabicPeriod"/>
            </a:pPr>
            <a:endParaRPr lang="es-PE" sz="2400" dirty="0"/>
          </a:p>
          <a:p>
            <a:pPr marL="342900" indent="-342900">
              <a:buFont typeface="+mj-lt"/>
              <a:buAutoNum type="arabicPeriod"/>
            </a:pPr>
            <a:r>
              <a:rPr lang="es-PE" sz="2400" dirty="0"/>
              <a:t>El sentido del gusto se divide en varios sabores los cuales son: dulce, acido, amargo, salado y umami</a:t>
            </a:r>
            <a:endParaRPr lang="es-MX" sz="2400" dirty="0"/>
          </a:p>
        </p:txBody>
      </p:sp>
    </p:spTree>
    <p:extLst>
      <p:ext uri="{BB962C8B-B14F-4D97-AF65-F5344CB8AC3E}">
        <p14:creationId xmlns:p14="http://schemas.microsoft.com/office/powerpoint/2010/main" val="2547140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9DE9CA9C-68D5-3EF9-F715-79399F97F4E7}"/>
              </a:ext>
            </a:extLst>
          </p:cNvPr>
          <p:cNvSpPr txBox="1"/>
          <p:nvPr/>
        </p:nvSpPr>
        <p:spPr>
          <a:xfrm>
            <a:off x="105225" y="87929"/>
            <a:ext cx="29315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/>
              <a:t>Linkografía: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344B051B-CF08-7C44-CFAF-B09ECFB3F83E}"/>
              </a:ext>
            </a:extLst>
          </p:cNvPr>
          <p:cNvSpPr txBox="1"/>
          <p:nvPr/>
        </p:nvSpPr>
        <p:spPr>
          <a:xfrm>
            <a:off x="451090" y="1209314"/>
            <a:ext cx="337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PE" u="sng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https://medlineplus.gov/spanish/</a:t>
            </a:r>
            <a:endParaRPr lang="es-PE" u="sng" dirty="0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CF3978D-9201-82A1-70B3-865D5F7BCFAD}"/>
              </a:ext>
            </a:extLst>
          </p:cNvPr>
          <p:cNvSpPr txBox="1"/>
          <p:nvPr/>
        </p:nvSpPr>
        <p:spPr>
          <a:xfrm>
            <a:off x="451090" y="1992145"/>
            <a:ext cx="50036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u="sng" dirty="0"/>
              <a:t>bordonclinic.com/sabores-en-la-lengua/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6D2CE8DA-98D5-34B0-0425-41A8825C7F55}"/>
              </a:ext>
            </a:extLst>
          </p:cNvPr>
          <p:cNvSpPr txBox="1"/>
          <p:nvPr/>
        </p:nvSpPr>
        <p:spPr>
          <a:xfrm>
            <a:off x="392186" y="2774976"/>
            <a:ext cx="763607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u="sng" dirty="0"/>
              <a:t>https://www.kenhub.com/es/library/anatomia-es/anatomia-de-la-lengua</a:t>
            </a:r>
          </a:p>
        </p:txBody>
      </p:sp>
    </p:spTree>
    <p:extLst>
      <p:ext uri="{BB962C8B-B14F-4D97-AF65-F5344CB8AC3E}">
        <p14:creationId xmlns:p14="http://schemas.microsoft.com/office/powerpoint/2010/main" val="28587449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405</Words>
  <Application>Microsoft Office PowerPoint</Application>
  <PresentationFormat>Panorámica</PresentationFormat>
  <Paragraphs>38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Calibri</vt:lpstr>
      <vt:lpstr>Calibri Light</vt:lpstr>
      <vt:lpstr>Montserrat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Josefina Alayza</dc:creator>
  <cp:lastModifiedBy>Josefina Alayza</cp:lastModifiedBy>
  <cp:revision>5</cp:revision>
  <dcterms:created xsi:type="dcterms:W3CDTF">2023-07-11T01:02:42Z</dcterms:created>
  <dcterms:modified xsi:type="dcterms:W3CDTF">2023-07-12T01:10:40Z</dcterms:modified>
</cp:coreProperties>
</file>