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57" r:id="rId3"/>
    <p:sldId id="256" r:id="rId4"/>
    <p:sldId id="259" r:id="rId5"/>
    <p:sldId id="260" r:id="rId6"/>
    <p:sldId id="268" r:id="rId7"/>
    <p:sldId id="270" r:id="rId8"/>
    <p:sldId id="269" r:id="rId9"/>
    <p:sldId id="271" r:id="rId10"/>
    <p:sldId id="272" r:id="rId11"/>
    <p:sldId id="273" r:id="rId12"/>
    <p:sldId id="267" r:id="rId1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ED97F-713D-64C4-D7C8-EF004BEAEF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9310855-9B99-1D23-8F27-E4F7C7B60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C99BD2B-0661-F3E4-79B1-0ECBC4C40277}"/>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1551863E-A15B-415A-36E8-340E82EC2487}"/>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79B3A2EF-BA62-2FFA-F5C4-23F4347FE115}"/>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235951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20207-A86D-C430-6D50-8C8CF8FA793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04C5781-E32C-3F12-9C51-ED02A69A5B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7E5AA9-418D-7151-1BB0-80BED77E4864}"/>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BBA40309-4894-0344-32F0-CC278F25A5C6}"/>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5667B996-F24C-E078-8026-29BD3D8B042B}"/>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15891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0D076B-D750-CD36-B590-0FCB62CF989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A36F5AF-C323-3CA7-0D41-8B9A9546E5C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481607A-D125-37BC-DCFD-AE7A0FD3F72E}"/>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35E6E24F-D9B7-32E6-3F53-DDF84A0C1361}"/>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9DABED71-4681-74D0-C1C0-B5304A2FE15A}"/>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40233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A906A-291E-5D41-4524-E0A7758A784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9A79B42-E18A-3C85-C903-4CE4B8CA16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0876DBB-9EB9-D92A-8A6E-A55B9636A4AB}"/>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34F15BAA-B1C2-6AA9-0674-79DCC647C174}"/>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6E1C7CA-88E5-A7C0-EC53-7B0C78338A6E}"/>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134265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DEFCA-1800-0980-600B-A48D90FBA0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41DF193-A749-60A8-04AC-56D332C5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49A6D16-C129-7A09-348E-95DF3FCF71A4}"/>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1E000E45-F003-8CAD-719C-77ABE5ABF472}"/>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93E0C45F-0BE7-CAC2-A67F-C74CF4657757}"/>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364716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4F758-AAFA-335A-34B5-BF7DCC9979F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EEAC2DF-95E9-1445-7564-49DAC401E6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7CCE50D1-3E0A-1A79-2DC4-814F0F7EE92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9E3EEB1-4D43-8376-61AC-C2255E2CB350}"/>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6" name="Marcador de pie de página 5">
            <a:extLst>
              <a:ext uri="{FF2B5EF4-FFF2-40B4-BE49-F238E27FC236}">
                <a16:creationId xmlns:a16="http://schemas.microsoft.com/office/drawing/2014/main" id="{66FCE852-C5F2-8102-FFC0-1F1734E806CD}"/>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60088FF3-B575-6EB5-776F-22C27D22994F}"/>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26861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BC1BB-4D7F-26F5-9A61-BBAA15D1090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DE83FAF-7884-DCD6-40F1-3926C4BA4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68CFA0-20FC-4DF4-2136-79E44EAA333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047FB04E-6FAB-8BCB-AD70-6A83B516B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4F2F62-CF79-2E9C-57CD-22373AF8A57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411E709-ACAB-2464-7254-8DEAD0573B90}"/>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8" name="Marcador de pie de página 7">
            <a:extLst>
              <a:ext uri="{FF2B5EF4-FFF2-40B4-BE49-F238E27FC236}">
                <a16:creationId xmlns:a16="http://schemas.microsoft.com/office/drawing/2014/main" id="{0C3C8B0F-482D-936C-0E81-FA9854119EDC}"/>
              </a:ext>
            </a:extLst>
          </p:cNvPr>
          <p:cNvSpPr>
            <a:spLocks noGrp="1"/>
          </p:cNvSpPr>
          <p:nvPr>
            <p:ph type="ftr" sz="quarter" idx="11"/>
          </p:nvPr>
        </p:nvSpPr>
        <p:spPr/>
        <p:txBody>
          <a:bodyPr/>
          <a:lstStyle/>
          <a:p>
            <a:endParaRPr lang="es-PE" dirty="0"/>
          </a:p>
        </p:txBody>
      </p:sp>
      <p:sp>
        <p:nvSpPr>
          <p:cNvPr id="9" name="Marcador de número de diapositiva 8">
            <a:extLst>
              <a:ext uri="{FF2B5EF4-FFF2-40B4-BE49-F238E27FC236}">
                <a16:creationId xmlns:a16="http://schemas.microsoft.com/office/drawing/2014/main" id="{451A6582-CA91-19AA-A1FB-6A1231B861B2}"/>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37345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2B4E3-E70E-7B12-64BE-9083105E8B3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761E287-83CF-8550-5F72-82733E84B2B0}"/>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4" name="Marcador de pie de página 3">
            <a:extLst>
              <a:ext uri="{FF2B5EF4-FFF2-40B4-BE49-F238E27FC236}">
                <a16:creationId xmlns:a16="http://schemas.microsoft.com/office/drawing/2014/main" id="{DF470D15-A6CB-16F5-C7E0-6A9CDEC6D50F}"/>
              </a:ext>
            </a:extLst>
          </p:cNvPr>
          <p:cNvSpPr>
            <a:spLocks noGrp="1"/>
          </p:cNvSpPr>
          <p:nvPr>
            <p:ph type="ftr" sz="quarter" idx="11"/>
          </p:nvPr>
        </p:nvSpPr>
        <p:spPr/>
        <p:txBody>
          <a:bodyPr/>
          <a:lstStyle/>
          <a:p>
            <a:endParaRPr lang="es-PE" dirty="0"/>
          </a:p>
        </p:txBody>
      </p:sp>
      <p:sp>
        <p:nvSpPr>
          <p:cNvPr id="5" name="Marcador de número de diapositiva 4">
            <a:extLst>
              <a:ext uri="{FF2B5EF4-FFF2-40B4-BE49-F238E27FC236}">
                <a16:creationId xmlns:a16="http://schemas.microsoft.com/office/drawing/2014/main" id="{A8BB3D51-3AA7-3129-B4B2-6029610FE45F}"/>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59326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F0D4E5-F277-078E-6C37-02ECA39BFA7E}"/>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3" name="Marcador de pie de página 2">
            <a:extLst>
              <a:ext uri="{FF2B5EF4-FFF2-40B4-BE49-F238E27FC236}">
                <a16:creationId xmlns:a16="http://schemas.microsoft.com/office/drawing/2014/main" id="{8710D718-102C-4451-9346-F2065FD87DF5}"/>
              </a:ext>
            </a:extLst>
          </p:cNvPr>
          <p:cNvSpPr>
            <a:spLocks noGrp="1"/>
          </p:cNvSpPr>
          <p:nvPr>
            <p:ph type="ftr" sz="quarter" idx="11"/>
          </p:nvPr>
        </p:nvSpPr>
        <p:spPr/>
        <p:txBody>
          <a:bodyPr/>
          <a:lstStyle/>
          <a:p>
            <a:endParaRPr lang="es-PE" dirty="0"/>
          </a:p>
        </p:txBody>
      </p:sp>
      <p:sp>
        <p:nvSpPr>
          <p:cNvPr id="4" name="Marcador de número de diapositiva 3">
            <a:extLst>
              <a:ext uri="{FF2B5EF4-FFF2-40B4-BE49-F238E27FC236}">
                <a16:creationId xmlns:a16="http://schemas.microsoft.com/office/drawing/2014/main" id="{48884507-2C7C-3227-CFEA-F1C2AE77DC66}"/>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369208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C7D3E-F752-42A0-2C8A-642AA9735E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828D1FB-178E-4B6D-DB4D-7462C09A9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597D7B2-860F-B0BC-E994-A41FD2990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82AFC9-D0FF-1D52-FBC5-F5CDF9A6C9CF}"/>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6" name="Marcador de pie de página 5">
            <a:extLst>
              <a:ext uri="{FF2B5EF4-FFF2-40B4-BE49-F238E27FC236}">
                <a16:creationId xmlns:a16="http://schemas.microsoft.com/office/drawing/2014/main" id="{F34DAA4B-DFF7-E911-7CD8-D1CB2367ECB3}"/>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9020EF13-BF3C-799E-5A0F-1B0E8B7E4D66}"/>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7760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B6175-ADB6-1324-F427-D4DACB75B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C8C38C1-B1D3-8EFE-FD44-6F4A2B083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a:extLst>
              <a:ext uri="{FF2B5EF4-FFF2-40B4-BE49-F238E27FC236}">
                <a16:creationId xmlns:a16="http://schemas.microsoft.com/office/drawing/2014/main" id="{07D13E54-40D7-796B-A6BA-72FBF1276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E62E8D-A742-F00C-DC82-4AC66BE30883}"/>
              </a:ext>
            </a:extLst>
          </p:cNvPr>
          <p:cNvSpPr>
            <a:spLocks noGrp="1"/>
          </p:cNvSpPr>
          <p:nvPr>
            <p:ph type="dt" sz="half" idx="10"/>
          </p:nvPr>
        </p:nvSpPr>
        <p:spPr/>
        <p:txBody>
          <a:bodyPr/>
          <a:lstStyle/>
          <a:p>
            <a:fld id="{5DFEB1F7-DAF8-4EE6-80E3-F0D94EBE33B3}" type="datetimeFigureOut">
              <a:rPr lang="es-PE" smtClean="0"/>
              <a:t>19/06/2023</a:t>
            </a:fld>
            <a:endParaRPr lang="es-PE" dirty="0"/>
          </a:p>
        </p:txBody>
      </p:sp>
      <p:sp>
        <p:nvSpPr>
          <p:cNvPr id="6" name="Marcador de pie de página 5">
            <a:extLst>
              <a:ext uri="{FF2B5EF4-FFF2-40B4-BE49-F238E27FC236}">
                <a16:creationId xmlns:a16="http://schemas.microsoft.com/office/drawing/2014/main" id="{F99F536C-5360-07EA-7076-717B1D570680}"/>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05AD57B8-AA10-0017-4061-DAE626E046B0}"/>
              </a:ext>
            </a:extLst>
          </p:cNvPr>
          <p:cNvSpPr>
            <a:spLocks noGrp="1"/>
          </p:cNvSpPr>
          <p:nvPr>
            <p:ph type="sldNum" sz="quarter" idx="12"/>
          </p:nvPr>
        </p:nvSpPr>
        <p:spPr/>
        <p:txBody>
          <a:bodyPr/>
          <a:lstStyle/>
          <a:p>
            <a:fld id="{EF5AEC6A-6A27-45E4-BE38-BB54E0BB3C6E}" type="slidenum">
              <a:rPr lang="es-PE" smtClean="0"/>
              <a:t>‹Nº›</a:t>
            </a:fld>
            <a:endParaRPr lang="es-PE" dirty="0"/>
          </a:p>
        </p:txBody>
      </p:sp>
    </p:spTree>
    <p:extLst>
      <p:ext uri="{BB962C8B-B14F-4D97-AF65-F5344CB8AC3E}">
        <p14:creationId xmlns:p14="http://schemas.microsoft.com/office/powerpoint/2010/main" val="211619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4D89C42-6B11-2B4C-43C0-1B36B2B4412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789" t="5201" r="5421" b="11320"/>
          <a:stretch/>
        </p:blipFill>
        <p:spPr>
          <a:xfrm>
            <a:off x="9927771" y="0"/>
            <a:ext cx="2264228" cy="1098486"/>
          </a:xfrm>
          <a:prstGeom prst="rect">
            <a:avLst/>
          </a:prstGeom>
        </p:spPr>
      </p:pic>
      <p:sp>
        <p:nvSpPr>
          <p:cNvPr id="2" name="Marcador de título 1">
            <a:extLst>
              <a:ext uri="{FF2B5EF4-FFF2-40B4-BE49-F238E27FC236}">
                <a16:creationId xmlns:a16="http://schemas.microsoft.com/office/drawing/2014/main" id="{77BFBD31-C79F-E241-CBC6-CBC9D7552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7839CB99-C129-B54A-9AD1-F772B72FA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a:extLst>
              <a:ext uri="{FF2B5EF4-FFF2-40B4-BE49-F238E27FC236}">
                <a16:creationId xmlns:a16="http://schemas.microsoft.com/office/drawing/2014/main" id="{7A01A8C1-709F-2EB2-6917-F7BBFDC52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EB1F7-DAF8-4EE6-80E3-F0D94EBE33B3}" type="datetimeFigureOut">
              <a:rPr lang="es-PE" smtClean="0"/>
              <a:t>19/06/2023</a:t>
            </a:fld>
            <a:endParaRPr lang="es-PE" dirty="0"/>
          </a:p>
        </p:txBody>
      </p:sp>
      <p:sp>
        <p:nvSpPr>
          <p:cNvPr id="5" name="Marcador de pie de página 4">
            <a:extLst>
              <a:ext uri="{FF2B5EF4-FFF2-40B4-BE49-F238E27FC236}">
                <a16:creationId xmlns:a16="http://schemas.microsoft.com/office/drawing/2014/main" id="{5F8F645C-89DF-151D-2D28-78FC19B19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tx1">
                    <a:tint val="75000"/>
                  </a:schemeClr>
                </a:solidFill>
                <a:latin typeface="Escolar1" panose="00000400000000000000" pitchFamily="2" charset="0"/>
              </a:defRPr>
            </a:lvl1pPr>
          </a:lstStyle>
          <a:p>
            <a:r>
              <a:rPr lang="es-MX" dirty="0"/>
              <a:t>Pie de Página</a:t>
            </a:r>
            <a:endParaRPr lang="es-PE" dirty="0"/>
          </a:p>
        </p:txBody>
      </p:sp>
      <p:pic>
        <p:nvPicPr>
          <p:cNvPr id="8" name="Imagen 7">
            <a:extLst>
              <a:ext uri="{FF2B5EF4-FFF2-40B4-BE49-F238E27FC236}">
                <a16:creationId xmlns:a16="http://schemas.microsoft.com/office/drawing/2014/main" id="{008051C9-B705-D533-3E04-5DCF2A59C0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44768"/>
            <a:ext cx="838200" cy="1309687"/>
          </a:xfrm>
          <a:prstGeom prst="rect">
            <a:avLst/>
          </a:prstGeom>
        </p:spPr>
      </p:pic>
      <p:sp>
        <p:nvSpPr>
          <p:cNvPr id="6" name="Marcador de número de diapositiva 5">
            <a:extLst>
              <a:ext uri="{FF2B5EF4-FFF2-40B4-BE49-F238E27FC236}">
                <a16:creationId xmlns:a16="http://schemas.microsoft.com/office/drawing/2014/main" id="{1A5B468C-EF4E-3918-59C7-97A1FFBEF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AEC6A-6A27-45E4-BE38-BB54E0BB3C6E}" type="slidenum">
              <a:rPr lang="es-PE" smtClean="0"/>
              <a:t>‹Nº›</a:t>
            </a:fld>
            <a:endParaRPr lang="es-PE" dirty="0"/>
          </a:p>
        </p:txBody>
      </p:sp>
      <p:sp>
        <p:nvSpPr>
          <p:cNvPr id="12" name="Rectángulo 11">
            <a:extLst>
              <a:ext uri="{FF2B5EF4-FFF2-40B4-BE49-F238E27FC236}">
                <a16:creationId xmlns:a16="http://schemas.microsoft.com/office/drawing/2014/main" id="{99A4AF0C-0955-C4B7-8EC7-DF63BDC793A3}"/>
              </a:ext>
            </a:extLst>
          </p:cNvPr>
          <p:cNvSpPr/>
          <p:nvPr userDrawn="1"/>
        </p:nvSpPr>
        <p:spPr>
          <a:xfrm>
            <a:off x="0" y="6356350"/>
            <a:ext cx="12191999" cy="501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s-PE" sz="2400" b="1" dirty="0">
                <a:effectLst/>
                <a:latin typeface="Escolar1" panose="00000400000000000000" pitchFamily="2" charset="0"/>
                <a:ea typeface="Calibri" panose="020F0502020204030204" pitchFamily="34" charset="0"/>
                <a:cs typeface="Times New Roman" panose="02020603050405020304" pitchFamily="18" charset="0"/>
              </a:rPr>
              <a:t>Lo que hagas, hazlo bien</a:t>
            </a:r>
            <a:endParaRPr lang="es-PE" sz="2400" dirty="0"/>
          </a:p>
        </p:txBody>
      </p:sp>
      <p:pic>
        <p:nvPicPr>
          <p:cNvPr id="11" name="Imagen 10">
            <a:extLst>
              <a:ext uri="{FF2B5EF4-FFF2-40B4-BE49-F238E27FC236}">
                <a16:creationId xmlns:a16="http://schemas.microsoft.com/office/drawing/2014/main" id="{189D0B08-8976-0A29-58D2-17FE6AEF3F9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9726" t="15489" r="19796" b="10526"/>
          <a:stretch/>
        </p:blipFill>
        <p:spPr>
          <a:xfrm>
            <a:off x="0" y="6214912"/>
            <a:ext cx="1141902" cy="648000"/>
          </a:xfrm>
          <a:prstGeom prst="rect">
            <a:avLst/>
          </a:prstGeom>
        </p:spPr>
      </p:pic>
    </p:spTree>
    <p:extLst>
      <p:ext uri="{BB962C8B-B14F-4D97-AF65-F5344CB8AC3E}">
        <p14:creationId xmlns:p14="http://schemas.microsoft.com/office/powerpoint/2010/main" val="33724298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Escolar1"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Escolar1"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Escolar1"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scolar1"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scolar1"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scolar1"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ngatar.framiq.com/es/" TargetMode="External"/><Relationship Id="rId2" Type="http://schemas.openxmlformats.org/officeDocument/2006/relationships/hyperlink" Target="https://www.creartuavatar.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vachara.com/avatar_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2038E-5917-B2F5-94CC-3D1C0956F264}"/>
              </a:ext>
            </a:extLst>
          </p:cNvPr>
          <p:cNvSpPr>
            <a:spLocks noGrp="1"/>
          </p:cNvSpPr>
          <p:nvPr>
            <p:ph type="title"/>
          </p:nvPr>
        </p:nvSpPr>
        <p:spPr>
          <a:xfrm>
            <a:off x="0" y="3746706"/>
            <a:ext cx="12192000" cy="1325563"/>
          </a:xfrm>
        </p:spPr>
        <p:txBody>
          <a:bodyPr>
            <a:normAutofit/>
          </a:bodyPr>
          <a:lstStyle/>
          <a:p>
            <a:pPr algn="ctr"/>
            <a:r>
              <a:rPr lang="es-MX" sz="4800" b="1" dirty="0">
                <a:solidFill>
                  <a:srgbClr val="002060"/>
                </a:solidFill>
                <a:latin typeface="Escolar1" panose="00000400000000000000" pitchFamily="2" charset="0"/>
              </a:rPr>
              <a:t>Profesor Marco Aurelio Porro Chulli</a:t>
            </a:r>
            <a:endParaRPr lang="es-PE" sz="4800" b="1" dirty="0">
              <a:solidFill>
                <a:srgbClr val="002060"/>
              </a:solidFill>
              <a:latin typeface="Escolar1" panose="00000400000000000000" pitchFamily="2" charset="0"/>
            </a:endParaRPr>
          </a:p>
        </p:txBody>
      </p:sp>
      <p:pic>
        <p:nvPicPr>
          <p:cNvPr id="3" name="Imagen 2">
            <a:extLst>
              <a:ext uri="{FF2B5EF4-FFF2-40B4-BE49-F238E27FC236}">
                <a16:creationId xmlns:a16="http://schemas.microsoft.com/office/drawing/2014/main" id="{29A7C275-2C63-38B8-4449-A25A3D9D6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529" y="1356097"/>
            <a:ext cx="5404941" cy="2134725"/>
          </a:xfrm>
          <a:prstGeom prst="rect">
            <a:avLst/>
          </a:prstGeom>
        </p:spPr>
      </p:pic>
    </p:spTree>
    <p:extLst>
      <p:ext uri="{BB962C8B-B14F-4D97-AF65-F5344CB8AC3E}">
        <p14:creationId xmlns:p14="http://schemas.microsoft.com/office/powerpoint/2010/main" val="191134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Importancia</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838201" y="980661"/>
            <a:ext cx="5562599" cy="5294602"/>
          </a:xfrm>
        </p:spPr>
        <p:txBody>
          <a:bodyPr>
            <a:noAutofit/>
          </a:bodyPr>
          <a:lstStyle/>
          <a:p>
            <a:pPr marL="0" indent="0" algn="just">
              <a:buNone/>
            </a:pPr>
            <a:r>
              <a:rPr lang="es-ES" sz="2800" dirty="0">
                <a:solidFill>
                  <a:srgbClr val="002060"/>
                </a:solidFill>
              </a:rPr>
              <a:t>Los avatares se han vuelto indispensables en los campos de los </a:t>
            </a:r>
            <a:r>
              <a:rPr lang="es-ES" sz="2800" b="1" dirty="0">
                <a:solidFill>
                  <a:srgbClr val="002060"/>
                </a:solidFill>
              </a:rPr>
              <a:t>juegos</a:t>
            </a:r>
            <a:r>
              <a:rPr lang="es-ES" sz="2800" dirty="0">
                <a:solidFill>
                  <a:srgbClr val="002060"/>
                </a:solidFill>
              </a:rPr>
              <a:t>, las </a:t>
            </a:r>
            <a:r>
              <a:rPr lang="es-ES" sz="2800" b="1" dirty="0">
                <a:solidFill>
                  <a:srgbClr val="002060"/>
                </a:solidFill>
              </a:rPr>
              <a:t>redes</a:t>
            </a:r>
            <a:r>
              <a:rPr lang="es-ES" sz="2800" dirty="0">
                <a:solidFill>
                  <a:srgbClr val="002060"/>
                </a:solidFill>
              </a:rPr>
              <a:t> </a:t>
            </a:r>
            <a:r>
              <a:rPr lang="es-ES" sz="2800" b="1" dirty="0">
                <a:solidFill>
                  <a:srgbClr val="002060"/>
                </a:solidFill>
              </a:rPr>
              <a:t>sociales</a:t>
            </a:r>
            <a:r>
              <a:rPr lang="es-ES" sz="2800" dirty="0">
                <a:solidFill>
                  <a:srgbClr val="002060"/>
                </a:solidFill>
              </a:rPr>
              <a:t> y otros </a:t>
            </a:r>
            <a:r>
              <a:rPr lang="es-ES" sz="2800" b="1" dirty="0">
                <a:solidFill>
                  <a:srgbClr val="002060"/>
                </a:solidFill>
              </a:rPr>
              <a:t>servicios</a:t>
            </a:r>
            <a:r>
              <a:rPr lang="es-ES" sz="2800" dirty="0">
                <a:solidFill>
                  <a:srgbClr val="002060"/>
                </a:solidFill>
              </a:rPr>
              <a:t> de </a:t>
            </a:r>
            <a:r>
              <a:rPr lang="es-ES" sz="2800" b="1" dirty="0">
                <a:solidFill>
                  <a:srgbClr val="002060"/>
                </a:solidFill>
              </a:rPr>
              <a:t>Internet</a:t>
            </a:r>
            <a:r>
              <a:rPr lang="es-ES" sz="2800" dirty="0">
                <a:solidFill>
                  <a:srgbClr val="002060"/>
                </a:solidFill>
              </a:rPr>
              <a:t>. Se utilizan para aumentar el </a:t>
            </a:r>
            <a:r>
              <a:rPr lang="es-ES" sz="2800" b="1" dirty="0">
                <a:solidFill>
                  <a:srgbClr val="002060"/>
                </a:solidFill>
              </a:rPr>
              <a:t>valor</a:t>
            </a:r>
            <a:r>
              <a:rPr lang="es-ES" sz="2800" dirty="0">
                <a:solidFill>
                  <a:srgbClr val="002060"/>
                </a:solidFill>
              </a:rPr>
              <a:t> del </a:t>
            </a:r>
            <a:r>
              <a:rPr lang="es-ES" sz="2800" b="1" dirty="0">
                <a:solidFill>
                  <a:srgbClr val="002060"/>
                </a:solidFill>
              </a:rPr>
              <a:t>reconocimiento</a:t>
            </a:r>
            <a:r>
              <a:rPr lang="es-ES" sz="2800" dirty="0">
                <a:solidFill>
                  <a:srgbClr val="002060"/>
                </a:solidFill>
              </a:rPr>
              <a:t> y crear </a:t>
            </a:r>
            <a:r>
              <a:rPr lang="es-ES" sz="2800" b="1" dirty="0">
                <a:solidFill>
                  <a:srgbClr val="002060"/>
                </a:solidFill>
              </a:rPr>
              <a:t>confianza</a:t>
            </a:r>
            <a:r>
              <a:rPr lang="es-ES" sz="2800" dirty="0">
                <a:solidFill>
                  <a:srgbClr val="002060"/>
                </a:solidFill>
              </a:rPr>
              <a:t>. Para uso comercial, deben estar integrados en toda la comunicación corporativa y en la correspondiente identidad corporativa. Sin embargo, </a:t>
            </a:r>
            <a:r>
              <a:rPr lang="es-ES" sz="2800" b="1" dirty="0">
                <a:solidFill>
                  <a:srgbClr val="002060"/>
                </a:solidFill>
              </a:rPr>
              <a:t>no cualquier imagen </a:t>
            </a:r>
            <a:r>
              <a:rPr lang="es-ES" sz="2800" dirty="0">
                <a:solidFill>
                  <a:srgbClr val="002060"/>
                </a:solidFill>
              </a:rPr>
              <a:t>debe ser escogida para esto. La imagen seleccionada debe ser capaz de </a:t>
            </a:r>
            <a:r>
              <a:rPr lang="es-ES" sz="2800" b="1" dirty="0">
                <a:solidFill>
                  <a:srgbClr val="002060"/>
                </a:solidFill>
              </a:rPr>
              <a:t>transmitir</a:t>
            </a:r>
            <a:r>
              <a:rPr lang="es-ES" sz="2800" dirty="0">
                <a:solidFill>
                  <a:srgbClr val="002060"/>
                </a:solidFill>
              </a:rPr>
              <a:t> de alguna manera ciertos </a:t>
            </a:r>
            <a:r>
              <a:rPr lang="es-ES" sz="2800" b="1" dirty="0">
                <a:solidFill>
                  <a:srgbClr val="002060"/>
                </a:solidFill>
              </a:rPr>
              <a:t>valores</a:t>
            </a:r>
            <a:r>
              <a:rPr lang="es-ES" sz="2800" dirty="0">
                <a:solidFill>
                  <a:srgbClr val="002060"/>
                </a:solidFill>
              </a:rPr>
              <a:t> de la empresa</a:t>
            </a:r>
            <a:endParaRPr lang="es-PE" sz="2800" dirty="0">
              <a:solidFill>
                <a:srgbClr val="002060"/>
              </a:solidFill>
            </a:endParaRPr>
          </a:p>
        </p:txBody>
      </p:sp>
      <p:pic>
        <p:nvPicPr>
          <p:cNvPr id="5" name="Imagen 4">
            <a:extLst>
              <a:ext uri="{FF2B5EF4-FFF2-40B4-BE49-F238E27FC236}">
                <a16:creationId xmlns:a16="http://schemas.microsoft.com/office/drawing/2014/main" id="{2DDE4854-2752-0BEE-7C0F-6773177B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818" y="2093844"/>
            <a:ext cx="5340625" cy="2670312"/>
          </a:xfrm>
          <a:prstGeom prst="rect">
            <a:avLst/>
          </a:prstGeom>
        </p:spPr>
      </p:pic>
    </p:spTree>
    <p:extLst>
      <p:ext uri="{BB962C8B-B14F-4D97-AF65-F5344CB8AC3E}">
        <p14:creationId xmlns:p14="http://schemas.microsoft.com/office/powerpoint/2010/main" val="15568605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Trabajo Individual</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838200" y="1099931"/>
            <a:ext cx="5562599" cy="5261112"/>
          </a:xfrm>
        </p:spPr>
        <p:txBody>
          <a:bodyPr>
            <a:noAutofit/>
          </a:bodyPr>
          <a:lstStyle/>
          <a:p>
            <a:pPr marL="0" indent="0" algn="just">
              <a:buNone/>
            </a:pPr>
            <a:r>
              <a:rPr lang="es-ES" sz="2600" dirty="0">
                <a:solidFill>
                  <a:srgbClr val="002060"/>
                </a:solidFill>
              </a:rPr>
              <a:t>Crear </a:t>
            </a:r>
            <a:r>
              <a:rPr lang="es-PE" sz="2600" dirty="0">
                <a:solidFill>
                  <a:srgbClr val="002060"/>
                </a:solidFill>
                <a:effectLst/>
                <a:latin typeface="Escolar1" panose="00000400000000000000" pitchFamily="2" charset="0"/>
                <a:ea typeface="Calibri" panose="020F0502020204030204" pitchFamily="34" charset="0"/>
                <a:cs typeface="Times New Roman" panose="02020603050405020304" pitchFamily="18" charset="0"/>
              </a:rPr>
              <a:t>un perfil y su avatar</a:t>
            </a:r>
            <a:r>
              <a:rPr lang="es-ES" sz="2600" dirty="0">
                <a:solidFill>
                  <a:srgbClr val="002060"/>
                </a:solidFill>
              </a:rPr>
              <a:t> se puede usar cualquier web gratuito.</a:t>
            </a:r>
          </a:p>
          <a:p>
            <a:pPr marL="0" indent="0" algn="just">
              <a:buNone/>
            </a:pPr>
            <a:r>
              <a:rPr lang="es-ES" sz="2600" dirty="0">
                <a:solidFill>
                  <a:srgbClr val="002060"/>
                </a:solidFill>
              </a:rPr>
              <a:t>Acá te indico algunos web disponibles </a:t>
            </a:r>
          </a:p>
          <a:p>
            <a:pPr marL="0" indent="0" algn="ctr">
              <a:buNone/>
            </a:pPr>
            <a:r>
              <a:rPr lang="es-PE" sz="2600" dirty="0">
                <a:solidFill>
                  <a:srgbClr val="002060"/>
                </a:solidFill>
                <a:hlinkClick r:id="rId2"/>
              </a:rPr>
              <a:t>https://www.creartuavatar.com/</a:t>
            </a:r>
            <a:endParaRPr lang="es-PE" sz="2600" dirty="0">
              <a:solidFill>
                <a:srgbClr val="002060"/>
              </a:solidFill>
            </a:endParaRPr>
          </a:p>
          <a:p>
            <a:pPr marL="0" indent="0" algn="ctr">
              <a:buNone/>
            </a:pPr>
            <a:r>
              <a:rPr lang="es-PE" sz="2600" dirty="0">
                <a:solidFill>
                  <a:srgbClr val="002060"/>
                </a:solidFill>
                <a:hlinkClick r:id="rId3"/>
              </a:rPr>
              <a:t>https://mangatar.framiq.com/es/</a:t>
            </a:r>
            <a:endParaRPr lang="es-PE" sz="2600" dirty="0">
              <a:solidFill>
                <a:srgbClr val="002060"/>
              </a:solidFill>
            </a:endParaRPr>
          </a:p>
          <a:p>
            <a:pPr marL="0" indent="0" algn="ctr">
              <a:buNone/>
            </a:pPr>
            <a:r>
              <a:rPr lang="es-PE" sz="2600" dirty="0">
                <a:solidFill>
                  <a:srgbClr val="002060"/>
                </a:solidFill>
                <a:hlinkClick r:id="rId4"/>
              </a:rPr>
              <a:t>https://avachara.com/avatar_es/</a:t>
            </a:r>
            <a:endParaRPr lang="es-ES" sz="2600" dirty="0">
              <a:solidFill>
                <a:srgbClr val="002060"/>
              </a:solidFill>
            </a:endParaRPr>
          </a:p>
          <a:p>
            <a:pPr marL="0" indent="0" algn="just">
              <a:buNone/>
            </a:pPr>
            <a:r>
              <a:rPr lang="es-PE" sz="2600" dirty="0">
                <a:solidFill>
                  <a:srgbClr val="002060"/>
                </a:solidFill>
              </a:rPr>
              <a:t>El avatar a crear puede ser solo la cara o cuerpo completo.</a:t>
            </a:r>
          </a:p>
          <a:p>
            <a:pPr marL="0" indent="0" algn="just">
              <a:buNone/>
            </a:pPr>
            <a:r>
              <a:rPr lang="es-MX" sz="2600" dirty="0">
                <a:solidFill>
                  <a:srgbClr val="002060"/>
                </a:solidFill>
              </a:rPr>
              <a:t>El avatar creado se debe enviar por correo electrónico o traerlo en una memoria USB para su presentación el </a:t>
            </a:r>
            <a:r>
              <a:rPr lang="es-MX" sz="2600">
                <a:solidFill>
                  <a:srgbClr val="002060"/>
                </a:solidFill>
              </a:rPr>
              <a:t>día 27(</a:t>
            </a:r>
            <a:r>
              <a:rPr lang="es-MX" sz="2600" dirty="0">
                <a:solidFill>
                  <a:srgbClr val="002060"/>
                </a:solidFill>
              </a:rPr>
              <a:t>Sección B) </a:t>
            </a:r>
            <a:r>
              <a:rPr lang="es-MX" sz="2600">
                <a:solidFill>
                  <a:srgbClr val="002060"/>
                </a:solidFill>
              </a:rPr>
              <a:t>y 28 </a:t>
            </a:r>
            <a:r>
              <a:rPr lang="es-MX" sz="2600" dirty="0">
                <a:solidFill>
                  <a:srgbClr val="002060"/>
                </a:solidFill>
              </a:rPr>
              <a:t>de Junio (Sección A).</a:t>
            </a:r>
            <a:endParaRPr lang="es-PE" sz="2600" dirty="0">
              <a:solidFill>
                <a:srgbClr val="002060"/>
              </a:solidFill>
            </a:endParaRPr>
          </a:p>
        </p:txBody>
      </p:sp>
      <p:pic>
        <p:nvPicPr>
          <p:cNvPr id="4" name="Imagen 3">
            <a:extLst>
              <a:ext uri="{FF2B5EF4-FFF2-40B4-BE49-F238E27FC236}">
                <a16:creationId xmlns:a16="http://schemas.microsoft.com/office/drawing/2014/main" id="{69C998A5-B356-6FEB-3135-11F4E8ECA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530" y="1951037"/>
            <a:ext cx="3810000" cy="3810000"/>
          </a:xfrm>
          <a:prstGeom prst="rect">
            <a:avLst/>
          </a:prstGeom>
        </p:spPr>
      </p:pic>
      <p:sp>
        <p:nvSpPr>
          <p:cNvPr id="6" name="Marcador de contenido 2">
            <a:extLst>
              <a:ext uri="{FF2B5EF4-FFF2-40B4-BE49-F238E27FC236}">
                <a16:creationId xmlns:a16="http://schemas.microsoft.com/office/drawing/2014/main" id="{894C6E79-CDF4-B404-7673-713042FDAB8A}"/>
              </a:ext>
            </a:extLst>
          </p:cNvPr>
          <p:cNvSpPr txBox="1">
            <a:spLocks/>
          </p:cNvSpPr>
          <p:nvPr/>
        </p:nvSpPr>
        <p:spPr>
          <a:xfrm>
            <a:off x="6773517" y="1388511"/>
            <a:ext cx="5418483" cy="562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Escolar1"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Escolar1"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scolar1"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scolar1"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scolar1"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800" b="1" dirty="0">
                <a:solidFill>
                  <a:srgbClr val="002060"/>
                </a:solidFill>
              </a:rPr>
              <a:t>Acá te dejo un ejemplo de mi avatar.</a:t>
            </a:r>
            <a:endParaRPr lang="es-ES" sz="2800" b="1" dirty="0">
              <a:solidFill>
                <a:srgbClr val="002060"/>
              </a:solidFill>
            </a:endParaRPr>
          </a:p>
          <a:p>
            <a:pPr marL="0" indent="0" algn="just">
              <a:buFont typeface="Arial" panose="020B0604020202020204" pitchFamily="34" charset="0"/>
              <a:buNone/>
            </a:pPr>
            <a:endParaRPr lang="es-PE" sz="2800" dirty="0">
              <a:solidFill>
                <a:srgbClr val="002060"/>
              </a:solidFill>
            </a:endParaRPr>
          </a:p>
        </p:txBody>
      </p:sp>
    </p:spTree>
    <p:extLst>
      <p:ext uri="{BB962C8B-B14F-4D97-AF65-F5344CB8AC3E}">
        <p14:creationId xmlns:p14="http://schemas.microsoft.com/office/powerpoint/2010/main" val="838529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C6EB34-4364-FF97-C7BA-E87C16D34839}"/>
              </a:ext>
            </a:extLst>
          </p:cNvPr>
          <p:cNvPicPr>
            <a:picLocks noChangeAspect="1"/>
          </p:cNvPicPr>
          <p:nvPr/>
        </p:nvPicPr>
        <p:blipFill rotWithShape="1">
          <a:blip r:embed="rId2">
            <a:extLst>
              <a:ext uri="{28A0092B-C50C-407E-A947-70E740481C1C}">
                <a14:useLocalDpi xmlns:a14="http://schemas.microsoft.com/office/drawing/2010/main" val="0"/>
              </a:ext>
            </a:extLst>
          </a:blip>
          <a:srcRect l="12125" t="11594" r="12512" b="13816"/>
          <a:stretch/>
        </p:blipFill>
        <p:spPr>
          <a:xfrm>
            <a:off x="2186608" y="2120347"/>
            <a:ext cx="3173312" cy="3140766"/>
          </a:xfrm>
          <a:prstGeom prst="rect">
            <a:avLst/>
          </a:prstGeom>
        </p:spPr>
      </p:pic>
      <p:sp>
        <p:nvSpPr>
          <p:cNvPr id="6" name="Bocadillo nube: nube 5">
            <a:extLst>
              <a:ext uri="{FF2B5EF4-FFF2-40B4-BE49-F238E27FC236}">
                <a16:creationId xmlns:a16="http://schemas.microsoft.com/office/drawing/2014/main" id="{AD05804D-2A4E-39BE-5C6A-B9FE1A3883B1}"/>
              </a:ext>
            </a:extLst>
          </p:cNvPr>
          <p:cNvSpPr/>
          <p:nvPr/>
        </p:nvSpPr>
        <p:spPr>
          <a:xfrm>
            <a:off x="5526157" y="383396"/>
            <a:ext cx="4479235" cy="2952839"/>
          </a:xfrm>
          <a:prstGeom prst="cloudCallout">
            <a:avLst>
              <a:gd name="adj1" fmla="val -64427"/>
              <a:gd name="adj2" fmla="val 27371"/>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5400" b="1" dirty="0">
                <a:solidFill>
                  <a:srgbClr val="FF0000"/>
                </a:solidFill>
                <a:latin typeface="Escolar1" panose="00000400000000000000" pitchFamily="2" charset="0"/>
              </a:rPr>
              <a:t>Muchas gracias </a:t>
            </a:r>
            <a:endParaRPr lang="es-PE" sz="5400" dirty="0">
              <a:solidFill>
                <a:srgbClr val="FF0000"/>
              </a:solidFill>
            </a:endParaRPr>
          </a:p>
        </p:txBody>
      </p:sp>
    </p:spTree>
    <p:extLst>
      <p:ext uri="{BB962C8B-B14F-4D97-AF65-F5344CB8AC3E}">
        <p14:creationId xmlns:p14="http://schemas.microsoft.com/office/powerpoint/2010/main" val="406129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8D54A-4A22-E324-9E22-4A6DC45E3002}"/>
              </a:ext>
            </a:extLst>
          </p:cNvPr>
          <p:cNvSpPr>
            <a:spLocks noGrp="1"/>
          </p:cNvSpPr>
          <p:nvPr>
            <p:ph type="title"/>
          </p:nvPr>
        </p:nvSpPr>
        <p:spPr/>
        <p:txBody>
          <a:bodyPr>
            <a:noAutofit/>
          </a:bodyPr>
          <a:lstStyle/>
          <a:p>
            <a:r>
              <a:rPr lang="es-MX" sz="5400" b="1" dirty="0">
                <a:solidFill>
                  <a:srgbClr val="FF0000"/>
                </a:solidFill>
                <a:latin typeface="Escolar1" panose="00000400000000000000" pitchFamily="2" charset="0"/>
              </a:rPr>
              <a:t>Recordando</a:t>
            </a:r>
            <a:endParaRPr lang="es-PE" sz="5400" b="1" dirty="0">
              <a:solidFill>
                <a:srgbClr val="FF0000"/>
              </a:solidFill>
              <a:latin typeface="Escolar1" panose="00000400000000000000" pitchFamily="2" charset="0"/>
            </a:endParaRPr>
          </a:p>
        </p:txBody>
      </p:sp>
      <p:pic>
        <p:nvPicPr>
          <p:cNvPr id="6" name="Imagen 5">
            <a:extLst>
              <a:ext uri="{FF2B5EF4-FFF2-40B4-BE49-F238E27FC236}">
                <a16:creationId xmlns:a16="http://schemas.microsoft.com/office/drawing/2014/main" id="{BC280B49-0753-80A8-AFB9-BB8DBD6F5362}"/>
              </a:ext>
            </a:extLst>
          </p:cNvPr>
          <p:cNvPicPr>
            <a:picLocks noChangeAspect="1"/>
          </p:cNvPicPr>
          <p:nvPr/>
        </p:nvPicPr>
        <p:blipFill rotWithShape="1">
          <a:blip r:embed="rId2"/>
          <a:srcRect l="43479" t="42505" r="44999" b="37094"/>
          <a:stretch/>
        </p:blipFill>
        <p:spPr>
          <a:xfrm>
            <a:off x="1086632" y="2607340"/>
            <a:ext cx="3612754" cy="3409148"/>
          </a:xfrm>
          <a:prstGeom prst="rect">
            <a:avLst/>
          </a:prstGeom>
        </p:spPr>
      </p:pic>
      <p:sp>
        <p:nvSpPr>
          <p:cNvPr id="9" name="Rectángulo 8">
            <a:extLst>
              <a:ext uri="{FF2B5EF4-FFF2-40B4-BE49-F238E27FC236}">
                <a16:creationId xmlns:a16="http://schemas.microsoft.com/office/drawing/2014/main" id="{2EB70439-F08B-6D80-EEB7-DE398EE8444F}"/>
              </a:ext>
            </a:extLst>
          </p:cNvPr>
          <p:cNvSpPr/>
          <p:nvPr/>
        </p:nvSpPr>
        <p:spPr>
          <a:xfrm>
            <a:off x="838200" y="1690688"/>
            <a:ext cx="4162626" cy="707886"/>
          </a:xfrm>
          <a:prstGeom prst="rect">
            <a:avLst/>
          </a:prstGeom>
          <a:noFill/>
        </p:spPr>
        <p:txBody>
          <a:bodyPr wrap="square" lIns="91440" tIns="45720" rIns="91440" bIns="45720">
            <a:spAutoFit/>
          </a:bodyPr>
          <a:lstStyle/>
          <a:p>
            <a:pPr algn="ctr"/>
            <a:r>
              <a:rPr lang="es-ES" sz="4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Escolar1" panose="00000400000000000000" pitchFamily="2" charset="0"/>
              </a:rPr>
              <a:t>Línea de Formación</a:t>
            </a:r>
          </a:p>
        </p:txBody>
      </p:sp>
      <p:pic>
        <p:nvPicPr>
          <p:cNvPr id="11" name="Imagen 10">
            <a:extLst>
              <a:ext uri="{FF2B5EF4-FFF2-40B4-BE49-F238E27FC236}">
                <a16:creationId xmlns:a16="http://schemas.microsoft.com/office/drawing/2014/main" id="{E447F773-D0C1-AE19-8E2D-FAC0A4B17CE5}"/>
              </a:ext>
            </a:extLst>
          </p:cNvPr>
          <p:cNvPicPr>
            <a:picLocks noChangeAspect="1"/>
          </p:cNvPicPr>
          <p:nvPr/>
        </p:nvPicPr>
        <p:blipFill rotWithShape="1">
          <a:blip r:embed="rId3"/>
          <a:srcRect l="27717" t="42505" r="60848" b="24702"/>
          <a:stretch/>
        </p:blipFill>
        <p:spPr>
          <a:xfrm>
            <a:off x="7646504" y="2425250"/>
            <a:ext cx="2557670" cy="3909289"/>
          </a:xfrm>
          <a:prstGeom prst="rect">
            <a:avLst/>
          </a:prstGeom>
        </p:spPr>
      </p:pic>
      <p:sp>
        <p:nvSpPr>
          <p:cNvPr id="12" name="Rectángulo 11">
            <a:extLst>
              <a:ext uri="{FF2B5EF4-FFF2-40B4-BE49-F238E27FC236}">
                <a16:creationId xmlns:a16="http://schemas.microsoft.com/office/drawing/2014/main" id="{F8739FB0-E8E3-1D8B-0262-497C8A04C94C}"/>
              </a:ext>
            </a:extLst>
          </p:cNvPr>
          <p:cNvSpPr/>
          <p:nvPr/>
        </p:nvSpPr>
        <p:spPr>
          <a:xfrm>
            <a:off x="5579165" y="1690688"/>
            <a:ext cx="6387548" cy="707886"/>
          </a:xfrm>
          <a:prstGeom prst="rect">
            <a:avLst/>
          </a:prstGeom>
          <a:noFill/>
        </p:spPr>
        <p:txBody>
          <a:bodyPr wrap="square" lIns="91440" tIns="45720" rIns="91440" bIns="45720">
            <a:spAutoFit/>
          </a:bodyPr>
          <a:lstStyle/>
          <a:p>
            <a:pPr algn="ctr"/>
            <a:r>
              <a:rPr lang="es-ES" sz="4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Escolar1" panose="00000400000000000000" pitchFamily="2" charset="0"/>
              </a:rPr>
              <a:t>Pensamiento de Diseño TYDOO</a:t>
            </a:r>
          </a:p>
        </p:txBody>
      </p:sp>
    </p:spTree>
    <p:extLst>
      <p:ext uri="{BB962C8B-B14F-4D97-AF65-F5344CB8AC3E}">
        <p14:creationId xmlns:p14="http://schemas.microsoft.com/office/powerpoint/2010/main" val="52536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9C87FA3-EE6A-E193-0827-819036DA9FE4}"/>
              </a:ext>
            </a:extLst>
          </p:cNvPr>
          <p:cNvSpPr>
            <a:spLocks noGrp="1"/>
          </p:cNvSpPr>
          <p:nvPr>
            <p:ph type="subTitle" idx="1"/>
          </p:nvPr>
        </p:nvSpPr>
        <p:spPr>
          <a:xfrm>
            <a:off x="1524000" y="2512996"/>
            <a:ext cx="9144000" cy="3354664"/>
          </a:xfrm>
        </p:spPr>
        <p:txBody>
          <a:bodyPr>
            <a:noAutofit/>
          </a:bodyPr>
          <a:lstStyle/>
          <a:p>
            <a:pPr algn="just"/>
            <a:r>
              <a:rPr lang="es-MX" sz="4400" b="1" dirty="0">
                <a:solidFill>
                  <a:srgbClr val="002060"/>
                </a:solidFill>
              </a:rPr>
              <a:t>Propósito</a:t>
            </a:r>
            <a:r>
              <a:rPr lang="es-MX" sz="4400" dirty="0">
                <a:solidFill>
                  <a:srgbClr val="002060"/>
                </a:solidFill>
              </a:rPr>
              <a:t> </a:t>
            </a:r>
          </a:p>
          <a:p>
            <a:pPr algn="just"/>
            <a:r>
              <a:rPr lang="es-PE" sz="4400" dirty="0">
                <a:solidFill>
                  <a:srgbClr val="002060"/>
                </a:solidFill>
                <a:effectLst/>
                <a:latin typeface="Escolar1" panose="00000400000000000000" pitchFamily="2" charset="0"/>
                <a:ea typeface="Calibri" panose="020F0502020204030204" pitchFamily="34" charset="0"/>
                <a:cs typeface="Times New Roman" panose="02020603050405020304" pitchFamily="18" charset="0"/>
              </a:rPr>
              <a:t>Elaborar un perfil y un avatar que proteja la identidad del usuario en el mundo virtual.</a:t>
            </a:r>
            <a:endParaRPr lang="es-PE" sz="4400" b="1" dirty="0">
              <a:solidFill>
                <a:srgbClr val="002060"/>
              </a:solidFill>
            </a:endParaRPr>
          </a:p>
        </p:txBody>
      </p:sp>
      <p:pic>
        <p:nvPicPr>
          <p:cNvPr id="4" name="Imagen 3">
            <a:extLst>
              <a:ext uri="{FF2B5EF4-FFF2-40B4-BE49-F238E27FC236}">
                <a16:creationId xmlns:a16="http://schemas.microsoft.com/office/drawing/2014/main" id="{6214485D-2CBC-00D2-E5ED-B7DC04651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868" y="928996"/>
            <a:ext cx="4388108" cy="1584000"/>
          </a:xfrm>
          <a:prstGeom prst="rect">
            <a:avLst/>
          </a:prstGeom>
        </p:spPr>
      </p:pic>
      <p:pic>
        <p:nvPicPr>
          <p:cNvPr id="6" name="Imagen 5">
            <a:extLst>
              <a:ext uri="{FF2B5EF4-FFF2-40B4-BE49-F238E27FC236}">
                <a16:creationId xmlns:a16="http://schemas.microsoft.com/office/drawing/2014/main" id="{6E72CBB2-CB7E-B923-2778-83343000F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115" y="1000996"/>
            <a:ext cx="1964746" cy="1440000"/>
          </a:xfrm>
          <a:prstGeom prst="rect">
            <a:avLst/>
          </a:prstGeom>
        </p:spPr>
      </p:pic>
    </p:spTree>
    <p:extLst>
      <p:ext uri="{BB962C8B-B14F-4D97-AF65-F5344CB8AC3E}">
        <p14:creationId xmlns:p14="http://schemas.microsoft.com/office/powerpoint/2010/main" val="300793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9050E-67C1-7975-D891-A62F83F88C51}"/>
              </a:ext>
            </a:extLst>
          </p:cNvPr>
          <p:cNvSpPr>
            <a:spLocks noGrp="1"/>
          </p:cNvSpPr>
          <p:nvPr>
            <p:ph type="title"/>
          </p:nvPr>
        </p:nvSpPr>
        <p:spPr/>
        <p:txBody>
          <a:bodyPr>
            <a:noAutofit/>
          </a:bodyPr>
          <a:lstStyle/>
          <a:p>
            <a:pPr algn="ctr"/>
            <a:r>
              <a:rPr lang="es-MX" sz="5400" b="1" dirty="0">
                <a:solidFill>
                  <a:srgbClr val="FF0000"/>
                </a:solidFill>
                <a:latin typeface="Escolar1" panose="00000400000000000000" pitchFamily="2" charset="0"/>
              </a:rPr>
              <a:t>Ver video Tydoo-Sesión 1</a:t>
            </a:r>
            <a:endParaRPr lang="es-PE" sz="6600" b="1" dirty="0">
              <a:solidFill>
                <a:srgbClr val="FF0000"/>
              </a:solidFill>
              <a:latin typeface="Escolar1" panose="00000400000000000000" pitchFamily="2" charset="0"/>
            </a:endParaRPr>
          </a:p>
        </p:txBody>
      </p:sp>
      <p:pic>
        <p:nvPicPr>
          <p:cNvPr id="6" name="Imagen 5">
            <a:extLst>
              <a:ext uri="{FF2B5EF4-FFF2-40B4-BE49-F238E27FC236}">
                <a16:creationId xmlns:a16="http://schemas.microsoft.com/office/drawing/2014/main" id="{E4CC4F14-E7E1-D3B7-DFA8-682E4CA7EF10}"/>
              </a:ext>
            </a:extLst>
          </p:cNvPr>
          <p:cNvPicPr>
            <a:picLocks noChangeAspect="1"/>
          </p:cNvPicPr>
          <p:nvPr/>
        </p:nvPicPr>
        <p:blipFill rotWithShape="1">
          <a:blip r:embed="rId2"/>
          <a:srcRect l="32717" t="40963" r="34131" b="26172"/>
          <a:stretch/>
        </p:blipFill>
        <p:spPr>
          <a:xfrm>
            <a:off x="2504660" y="1690688"/>
            <a:ext cx="7750596" cy="4320000"/>
          </a:xfrm>
          <a:prstGeom prst="rect">
            <a:avLst/>
          </a:prstGeom>
        </p:spPr>
      </p:pic>
    </p:spTree>
    <p:extLst>
      <p:ext uri="{BB962C8B-B14F-4D97-AF65-F5344CB8AC3E}">
        <p14:creationId xmlns:p14="http://schemas.microsoft.com/office/powerpoint/2010/main" val="339056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AVATAR</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838201" y="980661"/>
            <a:ext cx="6026426" cy="5294602"/>
          </a:xfrm>
        </p:spPr>
        <p:txBody>
          <a:bodyPr>
            <a:noAutofit/>
          </a:bodyPr>
          <a:lstStyle/>
          <a:p>
            <a:pPr marL="0" indent="0" algn="just">
              <a:buNone/>
            </a:pPr>
            <a:r>
              <a:rPr lang="es-ES" sz="2600" dirty="0">
                <a:solidFill>
                  <a:srgbClr val="002060"/>
                </a:solidFill>
              </a:rPr>
              <a:t>Es la representación </a:t>
            </a:r>
            <a:r>
              <a:rPr lang="es-ES" sz="2600" b="1" dirty="0">
                <a:solidFill>
                  <a:srgbClr val="002060"/>
                </a:solidFill>
              </a:rPr>
              <a:t>gráfica</a:t>
            </a:r>
            <a:r>
              <a:rPr lang="es-ES" sz="2600" dirty="0">
                <a:solidFill>
                  <a:srgbClr val="002060"/>
                </a:solidFill>
              </a:rPr>
              <a:t> que simboliza a un </a:t>
            </a:r>
            <a:r>
              <a:rPr lang="es-ES" sz="2600" b="1" dirty="0">
                <a:solidFill>
                  <a:srgbClr val="002060"/>
                </a:solidFill>
              </a:rPr>
              <a:t>usuario</a:t>
            </a:r>
            <a:r>
              <a:rPr lang="es-ES" sz="2600" dirty="0">
                <a:solidFill>
                  <a:srgbClr val="002060"/>
                </a:solidFill>
              </a:rPr>
              <a:t> en </a:t>
            </a:r>
            <a:r>
              <a:rPr lang="es-ES" sz="2600" b="1" dirty="0">
                <a:solidFill>
                  <a:srgbClr val="002060"/>
                </a:solidFill>
              </a:rPr>
              <a:t>entornos</a:t>
            </a:r>
            <a:r>
              <a:rPr lang="es-ES" sz="2600" dirty="0">
                <a:solidFill>
                  <a:srgbClr val="002060"/>
                </a:solidFill>
              </a:rPr>
              <a:t> </a:t>
            </a:r>
            <a:r>
              <a:rPr lang="es-ES" sz="2600" b="1" dirty="0">
                <a:solidFill>
                  <a:srgbClr val="002060"/>
                </a:solidFill>
              </a:rPr>
              <a:t>digitales</a:t>
            </a:r>
            <a:r>
              <a:rPr lang="es-ES" sz="2600" dirty="0">
                <a:solidFill>
                  <a:srgbClr val="002060"/>
                </a:solidFill>
              </a:rPr>
              <a:t>, con el fin de </a:t>
            </a:r>
            <a:r>
              <a:rPr lang="es-ES" sz="2600" b="1" dirty="0">
                <a:solidFill>
                  <a:srgbClr val="002060"/>
                </a:solidFill>
              </a:rPr>
              <a:t>identificarlo</a:t>
            </a:r>
            <a:r>
              <a:rPr lang="es-ES" sz="2600" dirty="0">
                <a:solidFill>
                  <a:srgbClr val="002060"/>
                </a:solidFill>
              </a:rPr>
              <a:t>. Es decir, se trata de una imagen asociada a una </a:t>
            </a:r>
            <a:r>
              <a:rPr lang="es-ES" sz="2600" b="1" dirty="0">
                <a:solidFill>
                  <a:srgbClr val="002060"/>
                </a:solidFill>
              </a:rPr>
              <a:t>identidad</a:t>
            </a:r>
            <a:r>
              <a:rPr lang="es-ES" sz="2600" dirty="0">
                <a:solidFill>
                  <a:srgbClr val="002060"/>
                </a:solidFill>
              </a:rPr>
              <a:t> en línea que puede ir desde una </a:t>
            </a:r>
            <a:r>
              <a:rPr lang="es-ES" sz="2600" b="1" dirty="0">
                <a:solidFill>
                  <a:srgbClr val="002060"/>
                </a:solidFill>
              </a:rPr>
              <a:t>fotografía</a:t>
            </a:r>
            <a:r>
              <a:rPr lang="es-ES" sz="2600" dirty="0">
                <a:solidFill>
                  <a:srgbClr val="002060"/>
                </a:solidFill>
              </a:rPr>
              <a:t>, </a:t>
            </a:r>
            <a:r>
              <a:rPr lang="es-ES" sz="2600" b="1" dirty="0">
                <a:solidFill>
                  <a:srgbClr val="002060"/>
                </a:solidFill>
              </a:rPr>
              <a:t>dibujos</a:t>
            </a:r>
            <a:r>
              <a:rPr lang="es-ES" sz="2600" dirty="0">
                <a:solidFill>
                  <a:srgbClr val="002060"/>
                </a:solidFill>
              </a:rPr>
              <a:t> artísticos o incluso representaciones </a:t>
            </a:r>
            <a:r>
              <a:rPr lang="es-ES" sz="2600" b="1" dirty="0">
                <a:solidFill>
                  <a:srgbClr val="002060"/>
                </a:solidFill>
              </a:rPr>
              <a:t>tridimensionales</a:t>
            </a:r>
            <a:r>
              <a:rPr lang="es-ES" sz="2600" dirty="0">
                <a:solidFill>
                  <a:srgbClr val="002060"/>
                </a:solidFill>
              </a:rPr>
              <a:t>.</a:t>
            </a:r>
          </a:p>
          <a:p>
            <a:pPr marL="0" indent="0" algn="just">
              <a:buNone/>
            </a:pPr>
            <a:r>
              <a:rPr lang="es-ES" sz="2600" dirty="0">
                <a:solidFill>
                  <a:srgbClr val="002060"/>
                </a:solidFill>
              </a:rPr>
              <a:t>Los avatares, también sirve para identificar los </a:t>
            </a:r>
            <a:r>
              <a:rPr lang="es-ES" sz="2600" b="1" dirty="0">
                <a:solidFill>
                  <a:srgbClr val="002060"/>
                </a:solidFill>
              </a:rPr>
              <a:t>intereses</a:t>
            </a:r>
            <a:r>
              <a:rPr lang="es-ES" sz="2600" dirty="0">
                <a:solidFill>
                  <a:srgbClr val="002060"/>
                </a:solidFill>
              </a:rPr>
              <a:t>, </a:t>
            </a:r>
            <a:r>
              <a:rPr lang="es-ES" sz="2600" b="1" dirty="0">
                <a:solidFill>
                  <a:srgbClr val="002060"/>
                </a:solidFill>
              </a:rPr>
              <a:t>estados</a:t>
            </a:r>
            <a:r>
              <a:rPr lang="es-ES" sz="2600" dirty="0">
                <a:solidFill>
                  <a:srgbClr val="002060"/>
                </a:solidFill>
              </a:rPr>
              <a:t> de ánimo y </a:t>
            </a:r>
            <a:r>
              <a:rPr lang="es-ES" sz="2600" b="1" dirty="0">
                <a:solidFill>
                  <a:srgbClr val="002060"/>
                </a:solidFill>
              </a:rPr>
              <a:t>actividades</a:t>
            </a:r>
            <a:r>
              <a:rPr lang="es-ES" sz="2600" dirty="0">
                <a:solidFill>
                  <a:srgbClr val="002060"/>
                </a:solidFill>
              </a:rPr>
              <a:t> del usuario.</a:t>
            </a:r>
          </a:p>
          <a:p>
            <a:pPr marL="0" indent="0" algn="just">
              <a:buNone/>
            </a:pPr>
            <a:r>
              <a:rPr lang="es-ES" sz="2600" dirty="0">
                <a:solidFill>
                  <a:srgbClr val="002060"/>
                </a:solidFill>
              </a:rPr>
              <a:t>Cómo curiosidad, la palabra «</a:t>
            </a:r>
            <a:r>
              <a:rPr lang="es-ES" sz="2600" b="1" dirty="0">
                <a:solidFill>
                  <a:srgbClr val="002060"/>
                </a:solidFill>
              </a:rPr>
              <a:t>avatar</a:t>
            </a:r>
            <a:r>
              <a:rPr lang="es-ES" sz="2600" dirty="0">
                <a:solidFill>
                  <a:srgbClr val="002060"/>
                </a:solidFill>
              </a:rPr>
              <a:t>», como tal, proviene del </a:t>
            </a:r>
            <a:r>
              <a:rPr lang="es-ES" sz="2600" b="1" dirty="0">
                <a:solidFill>
                  <a:srgbClr val="002060"/>
                </a:solidFill>
              </a:rPr>
              <a:t>sánscrito</a:t>
            </a:r>
            <a:r>
              <a:rPr lang="es-ES" sz="2600" dirty="0">
                <a:solidFill>
                  <a:srgbClr val="002060"/>
                </a:solidFill>
              </a:rPr>
              <a:t> </a:t>
            </a:r>
            <a:r>
              <a:rPr lang="es-ES" sz="2600" b="1" dirty="0">
                <a:solidFill>
                  <a:srgbClr val="002060"/>
                </a:solidFill>
              </a:rPr>
              <a:t>avatâra</a:t>
            </a:r>
            <a:r>
              <a:rPr lang="es-ES" sz="2600" dirty="0">
                <a:solidFill>
                  <a:srgbClr val="002060"/>
                </a:solidFill>
              </a:rPr>
              <a:t> (religión hindú), que significa ‘</a:t>
            </a:r>
            <a:r>
              <a:rPr lang="es-ES" sz="2600" b="1" dirty="0">
                <a:solidFill>
                  <a:srgbClr val="002060"/>
                </a:solidFill>
              </a:rPr>
              <a:t>descenso</a:t>
            </a:r>
            <a:r>
              <a:rPr lang="es-ES" sz="2600" dirty="0">
                <a:solidFill>
                  <a:srgbClr val="002060"/>
                </a:solidFill>
              </a:rPr>
              <a:t> o </a:t>
            </a:r>
            <a:r>
              <a:rPr lang="es-ES" sz="2600" b="1" dirty="0">
                <a:solidFill>
                  <a:srgbClr val="002060"/>
                </a:solidFill>
              </a:rPr>
              <a:t>encarnación</a:t>
            </a:r>
            <a:r>
              <a:rPr lang="es-ES" sz="2600" dirty="0">
                <a:solidFill>
                  <a:srgbClr val="002060"/>
                </a:solidFill>
              </a:rPr>
              <a:t> de un dios’.</a:t>
            </a:r>
            <a:endParaRPr lang="es-PE" sz="2600" dirty="0">
              <a:solidFill>
                <a:srgbClr val="002060"/>
              </a:solidFill>
            </a:endParaRPr>
          </a:p>
        </p:txBody>
      </p:sp>
      <p:pic>
        <p:nvPicPr>
          <p:cNvPr id="6" name="Imagen 5">
            <a:extLst>
              <a:ext uri="{FF2B5EF4-FFF2-40B4-BE49-F238E27FC236}">
                <a16:creationId xmlns:a16="http://schemas.microsoft.com/office/drawing/2014/main" id="{BFF06FAE-EB89-0D58-226E-23C9B1EB6F86}"/>
              </a:ext>
            </a:extLst>
          </p:cNvPr>
          <p:cNvPicPr>
            <a:picLocks noChangeAspect="1"/>
          </p:cNvPicPr>
          <p:nvPr/>
        </p:nvPicPr>
        <p:blipFill rotWithShape="1">
          <a:blip r:embed="rId2"/>
          <a:srcRect l="15109" t="32455" r="40326" b="25978"/>
          <a:stretch/>
        </p:blipFill>
        <p:spPr>
          <a:xfrm>
            <a:off x="6968409" y="2104844"/>
            <a:ext cx="5050265" cy="2648311"/>
          </a:xfrm>
          <a:prstGeom prst="rect">
            <a:avLst/>
          </a:prstGeom>
        </p:spPr>
      </p:pic>
    </p:spTree>
    <p:extLst>
      <p:ext uri="{BB962C8B-B14F-4D97-AF65-F5344CB8AC3E}">
        <p14:creationId xmlns:p14="http://schemas.microsoft.com/office/powerpoint/2010/main" val="2808508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Tipos de Avatar - Videojuegos</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6096000" y="1099931"/>
            <a:ext cx="5605670" cy="5261112"/>
          </a:xfrm>
        </p:spPr>
        <p:txBody>
          <a:bodyPr>
            <a:noAutofit/>
          </a:bodyPr>
          <a:lstStyle/>
          <a:p>
            <a:pPr marL="0" indent="0" algn="just">
              <a:buNone/>
            </a:pPr>
            <a:r>
              <a:rPr lang="es-ES" sz="2600" dirty="0">
                <a:solidFill>
                  <a:srgbClr val="002060"/>
                </a:solidFill>
              </a:rPr>
              <a:t>En los juegos de computadores, un avatar puede </a:t>
            </a:r>
            <a:r>
              <a:rPr lang="es-ES" sz="2600" b="1" dirty="0">
                <a:solidFill>
                  <a:srgbClr val="002060"/>
                </a:solidFill>
              </a:rPr>
              <a:t>representar</a:t>
            </a:r>
            <a:r>
              <a:rPr lang="es-ES" sz="2600" dirty="0">
                <a:solidFill>
                  <a:srgbClr val="002060"/>
                </a:solidFill>
              </a:rPr>
              <a:t> a un </a:t>
            </a:r>
            <a:r>
              <a:rPr lang="es-ES" sz="2600" b="1" dirty="0">
                <a:solidFill>
                  <a:srgbClr val="002060"/>
                </a:solidFill>
              </a:rPr>
              <a:t>jugador</a:t>
            </a:r>
            <a:r>
              <a:rPr lang="es-ES" sz="2600" dirty="0">
                <a:solidFill>
                  <a:srgbClr val="002060"/>
                </a:solidFill>
              </a:rPr>
              <a:t>. En juegos como "Second Life" o "World of Warcraft", el jugador primero tiene que crear un avatar. Esto se puede definir hasta el más </a:t>
            </a:r>
            <a:r>
              <a:rPr lang="es-ES" sz="2600" b="1" dirty="0">
                <a:solidFill>
                  <a:srgbClr val="002060"/>
                </a:solidFill>
              </a:rPr>
              <a:t>mínimo</a:t>
            </a:r>
            <a:r>
              <a:rPr lang="es-ES" sz="2600" dirty="0">
                <a:solidFill>
                  <a:srgbClr val="002060"/>
                </a:solidFill>
              </a:rPr>
              <a:t> </a:t>
            </a:r>
            <a:r>
              <a:rPr lang="es-ES" sz="2600" b="1" dirty="0">
                <a:solidFill>
                  <a:srgbClr val="002060"/>
                </a:solidFill>
              </a:rPr>
              <a:t>detalle</a:t>
            </a:r>
            <a:r>
              <a:rPr lang="es-ES" sz="2600" dirty="0">
                <a:solidFill>
                  <a:srgbClr val="002060"/>
                </a:solidFill>
              </a:rPr>
              <a:t> (por ejemplo, la forma de la cara, el color de ojos, el color de cabello, el color de piel) para que </a:t>
            </a:r>
            <a:r>
              <a:rPr lang="es-ES" sz="2600" b="1" dirty="0">
                <a:solidFill>
                  <a:srgbClr val="002060"/>
                </a:solidFill>
              </a:rPr>
              <a:t>coincida</a:t>
            </a:r>
            <a:r>
              <a:rPr lang="es-ES" sz="2600" dirty="0">
                <a:solidFill>
                  <a:srgbClr val="002060"/>
                </a:solidFill>
              </a:rPr>
              <a:t> con la propia figura o para crear un personaje completamente nuevo. Esta figura creada </a:t>
            </a:r>
            <a:r>
              <a:rPr lang="es-ES" sz="2600" b="1" dirty="0">
                <a:solidFill>
                  <a:srgbClr val="002060"/>
                </a:solidFill>
              </a:rPr>
              <a:t>artificialmente</a:t>
            </a:r>
            <a:r>
              <a:rPr lang="es-ES" sz="2600" dirty="0">
                <a:solidFill>
                  <a:srgbClr val="002060"/>
                </a:solidFill>
              </a:rPr>
              <a:t> es entonces controlada por diferentes mundos virtuales y, a veces, incluso es capaz de comunicarse con otros avatares.</a:t>
            </a:r>
            <a:endParaRPr lang="es-PE" sz="2600" dirty="0">
              <a:solidFill>
                <a:srgbClr val="002060"/>
              </a:solidFill>
            </a:endParaRPr>
          </a:p>
        </p:txBody>
      </p:sp>
      <p:pic>
        <p:nvPicPr>
          <p:cNvPr id="5" name="Imagen 4">
            <a:extLst>
              <a:ext uri="{FF2B5EF4-FFF2-40B4-BE49-F238E27FC236}">
                <a16:creationId xmlns:a16="http://schemas.microsoft.com/office/drawing/2014/main" id="{5AE03149-0104-9D3D-F0E8-BA1DBDA75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7" y="2303186"/>
            <a:ext cx="5709202" cy="2854601"/>
          </a:xfrm>
          <a:prstGeom prst="rect">
            <a:avLst/>
          </a:prstGeom>
        </p:spPr>
      </p:pic>
    </p:spTree>
    <p:extLst>
      <p:ext uri="{BB962C8B-B14F-4D97-AF65-F5344CB8AC3E}">
        <p14:creationId xmlns:p14="http://schemas.microsoft.com/office/powerpoint/2010/main" val="18687261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Tipos de Avatar - Foros y Redes Sociales</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5274365" y="1099932"/>
            <a:ext cx="6467062" cy="5261112"/>
          </a:xfrm>
        </p:spPr>
        <p:txBody>
          <a:bodyPr>
            <a:noAutofit/>
          </a:bodyPr>
          <a:lstStyle/>
          <a:p>
            <a:pPr marL="0" indent="0" algn="just">
              <a:buNone/>
            </a:pPr>
            <a:r>
              <a:rPr lang="es-ES" sz="2300" dirty="0">
                <a:solidFill>
                  <a:srgbClr val="002060"/>
                </a:solidFill>
              </a:rPr>
              <a:t>En este caso, sirven para aumentar el valor de </a:t>
            </a:r>
            <a:r>
              <a:rPr lang="es-ES" sz="2300" b="1" dirty="0">
                <a:solidFill>
                  <a:srgbClr val="002060"/>
                </a:solidFill>
              </a:rPr>
              <a:t>reconocimiento</a:t>
            </a:r>
            <a:r>
              <a:rPr lang="es-ES" sz="2300" dirty="0">
                <a:solidFill>
                  <a:srgbClr val="002060"/>
                </a:solidFill>
              </a:rPr>
              <a:t> de una persona o perfil en la red. Se consideran un elemento que debería fomentar la </a:t>
            </a:r>
            <a:r>
              <a:rPr lang="es-ES" sz="2300" b="1" dirty="0">
                <a:solidFill>
                  <a:srgbClr val="002060"/>
                </a:solidFill>
              </a:rPr>
              <a:t>confianza</a:t>
            </a:r>
            <a:r>
              <a:rPr lang="es-ES" sz="2300" dirty="0">
                <a:solidFill>
                  <a:srgbClr val="002060"/>
                </a:solidFill>
              </a:rPr>
              <a:t>. En las redes sociales, mucha gente usa una </a:t>
            </a:r>
            <a:r>
              <a:rPr lang="es-ES" sz="2300" b="1" dirty="0">
                <a:solidFill>
                  <a:srgbClr val="002060"/>
                </a:solidFill>
              </a:rPr>
              <a:t>foto real</a:t>
            </a:r>
            <a:r>
              <a:rPr lang="es-ES" sz="2300" dirty="0">
                <a:solidFill>
                  <a:srgbClr val="002060"/>
                </a:solidFill>
              </a:rPr>
              <a:t> de sí mismos como </a:t>
            </a:r>
            <a:r>
              <a:rPr lang="es-ES" sz="2300" b="1" dirty="0">
                <a:solidFill>
                  <a:srgbClr val="002060"/>
                </a:solidFill>
              </a:rPr>
              <a:t>avatar</a:t>
            </a:r>
            <a:r>
              <a:rPr lang="es-ES" sz="2300" dirty="0">
                <a:solidFill>
                  <a:srgbClr val="002060"/>
                </a:solidFill>
              </a:rPr>
              <a:t>. Sin embargo, en los foros en los que uno se mantiene más bien en el </a:t>
            </a:r>
            <a:r>
              <a:rPr lang="es-ES" sz="2300" b="1" dirty="0">
                <a:solidFill>
                  <a:srgbClr val="002060"/>
                </a:solidFill>
              </a:rPr>
              <a:t>anonimato</a:t>
            </a:r>
            <a:r>
              <a:rPr lang="es-ES" sz="2300" dirty="0">
                <a:solidFill>
                  <a:srgbClr val="002060"/>
                </a:solidFill>
              </a:rPr>
              <a:t>, este rara vez es el caso. En su lugar, se utilizan figuras de dibujos animados, gráficos en 3D, fotografías de lugares, animales o estrellas, etc.</a:t>
            </a:r>
          </a:p>
          <a:p>
            <a:pPr marL="0" indent="0" algn="just">
              <a:buNone/>
            </a:pPr>
            <a:r>
              <a:rPr lang="es-ES" sz="2300" dirty="0">
                <a:solidFill>
                  <a:srgbClr val="002060"/>
                </a:solidFill>
              </a:rPr>
              <a:t>En los casos en que las plataformas de </a:t>
            </a:r>
            <a:r>
              <a:rPr lang="es-ES" sz="2300" b="1" dirty="0">
                <a:solidFill>
                  <a:srgbClr val="002060"/>
                </a:solidFill>
              </a:rPr>
              <a:t>redes sociales </a:t>
            </a:r>
            <a:r>
              <a:rPr lang="es-ES" sz="2300" dirty="0">
                <a:solidFill>
                  <a:srgbClr val="002060"/>
                </a:solidFill>
              </a:rPr>
              <a:t>se utilizan comercialmente, es aconsejable utilizar avatares que comuniquen los </a:t>
            </a:r>
            <a:r>
              <a:rPr lang="es-ES" sz="2300" b="1" dirty="0">
                <a:solidFill>
                  <a:srgbClr val="002060"/>
                </a:solidFill>
              </a:rPr>
              <a:t>valores</a:t>
            </a:r>
            <a:r>
              <a:rPr lang="es-ES" sz="2300" dirty="0">
                <a:solidFill>
                  <a:srgbClr val="002060"/>
                </a:solidFill>
              </a:rPr>
              <a:t> de la empresa de una determinada manera. Los expertos se refieren a esto como </a:t>
            </a:r>
            <a:r>
              <a:rPr lang="es-ES" sz="2300" b="1" dirty="0">
                <a:solidFill>
                  <a:srgbClr val="002060"/>
                </a:solidFill>
              </a:rPr>
              <a:t>coherencia visual</a:t>
            </a:r>
            <a:r>
              <a:rPr lang="es-ES" sz="2300" dirty="0">
                <a:solidFill>
                  <a:srgbClr val="002060"/>
                </a:solidFill>
              </a:rPr>
              <a:t>. La primera impresión visual de un cliente potencial se configura de manera que el valor de </a:t>
            </a:r>
            <a:r>
              <a:rPr lang="es-ES" sz="2300" b="1" dirty="0">
                <a:solidFill>
                  <a:srgbClr val="002060"/>
                </a:solidFill>
              </a:rPr>
              <a:t>reconocimiento</a:t>
            </a:r>
            <a:r>
              <a:rPr lang="es-ES" sz="2300" dirty="0">
                <a:solidFill>
                  <a:srgbClr val="002060"/>
                </a:solidFill>
              </a:rPr>
              <a:t> sea lo más alto posible. </a:t>
            </a:r>
            <a:endParaRPr lang="es-PE" sz="2300" dirty="0">
              <a:solidFill>
                <a:srgbClr val="002060"/>
              </a:solidFill>
            </a:endParaRPr>
          </a:p>
        </p:txBody>
      </p:sp>
      <p:pic>
        <p:nvPicPr>
          <p:cNvPr id="6" name="Imagen 5">
            <a:extLst>
              <a:ext uri="{FF2B5EF4-FFF2-40B4-BE49-F238E27FC236}">
                <a16:creationId xmlns:a16="http://schemas.microsoft.com/office/drawing/2014/main" id="{04EE5462-C4A1-DD2B-0366-9B68E62970CF}"/>
              </a:ext>
            </a:extLst>
          </p:cNvPr>
          <p:cNvPicPr>
            <a:picLocks noChangeAspect="1"/>
          </p:cNvPicPr>
          <p:nvPr/>
        </p:nvPicPr>
        <p:blipFill rotWithShape="1">
          <a:blip r:embed="rId2"/>
          <a:srcRect l="20506" t="25882" r="40607" b="13412"/>
          <a:stretch/>
        </p:blipFill>
        <p:spPr>
          <a:xfrm>
            <a:off x="569843" y="1444486"/>
            <a:ext cx="4522233" cy="3969028"/>
          </a:xfrm>
          <a:prstGeom prst="rect">
            <a:avLst/>
          </a:prstGeom>
        </p:spPr>
      </p:pic>
    </p:spTree>
    <p:extLst>
      <p:ext uri="{BB962C8B-B14F-4D97-AF65-F5344CB8AC3E}">
        <p14:creationId xmlns:p14="http://schemas.microsoft.com/office/powerpoint/2010/main" val="1746173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Tipos de Avatar - Tiendas Online</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5486401" y="1073427"/>
            <a:ext cx="6215270" cy="5261112"/>
          </a:xfrm>
        </p:spPr>
        <p:txBody>
          <a:bodyPr>
            <a:noAutofit/>
          </a:bodyPr>
          <a:lstStyle/>
          <a:p>
            <a:pPr marL="0" indent="0" algn="just">
              <a:buNone/>
            </a:pPr>
            <a:r>
              <a:rPr lang="es-ES" sz="2200" dirty="0">
                <a:solidFill>
                  <a:srgbClr val="002060"/>
                </a:solidFill>
              </a:rPr>
              <a:t>Se utilizan para una </a:t>
            </a:r>
            <a:r>
              <a:rPr lang="es-ES" sz="2200" b="1" dirty="0">
                <a:solidFill>
                  <a:srgbClr val="002060"/>
                </a:solidFill>
              </a:rPr>
              <a:t>estrategia</a:t>
            </a:r>
            <a:r>
              <a:rPr lang="es-ES" sz="2200" dirty="0">
                <a:solidFill>
                  <a:srgbClr val="002060"/>
                </a:solidFill>
              </a:rPr>
              <a:t> totalmente diferente. Aquí, los </a:t>
            </a:r>
            <a:r>
              <a:rPr lang="es-ES" sz="2200" b="1" dirty="0">
                <a:solidFill>
                  <a:srgbClr val="002060"/>
                </a:solidFill>
              </a:rPr>
              <a:t>asesores</a:t>
            </a:r>
            <a:r>
              <a:rPr lang="es-ES" sz="2200" dirty="0">
                <a:solidFill>
                  <a:srgbClr val="002060"/>
                </a:solidFill>
              </a:rPr>
              <a:t> </a:t>
            </a:r>
            <a:r>
              <a:rPr lang="es-ES" sz="2200" b="1" dirty="0">
                <a:solidFill>
                  <a:srgbClr val="002060"/>
                </a:solidFill>
              </a:rPr>
              <a:t>digitales</a:t>
            </a:r>
            <a:r>
              <a:rPr lang="es-ES" sz="2200" dirty="0">
                <a:solidFill>
                  <a:srgbClr val="002060"/>
                </a:solidFill>
              </a:rPr>
              <a:t> de clientes y las personas de contacto se crean utilizando avatares. Éstos ayudan al usuario con la experiencia de usuario en la web. Si un usuario tiene preguntas sobre el servicio, la gama de productos o el proceso de compra, puede </a:t>
            </a:r>
            <a:r>
              <a:rPr lang="es-ES" sz="2200" b="1" dirty="0">
                <a:solidFill>
                  <a:srgbClr val="002060"/>
                </a:solidFill>
              </a:rPr>
              <a:t>comunicarse</a:t>
            </a:r>
            <a:r>
              <a:rPr lang="es-ES" sz="2200" dirty="0">
                <a:solidFill>
                  <a:srgbClr val="002060"/>
                </a:solidFill>
              </a:rPr>
              <a:t> con el avatar. Detrás de este avatar hay una </a:t>
            </a:r>
            <a:r>
              <a:rPr lang="es-ES" sz="2200" b="1" dirty="0">
                <a:solidFill>
                  <a:srgbClr val="002060"/>
                </a:solidFill>
              </a:rPr>
              <a:t>persona real </a:t>
            </a:r>
            <a:r>
              <a:rPr lang="es-ES" sz="2200" dirty="0">
                <a:solidFill>
                  <a:srgbClr val="002060"/>
                </a:solidFill>
              </a:rPr>
              <a:t>que responde a las preguntas, como en un chat en vivo.</a:t>
            </a:r>
          </a:p>
          <a:p>
            <a:pPr marL="0" indent="0" algn="just">
              <a:buNone/>
            </a:pPr>
            <a:r>
              <a:rPr lang="es-ES" sz="2200" dirty="0">
                <a:solidFill>
                  <a:srgbClr val="002060"/>
                </a:solidFill>
              </a:rPr>
              <a:t>La tasa de conversión puede aumentarse de forma sostenible mediante el uso selectivo de avatares. Esto se debe a que el cliente no se queda solo con preguntas sobre el producto o dificultades durante el proceso de pedido. En su lugar, el cliente es guiado a lo largo del camino hasta que la orden ha sido completada. En este caso, los avatares forman parte de las medidas de creación de </a:t>
            </a:r>
            <a:r>
              <a:rPr lang="es-ES" sz="2200" b="1" dirty="0">
                <a:solidFill>
                  <a:srgbClr val="002060"/>
                </a:solidFill>
              </a:rPr>
              <a:t>confianza</a:t>
            </a:r>
            <a:r>
              <a:rPr lang="es-ES" sz="2200" dirty="0">
                <a:solidFill>
                  <a:srgbClr val="002060"/>
                </a:solidFill>
              </a:rPr>
              <a:t>.</a:t>
            </a:r>
            <a:endParaRPr lang="es-PE" sz="2200" dirty="0">
              <a:solidFill>
                <a:srgbClr val="002060"/>
              </a:solidFill>
            </a:endParaRPr>
          </a:p>
        </p:txBody>
      </p:sp>
      <p:pic>
        <p:nvPicPr>
          <p:cNvPr id="6" name="Imagen 5">
            <a:extLst>
              <a:ext uri="{FF2B5EF4-FFF2-40B4-BE49-F238E27FC236}">
                <a16:creationId xmlns:a16="http://schemas.microsoft.com/office/drawing/2014/main" id="{4DC6427C-1919-7B6D-B0FA-E4BD8F85B1DE}"/>
              </a:ext>
            </a:extLst>
          </p:cNvPr>
          <p:cNvPicPr>
            <a:picLocks noChangeAspect="1"/>
          </p:cNvPicPr>
          <p:nvPr/>
        </p:nvPicPr>
        <p:blipFill rotWithShape="1">
          <a:blip r:embed="rId2">
            <a:extLst>
              <a:ext uri="{28A0092B-C50C-407E-A947-70E740481C1C}">
                <a14:useLocalDpi xmlns:a14="http://schemas.microsoft.com/office/drawing/2010/main" val="0"/>
              </a:ext>
            </a:extLst>
          </a:blip>
          <a:srcRect r="2260"/>
          <a:stretch/>
        </p:blipFill>
        <p:spPr>
          <a:xfrm>
            <a:off x="729697" y="1397586"/>
            <a:ext cx="4756703" cy="4333978"/>
          </a:xfrm>
          <a:prstGeom prst="rect">
            <a:avLst/>
          </a:prstGeom>
        </p:spPr>
      </p:pic>
    </p:spTree>
    <p:extLst>
      <p:ext uri="{BB962C8B-B14F-4D97-AF65-F5344CB8AC3E}">
        <p14:creationId xmlns:p14="http://schemas.microsoft.com/office/powerpoint/2010/main" val="1694367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05D0-324A-07BC-0C15-1971089B37B3}"/>
              </a:ext>
            </a:extLst>
          </p:cNvPr>
          <p:cNvSpPr>
            <a:spLocks noGrp="1"/>
          </p:cNvSpPr>
          <p:nvPr>
            <p:ph type="title"/>
          </p:nvPr>
        </p:nvSpPr>
        <p:spPr>
          <a:xfrm>
            <a:off x="838200" y="365126"/>
            <a:ext cx="10515600" cy="734805"/>
          </a:xfrm>
        </p:spPr>
        <p:txBody>
          <a:bodyPr>
            <a:normAutofit fontScale="90000"/>
          </a:bodyPr>
          <a:lstStyle/>
          <a:p>
            <a:r>
              <a:rPr lang="es-MX" sz="4800" b="1" dirty="0">
                <a:solidFill>
                  <a:srgbClr val="FF0000"/>
                </a:solidFill>
              </a:rPr>
              <a:t>Tipos de Avatar - Blogs</a:t>
            </a:r>
            <a:endParaRPr lang="es-PE" sz="4800" b="1" dirty="0">
              <a:solidFill>
                <a:srgbClr val="FF0000"/>
              </a:solidFill>
            </a:endParaRPr>
          </a:p>
        </p:txBody>
      </p:sp>
      <p:sp>
        <p:nvSpPr>
          <p:cNvPr id="3" name="Marcador de contenido 2">
            <a:extLst>
              <a:ext uri="{FF2B5EF4-FFF2-40B4-BE49-F238E27FC236}">
                <a16:creationId xmlns:a16="http://schemas.microsoft.com/office/drawing/2014/main" id="{22F5FE75-436B-2F50-9D79-B3FCE78D851C}"/>
              </a:ext>
            </a:extLst>
          </p:cNvPr>
          <p:cNvSpPr>
            <a:spLocks noGrp="1"/>
          </p:cNvSpPr>
          <p:nvPr>
            <p:ph idx="1"/>
          </p:nvPr>
        </p:nvSpPr>
        <p:spPr>
          <a:xfrm>
            <a:off x="5312466" y="1073427"/>
            <a:ext cx="6389206" cy="5261112"/>
          </a:xfrm>
        </p:spPr>
        <p:txBody>
          <a:bodyPr>
            <a:noAutofit/>
          </a:bodyPr>
          <a:lstStyle/>
          <a:p>
            <a:pPr marL="0" indent="0" algn="just">
              <a:buNone/>
            </a:pPr>
            <a:r>
              <a:rPr lang="es-ES" sz="2100" dirty="0">
                <a:solidFill>
                  <a:srgbClr val="002060"/>
                </a:solidFill>
              </a:rPr>
              <a:t>La mayoría de los </a:t>
            </a:r>
            <a:r>
              <a:rPr lang="es-ES" sz="2100" b="1" dirty="0">
                <a:solidFill>
                  <a:srgbClr val="002060"/>
                </a:solidFill>
              </a:rPr>
              <a:t>CMS</a:t>
            </a:r>
            <a:r>
              <a:rPr lang="es-ES" sz="2100" dirty="0">
                <a:solidFill>
                  <a:srgbClr val="002060"/>
                </a:solidFill>
              </a:rPr>
              <a:t> (Sistema de Gestión de Contenidos) a menudo tienen la opción de subir un avatar cuando publican comentarios en los blogs. Esto se muestra más tarde junto al mensaje. En este caso, también se recomiendan las posibilidades de diseño mencionadas anteriormente. Algunos CMS incluso ofrecen servicios especiales para la creación de avatares. El término </a:t>
            </a:r>
            <a:r>
              <a:rPr lang="es-ES" sz="2100" b="1" dirty="0">
                <a:solidFill>
                  <a:srgbClr val="002060"/>
                </a:solidFill>
              </a:rPr>
              <a:t>blavatar</a:t>
            </a:r>
            <a:r>
              <a:rPr lang="es-ES" sz="2100" dirty="0">
                <a:solidFill>
                  <a:srgbClr val="002060"/>
                </a:solidFill>
              </a:rPr>
              <a:t> también es común, donde los avatares sólo se utilizan en los blogs.</a:t>
            </a:r>
          </a:p>
          <a:p>
            <a:pPr marL="0" indent="0" algn="just">
              <a:buNone/>
            </a:pPr>
            <a:r>
              <a:rPr lang="es-ES" sz="2100" dirty="0">
                <a:solidFill>
                  <a:srgbClr val="002060"/>
                </a:solidFill>
              </a:rPr>
              <a:t>Una excepción son los llamados "</a:t>
            </a:r>
            <a:r>
              <a:rPr lang="es-ES" sz="2100" b="1" dirty="0">
                <a:solidFill>
                  <a:srgbClr val="002060"/>
                </a:solidFill>
              </a:rPr>
              <a:t>gravatares</a:t>
            </a:r>
            <a:r>
              <a:rPr lang="es-ES" sz="2100" dirty="0">
                <a:solidFill>
                  <a:srgbClr val="002060"/>
                </a:solidFill>
              </a:rPr>
              <a:t>". Estos son reconocidos globalmente y son idénticos en diferentes blogs. Los blogs que se basan en el CMS de WordPress pueden reconocer automáticamente gravatares. Si un usuario crea un avatar en </a:t>
            </a:r>
            <a:r>
              <a:rPr lang="es-ES" sz="2100" b="1" dirty="0">
                <a:solidFill>
                  <a:srgbClr val="002060"/>
                </a:solidFill>
              </a:rPr>
              <a:t>gravatar.com </a:t>
            </a:r>
            <a:r>
              <a:rPr lang="es-ES" sz="2100" dirty="0">
                <a:solidFill>
                  <a:srgbClr val="002060"/>
                </a:solidFill>
              </a:rPr>
              <a:t>y luego utiliza la dirección de correo electrónico guardada en un comentario en un blog de WordPress, el gravatar creado se muestra automáticamente</a:t>
            </a:r>
          </a:p>
          <a:p>
            <a:pPr marL="0" indent="0" algn="just">
              <a:buNone/>
            </a:pPr>
            <a:endParaRPr lang="es-PE" sz="2100" dirty="0">
              <a:solidFill>
                <a:srgbClr val="002060"/>
              </a:solidFill>
            </a:endParaRPr>
          </a:p>
        </p:txBody>
      </p:sp>
      <p:pic>
        <p:nvPicPr>
          <p:cNvPr id="5" name="Imagen 4">
            <a:extLst>
              <a:ext uri="{FF2B5EF4-FFF2-40B4-BE49-F238E27FC236}">
                <a16:creationId xmlns:a16="http://schemas.microsoft.com/office/drawing/2014/main" id="{7AE479D0-B056-3BB5-1CC5-68C0E4A0D03B}"/>
              </a:ext>
            </a:extLst>
          </p:cNvPr>
          <p:cNvPicPr>
            <a:picLocks noChangeAspect="1"/>
          </p:cNvPicPr>
          <p:nvPr/>
        </p:nvPicPr>
        <p:blipFill rotWithShape="1">
          <a:blip r:embed="rId2"/>
          <a:srcRect l="25000" t="41155" r="52282" b="18632"/>
          <a:stretch/>
        </p:blipFill>
        <p:spPr>
          <a:xfrm>
            <a:off x="1157909" y="1537252"/>
            <a:ext cx="4154556" cy="4134677"/>
          </a:xfrm>
          <a:prstGeom prst="rect">
            <a:avLst/>
          </a:prstGeom>
        </p:spPr>
      </p:pic>
    </p:spTree>
    <p:extLst>
      <p:ext uri="{BB962C8B-B14F-4D97-AF65-F5344CB8AC3E}">
        <p14:creationId xmlns:p14="http://schemas.microsoft.com/office/powerpoint/2010/main" val="31708149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TotalTime>
  <Words>921</Words>
  <Application>Microsoft Office PowerPoint</Application>
  <PresentationFormat>Panorámica</PresentationFormat>
  <Paragraphs>34</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Escolar1</vt:lpstr>
      <vt:lpstr>Tema de Office</vt:lpstr>
      <vt:lpstr>Profesor Marco Aurelio Porro Chulli</vt:lpstr>
      <vt:lpstr>Recordando</vt:lpstr>
      <vt:lpstr>Presentación de PowerPoint</vt:lpstr>
      <vt:lpstr>Ver video Tydoo-Sesión 1</vt:lpstr>
      <vt:lpstr>AVATAR</vt:lpstr>
      <vt:lpstr>Tipos de Avatar - Videojuegos</vt:lpstr>
      <vt:lpstr>Tipos de Avatar - Foros y Redes Sociales</vt:lpstr>
      <vt:lpstr>Tipos de Avatar - Tiendas Online</vt:lpstr>
      <vt:lpstr>Tipos de Avatar - Blogs</vt:lpstr>
      <vt:lpstr>Importancia</vt:lpstr>
      <vt:lpstr>Trabajo Individual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 2</dc:title>
  <dc:creator>user06</dc:creator>
  <cp:lastModifiedBy>user06</cp:lastModifiedBy>
  <cp:revision>107</cp:revision>
  <dcterms:created xsi:type="dcterms:W3CDTF">2023-03-12T22:24:53Z</dcterms:created>
  <dcterms:modified xsi:type="dcterms:W3CDTF">2023-06-19T22:29:15Z</dcterms:modified>
</cp:coreProperties>
</file>