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0" r:id="rId1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CC3300"/>
    <a:srgbClr val="00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640B226-628A-6070-D541-0621A8FF70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PE"/>
              <a:t>CIENCIA Y TECNOLOGÍA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A9604C-3E9D-3D9D-55D1-D010E91B42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1E11A-A8D3-4952-8E39-D77254303F32}" type="datetimeFigureOut">
              <a:rPr lang="es-PE" smtClean="0"/>
              <a:t>12/07/2023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2C4E54-DFDC-9A34-0323-227AE54A11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269D5E-151B-DB35-FB4C-95DFDEE54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7ECF1-F6C3-4F5A-B0C0-DD818A1A15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676455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PE"/>
              <a:t>CIENCIA Y TECNOLOGÍA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DC06C-CAC2-4F92-9295-6B2447FD4749}" type="datetimeFigureOut">
              <a:rPr lang="es-PE" smtClean="0"/>
              <a:t>12/07/2023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AFDDE-3A56-4737-B282-E03EC5DF853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02288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70230D-7F6E-5A76-29C7-2886175AF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CE3FB0-9607-49EF-ADF5-EA9A7B5D9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EF8747-8BC2-DE5B-895D-757F8AFC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28444-0869-4C81-98AC-278F3DB2EF85}" type="datetime1">
              <a:rPr lang="es-PE" smtClean="0"/>
              <a:t>12/07/2023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A3884D-53E4-160E-2DF1-4F5BBDC1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E07D20-F70F-9DB6-0752-9FB7BA1C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0162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EE499-4F85-3983-DD04-7B2A2EDE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D13579-AFA1-B94A-7319-E89ABD3CD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C7A7C4-E04E-4B95-8F9F-70C0E6E5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65B3-46AC-453F-B245-633D4D71262D}" type="datetime1">
              <a:rPr lang="es-PE" smtClean="0"/>
              <a:t>12/07/2023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090818-DE21-86D5-A07D-1305FBF7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374188-25E2-B7F0-5A74-2F5A2568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040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1DE29A-266B-CDBD-F8DF-D9F6A5C028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22120E-DFA2-33EF-8FAE-4BCFAC924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DAC79D-869A-71BD-4EE0-122C08F2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793-0823-4264-BBCD-A0F292214CD1}" type="datetime1">
              <a:rPr lang="es-PE" smtClean="0"/>
              <a:t>12/07/2023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719D73-2ADD-238A-8431-48B6591D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080BA9-E44A-B3DB-6A61-48E4FF8D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5292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FB0E8-6418-7EA0-6842-8943A5A9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DDAFDD-116E-CE43-75E6-371F39A2F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165709-977D-CFB9-0C1B-41D4B1923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4986-AD01-4054-8ED9-32FC699FE434}" type="datetime1">
              <a:rPr lang="es-PE" smtClean="0"/>
              <a:t>12/07/2023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DD5BF3-AE9D-2565-A079-3667EE5E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39C578-CEB3-7663-491A-AC4DB2E7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58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79929-66B0-9D03-F678-254248DA1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C4298-680C-B61D-F7CC-B40BEAD8A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BE7807-0C79-4D0E-A3DE-4EC5E32C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3D11-B265-400B-A3C1-5AF1F1CDE703}" type="datetime1">
              <a:rPr lang="es-PE" smtClean="0"/>
              <a:t>12/07/2023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C3B1C3-45FC-C67C-96C1-354343BE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63B3E8-D740-FEEA-CF09-FA15DF6F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5967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57478-E2CF-9149-CFA6-AC60D160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3C89A7-5036-AC44-D942-340DB0ECA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A9BE46-06C2-A046-A1FB-C07EF74C0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6A2950-BCBA-2FCB-F8A5-C0C189FD8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0F0DB-AA95-4A72-9E3B-69517340FECA}" type="datetime1">
              <a:rPr lang="es-PE" smtClean="0"/>
              <a:t>12/07/2023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03A6C4-9D97-A6BF-4BC4-8C0E7E512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241A79-EF55-D745-5FF9-163BA8CD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2474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2A327-6648-9632-266D-22051943C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ECDAD2-6BBB-48C9-8582-9CA8D9B21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B174FF-738C-747B-8305-C751B8E18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24ED33-8736-D982-41C5-4954CE8E8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FDADC3-472E-430D-CB5B-A9FF671CB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ECF9328-3EED-DF92-7222-E827BE468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589A-10EF-4246-893B-91C24064DC0C}" type="datetime1">
              <a:rPr lang="es-PE" smtClean="0"/>
              <a:t>12/07/2023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DCA0AE3-DF0B-0DA3-B6F5-D1F979E7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C638FF1-51B8-07BB-799C-623C4EA2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655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A4F16-8C53-7264-1D89-2F423AAF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B2F1B0-45C3-9224-9F46-70B7810C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3728-685D-4C4A-92F8-0BAEA7B0891D}" type="datetime1">
              <a:rPr lang="es-PE" smtClean="0"/>
              <a:t>12/07/2023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66C01D-5F55-47C2-0A07-9B1CABF2A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9952AE-61B1-6BC0-1A46-57AC680C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348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89C07A-4B1E-9A31-C806-6F8E63F7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4395-1373-4970-9E9F-CC6F45DB346B}" type="datetime1">
              <a:rPr lang="es-PE" smtClean="0"/>
              <a:t>12/07/2023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62E9B9B-FE82-6BBE-1EF5-22F9DB9E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2F7FF7-D8DF-0E4F-99AB-3402898FE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587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E62E5-ED31-0FD6-4AD2-24978341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6B179A-9830-0A07-DAEB-826F521F1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BB9955-50BF-6961-BDB5-49C1EAFC3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E5B78B-72ED-9825-4EF2-577924949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5CCE-F81B-485E-8450-CEA0EF86EA79}" type="datetime1">
              <a:rPr lang="es-PE" smtClean="0"/>
              <a:t>12/07/2023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864E4B-4975-C5D1-22EC-131F7DB66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009B55-363A-338A-910D-13369639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436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9921E-01E1-3B3D-828F-E82EDC6C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7EC2BE5-63E1-C9A8-DAE9-767E1FBE1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C32D12-84D3-1BEC-352F-F4307BCF5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8C2166-485F-146A-3A4F-64673B52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2188-DB89-47B8-9C86-DC0D2CC9F83E}" type="datetime1">
              <a:rPr lang="es-PE" smtClean="0"/>
              <a:t>12/07/2023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D4E0C4-BF53-CA59-F617-D79B0F9A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BAA060-5B5E-6D7E-E65C-FBBC44EF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809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accent6">
                <a:alpha val="44000"/>
                <a:lumMod val="16000"/>
                <a:lumOff val="84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310334-2E9D-F9A6-6CBC-615DCA3D0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513366-902A-AC79-4313-52A784E24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DFCFC5-84B3-4C60-BC75-4458DC85E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46C55-A3B3-4569-8F2C-1D6D51849BBE}" type="datetime1">
              <a:rPr lang="es-PE" smtClean="0"/>
              <a:t>12/07/2023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37F84F-8B4C-8A73-A65F-ED6768159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AFCCA0-48F1-50FD-09BA-27733CEF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28C1C-2B10-40C9-A7A1-00C5534EA1F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060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299CD78-5C8F-DF88-9488-F1D58444EE86}"/>
              </a:ext>
            </a:extLst>
          </p:cNvPr>
          <p:cNvGrpSpPr/>
          <p:nvPr/>
        </p:nvGrpSpPr>
        <p:grpSpPr>
          <a:xfrm>
            <a:off x="864848" y="1082602"/>
            <a:ext cx="3725752" cy="4906675"/>
            <a:chOff x="864848" y="1082602"/>
            <a:chExt cx="3725752" cy="4906675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1D316EFA-8840-5BD5-1223-04F206F09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ass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9861" y="1689655"/>
              <a:ext cx="3510627" cy="3713753"/>
            </a:xfrm>
            <a:prstGeom prst="rect">
              <a:avLst/>
            </a:prstGeom>
          </p:spPr>
        </p:pic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7DBBFD1F-F897-FE61-F882-CA84F9424BA6}"/>
                </a:ext>
              </a:extLst>
            </p:cNvPr>
            <p:cNvGrpSpPr/>
            <p:nvPr/>
          </p:nvGrpSpPr>
          <p:grpSpPr>
            <a:xfrm>
              <a:off x="864848" y="1082602"/>
              <a:ext cx="3725752" cy="4906675"/>
              <a:chOff x="864848" y="1082602"/>
              <a:chExt cx="3725752" cy="4906675"/>
            </a:xfrm>
          </p:grpSpPr>
          <p:sp>
            <p:nvSpPr>
              <p:cNvPr id="17" name="Hexágono 16">
                <a:extLst>
                  <a:ext uri="{FF2B5EF4-FFF2-40B4-BE49-F238E27FC236}">
                    <a16:creationId xmlns:a16="http://schemas.microsoft.com/office/drawing/2014/main" id="{77C8A171-D8ED-7ADE-83AA-48060BC72F83}"/>
                  </a:ext>
                </a:extLst>
              </p:cNvPr>
              <p:cNvSpPr/>
              <p:nvPr/>
            </p:nvSpPr>
            <p:spPr>
              <a:xfrm>
                <a:off x="2019300" y="2923874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8" name="Hexágono 17">
                <a:extLst>
                  <a:ext uri="{FF2B5EF4-FFF2-40B4-BE49-F238E27FC236}">
                    <a16:creationId xmlns:a16="http://schemas.microsoft.com/office/drawing/2014/main" id="{C32AA3B3-22FF-7AEF-6E87-DEF67C88DB9A}"/>
                  </a:ext>
                </a:extLst>
              </p:cNvPr>
              <p:cNvSpPr/>
              <p:nvPr/>
            </p:nvSpPr>
            <p:spPr>
              <a:xfrm>
                <a:off x="888000" y="3536465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9" name="Hexágono 18">
                <a:extLst>
                  <a:ext uri="{FF2B5EF4-FFF2-40B4-BE49-F238E27FC236}">
                    <a16:creationId xmlns:a16="http://schemas.microsoft.com/office/drawing/2014/main" id="{27DF584E-AC93-A968-E125-97B6D53FFD44}"/>
                  </a:ext>
                </a:extLst>
              </p:cNvPr>
              <p:cNvSpPr/>
              <p:nvPr/>
            </p:nvSpPr>
            <p:spPr>
              <a:xfrm>
                <a:off x="2005600" y="1694975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20" name="Hexágono 19">
                <a:extLst>
                  <a:ext uri="{FF2B5EF4-FFF2-40B4-BE49-F238E27FC236}">
                    <a16:creationId xmlns:a16="http://schemas.microsoft.com/office/drawing/2014/main" id="{DDF6F7F7-22FE-0F8E-3A3F-17A9AB16F180}"/>
                  </a:ext>
                </a:extLst>
              </p:cNvPr>
              <p:cNvSpPr/>
              <p:nvPr/>
            </p:nvSpPr>
            <p:spPr>
              <a:xfrm>
                <a:off x="874300" y="2307677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21" name="Hexágono 20">
                <a:extLst>
                  <a:ext uri="{FF2B5EF4-FFF2-40B4-BE49-F238E27FC236}">
                    <a16:creationId xmlns:a16="http://schemas.microsoft.com/office/drawing/2014/main" id="{2C61B88C-294B-217A-154D-8968F0AABE16}"/>
                  </a:ext>
                </a:extLst>
              </p:cNvPr>
              <p:cNvSpPr/>
              <p:nvPr/>
            </p:nvSpPr>
            <p:spPr>
              <a:xfrm>
                <a:off x="3136900" y="2307677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3" name="Hexágono 22">
                <a:extLst>
                  <a:ext uri="{FF2B5EF4-FFF2-40B4-BE49-F238E27FC236}">
                    <a16:creationId xmlns:a16="http://schemas.microsoft.com/office/drawing/2014/main" id="{E05A9E83-09E7-B88D-F43B-F198240E3AB9}"/>
                  </a:ext>
                </a:extLst>
              </p:cNvPr>
              <p:cNvSpPr/>
              <p:nvPr/>
            </p:nvSpPr>
            <p:spPr>
              <a:xfrm>
                <a:off x="3150600" y="3534356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4" name="Hexágono 23">
                <a:extLst>
                  <a:ext uri="{FF2B5EF4-FFF2-40B4-BE49-F238E27FC236}">
                    <a16:creationId xmlns:a16="http://schemas.microsoft.com/office/drawing/2014/main" id="{66E8A3D1-F528-FF62-469E-4F43B1DF35EC}"/>
                  </a:ext>
                </a:extLst>
              </p:cNvPr>
              <p:cNvSpPr/>
              <p:nvPr/>
            </p:nvSpPr>
            <p:spPr>
              <a:xfrm>
                <a:off x="2019300" y="4158597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29" name="Hexágono 28">
                <a:extLst>
                  <a:ext uri="{FF2B5EF4-FFF2-40B4-BE49-F238E27FC236}">
                    <a16:creationId xmlns:a16="http://schemas.microsoft.com/office/drawing/2014/main" id="{182C1D38-04D5-F4CC-68D4-69970FD92D40}"/>
                  </a:ext>
                </a:extLst>
              </p:cNvPr>
              <p:cNvSpPr/>
              <p:nvPr/>
            </p:nvSpPr>
            <p:spPr>
              <a:xfrm>
                <a:off x="3150600" y="1082602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30" name="Hexágono 29">
                <a:extLst>
                  <a:ext uri="{FF2B5EF4-FFF2-40B4-BE49-F238E27FC236}">
                    <a16:creationId xmlns:a16="http://schemas.microsoft.com/office/drawing/2014/main" id="{21FE35A4-C1A1-7F44-C914-7DC330EF2383}"/>
                  </a:ext>
                </a:extLst>
              </p:cNvPr>
              <p:cNvSpPr/>
              <p:nvPr/>
            </p:nvSpPr>
            <p:spPr>
              <a:xfrm>
                <a:off x="3150600" y="4765277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31" name="Hexágono 30">
                <a:extLst>
                  <a:ext uri="{FF2B5EF4-FFF2-40B4-BE49-F238E27FC236}">
                    <a16:creationId xmlns:a16="http://schemas.microsoft.com/office/drawing/2014/main" id="{567A1088-01F8-B715-2D23-7EF18A218260}"/>
                  </a:ext>
                </a:extLst>
              </p:cNvPr>
              <p:cNvSpPr/>
              <p:nvPr/>
            </p:nvSpPr>
            <p:spPr>
              <a:xfrm>
                <a:off x="892900" y="4764904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32" name="Hexágono 31">
                <a:extLst>
                  <a:ext uri="{FF2B5EF4-FFF2-40B4-BE49-F238E27FC236}">
                    <a16:creationId xmlns:a16="http://schemas.microsoft.com/office/drawing/2014/main" id="{6412B82C-6841-B6BE-427B-C278E50EEF55}"/>
                  </a:ext>
                </a:extLst>
              </p:cNvPr>
              <p:cNvSpPr/>
              <p:nvPr/>
            </p:nvSpPr>
            <p:spPr>
              <a:xfrm>
                <a:off x="864848" y="1087874"/>
                <a:ext cx="1440000" cy="122400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</p:grpSp>
      <p:sp>
        <p:nvSpPr>
          <p:cNvPr id="34" name="Título 1">
            <a:extLst>
              <a:ext uri="{FF2B5EF4-FFF2-40B4-BE49-F238E27FC236}">
                <a16:creationId xmlns:a16="http://schemas.microsoft.com/office/drawing/2014/main" id="{7AC1E4F3-C534-FC5E-99B1-0C3C3307FF85}"/>
              </a:ext>
            </a:extLst>
          </p:cNvPr>
          <p:cNvSpPr txBox="1">
            <a:spLocks/>
          </p:cNvSpPr>
          <p:nvPr/>
        </p:nvSpPr>
        <p:spPr>
          <a:xfrm>
            <a:off x="2922447" y="283396"/>
            <a:ext cx="6347105" cy="699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3600" dirty="0">
                <a:solidFill>
                  <a:schemeClr val="accent6">
                    <a:lumMod val="50000"/>
                  </a:schemeClr>
                </a:solidFill>
                <a:latin typeface="Copperplate Gothic Bold" panose="020E0705020206020404" pitchFamily="34" charset="0"/>
              </a:rPr>
              <a:t>CIENCIA Y TECNOLOGÍA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5" name="Picture 4" descr="Resultado de imagen de logo de algarrobos">
            <a:extLst>
              <a:ext uri="{FF2B5EF4-FFF2-40B4-BE49-F238E27FC236}">
                <a16:creationId xmlns:a16="http://schemas.microsoft.com/office/drawing/2014/main" id="{DABE3E03-ACC5-75DC-E012-5654A8A7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DFA"/>
              </a:clrFrom>
              <a:clrTo>
                <a:srgbClr val="FBFDFA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949218" y="246253"/>
            <a:ext cx="996437" cy="13023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6" name="CuadroTexto 29">
            <a:extLst>
              <a:ext uri="{FF2B5EF4-FFF2-40B4-BE49-F238E27FC236}">
                <a16:creationId xmlns:a16="http://schemas.microsoft.com/office/drawing/2014/main" id="{4DA41C08-3A33-A133-AF92-6A8E72C28073}"/>
              </a:ext>
            </a:extLst>
          </p:cNvPr>
          <p:cNvSpPr txBox="1"/>
          <p:nvPr/>
        </p:nvSpPr>
        <p:spPr>
          <a:xfrm>
            <a:off x="5987875" y="3670480"/>
            <a:ext cx="6105388" cy="25545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419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NOMBRE</a:t>
            </a:r>
            <a:r>
              <a:rPr lang="es-419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    	</a:t>
            </a:r>
            <a:r>
              <a:rPr lang="en-US" sz="2000" b="1" i="0" u="none" strike="noStrike" kern="1200" cap="none" spc="0" baseline="0" dirty="0">
                <a:uFillTx/>
                <a:latin typeface="Arial Black" pitchFamily="34"/>
              </a:rPr>
              <a:t>: </a:t>
            </a:r>
            <a:r>
              <a:rPr lang="en-US" sz="2000" b="0" i="0" u="none" strike="noStrike" kern="1200" cap="none" spc="0" baseline="0" dirty="0">
                <a:solidFill>
                  <a:schemeClr val="accent6">
                    <a:lumMod val="75000"/>
                  </a:schemeClr>
                </a:solidFill>
                <a:uFillTx/>
                <a:latin typeface="Arial Black" pitchFamily="34"/>
              </a:rPr>
              <a:t>Giacomo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C</a:t>
            </a:r>
            <a:r>
              <a:rPr lang="en-US" sz="2000" b="0" i="0" u="none" strike="noStrike" kern="1200" cap="none" spc="0" baseline="0" dirty="0" err="1">
                <a:solidFill>
                  <a:schemeClr val="accent6">
                    <a:lumMod val="75000"/>
                  </a:schemeClr>
                </a:solidFill>
                <a:uFillTx/>
                <a:latin typeface="Arial Black" pitchFamily="34"/>
              </a:rPr>
              <a:t>abanillas</a:t>
            </a:r>
            <a:r>
              <a:rPr lang="en-US" sz="2000" b="0" i="0" u="none" strike="noStrike" kern="1200" cap="none" spc="0" baseline="0" dirty="0">
                <a:solidFill>
                  <a:schemeClr val="accent6">
                    <a:lumMod val="75000"/>
                  </a:schemeClr>
                </a:solidFill>
                <a:uFillTx/>
                <a:latin typeface="Arial Black" pitchFamily="34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U</a:t>
            </a:r>
            <a:r>
              <a:rPr lang="en-US" sz="2000" b="0" i="0" u="none" strike="noStrike" kern="1200" cap="none" spc="0" baseline="0" dirty="0" err="1">
                <a:solidFill>
                  <a:schemeClr val="accent6">
                    <a:lumMod val="75000"/>
                  </a:schemeClr>
                </a:solidFill>
                <a:uFillTx/>
                <a:latin typeface="Arial Black" pitchFamily="34"/>
              </a:rPr>
              <a:t>riarte</a:t>
            </a:r>
            <a:endParaRPr lang="en-US" sz="2000" b="0" i="0" u="none" strike="noStrike" kern="1200" cap="none" spc="0" baseline="0" dirty="0">
              <a:solidFill>
                <a:schemeClr val="accent6">
                  <a:lumMod val="75000"/>
                </a:schemeClr>
              </a:solidFill>
              <a:uFillTx/>
              <a:latin typeface="Arial Black" pitchFamily="34"/>
            </a:endParaRPr>
          </a:p>
          <a:p>
            <a:pPr marL="0" marR="0" lvl="0" indent="0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>
                <a:latin typeface="Arial Black" pitchFamily="34"/>
              </a:rPr>
              <a:t>APELLIDOS	: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Cabanillas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Uriarte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rial Black" pitchFamily="34"/>
            </a:endParaRPr>
          </a:p>
          <a:p>
            <a:pPr marL="0" marR="0" lvl="0" indent="0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>
                <a:latin typeface="Arial Black" pitchFamily="34"/>
              </a:rPr>
              <a:t>PROFESOR	: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Juan Céspedes</a:t>
            </a:r>
            <a:endParaRPr lang="en-US" sz="2000" b="0" i="0" u="none" strike="noStrike" kern="1200" cap="none" spc="0" baseline="0" dirty="0">
              <a:solidFill>
                <a:schemeClr val="accent6">
                  <a:lumMod val="75000"/>
                </a:schemeClr>
              </a:solidFill>
              <a:uFillTx/>
              <a:latin typeface="Arial Black" pitchFamily="34"/>
            </a:endParaRPr>
          </a:p>
          <a:p>
            <a:pPr marL="0" marR="0" lvl="0" indent="0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>
                <a:latin typeface="Arial Black" pitchFamily="34"/>
              </a:rPr>
              <a:t>GRADO		: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2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°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 de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secundaria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rial Black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>
              <a:solidFill>
                <a:srgbClr val="666666"/>
              </a:solidFill>
              <a:latin typeface="Arial Black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>
              <a:solidFill>
                <a:srgbClr val="666666"/>
              </a:solidFill>
              <a:latin typeface="Arial Black" pitchFamily="34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D93BB16-330D-E223-B78C-8F5BF2B70914}"/>
              </a:ext>
            </a:extLst>
          </p:cNvPr>
          <p:cNvSpPr txBox="1"/>
          <p:nvPr/>
        </p:nvSpPr>
        <p:spPr>
          <a:xfrm>
            <a:off x="5225936" y="6015408"/>
            <a:ext cx="1317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Black" pitchFamily="34"/>
              </a:rPr>
              <a:t>2023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9C466B6C-8E3A-0488-765F-12205AB33753}"/>
              </a:ext>
            </a:extLst>
          </p:cNvPr>
          <p:cNvSpPr txBox="1">
            <a:spLocks/>
          </p:cNvSpPr>
          <p:nvPr/>
        </p:nvSpPr>
        <p:spPr>
          <a:xfrm>
            <a:off x="4563199" y="2423147"/>
            <a:ext cx="7530064" cy="6991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3800" dirty="0">
                <a:solidFill>
                  <a:srgbClr val="C00000"/>
                </a:solidFill>
                <a:latin typeface="Elephant" panose="02020904090505020303" pitchFamily="18" charset="0"/>
              </a:rPr>
              <a:t>EL SENTIDO DE LA VISTA </a:t>
            </a:r>
            <a:endParaRPr lang="en-US" sz="3800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2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75C7837-7416-D447-F6E3-36747AA15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 scaling="1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6616" y="2120899"/>
            <a:ext cx="5089198" cy="3392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1591407-0005-466F-1FD4-AF826B94CE4E}"/>
              </a:ext>
            </a:extLst>
          </p:cNvPr>
          <p:cNvSpPr/>
          <p:nvPr/>
        </p:nvSpPr>
        <p:spPr>
          <a:xfrm>
            <a:off x="518127" y="75869"/>
            <a:ext cx="5577873" cy="83099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INTRODUCCIÓN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225F4D-3205-C7F1-6E93-B547C0067181}"/>
              </a:ext>
            </a:extLst>
          </p:cNvPr>
          <p:cNvSpPr txBox="1"/>
          <p:nvPr/>
        </p:nvSpPr>
        <p:spPr>
          <a:xfrm>
            <a:off x="892476" y="771910"/>
            <a:ext cx="10197478" cy="4404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1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La vista es uno de los sentidos más evolucionados, a través del cual </a:t>
            </a:r>
            <a:r>
              <a:rPr lang="es-ES" sz="21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 ser humano y muchos animales perciben la realidad circundante.</a:t>
            </a:r>
          </a:p>
          <a:p>
            <a:pPr algn="just">
              <a:lnSpc>
                <a:spcPct val="150000"/>
              </a:lnSpc>
            </a:pPr>
            <a:r>
              <a:rPr lang="es-ES" sz="21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En el caso de nuestra especie la visión es el privilegiado de los sentidos, pues no sólo </a:t>
            </a:r>
            <a:r>
              <a:rPr lang="es-ES" sz="21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nos permite captar e interpretar información visual sobre luz, color, forma, distancia, posición o movimiento así como de nuestros interlocutores sino también en el acto de la lectoescritura lo que es fundamental en las sociedades humanas.</a:t>
            </a:r>
          </a:p>
          <a:p>
            <a:pPr algn="just">
              <a:lnSpc>
                <a:spcPct val="150000"/>
              </a:lnSpc>
            </a:pPr>
            <a:r>
              <a:rPr lang="es-ES" sz="21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Su órgano receptor es el globo ocular al que comúnmente llamamos ojo y se encuentra alojado en las cavidades orbitarias.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946EF9-15EE-8F45-E8A0-6FF9ACC2FCDC}"/>
              </a:ext>
            </a:extLst>
          </p:cNvPr>
          <p:cNvSpPr txBox="1"/>
          <p:nvPr/>
        </p:nvSpPr>
        <p:spPr>
          <a:xfrm>
            <a:off x="855406" y="5513698"/>
            <a:ext cx="1045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  <a:latin typeface="Arial Black" panose="020B0A04020102020204" pitchFamily="34" charset="0"/>
              </a:rPr>
              <a:t>Objetivos  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C010C1-940D-AC09-CD33-A0F7C1411038}"/>
              </a:ext>
            </a:extLst>
          </p:cNvPr>
          <p:cNvSpPr txBox="1"/>
          <p:nvPr/>
        </p:nvSpPr>
        <p:spPr>
          <a:xfrm>
            <a:off x="518127" y="6164826"/>
            <a:ext cx="1111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1. Explicar la importancia de la vista                 2.  describir el funcionamiento de la vista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BBFB69-FAC5-205A-BEFE-8CC0882721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FF7"/>
              </a:clrFrom>
              <a:clrTo>
                <a:srgbClr val="F7FFF7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3" y="939300"/>
            <a:ext cx="5124274" cy="462545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3" name="Marcador de contenido 7">
            <a:extLst>
              <a:ext uri="{FF2B5EF4-FFF2-40B4-BE49-F238E27FC236}">
                <a16:creationId xmlns:a16="http://schemas.microsoft.com/office/drawing/2014/main" id="{DF110B87-569E-3F02-BA91-B58F84EF4594}"/>
              </a:ext>
            </a:extLst>
          </p:cNvPr>
          <p:cNvSpPr txBox="1">
            <a:spLocks/>
          </p:cNvSpPr>
          <p:nvPr/>
        </p:nvSpPr>
        <p:spPr>
          <a:xfrm>
            <a:off x="6095998" y="1063117"/>
            <a:ext cx="5464935" cy="140068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419" sz="26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/>
              </a:rPr>
              <a:t>HUMOR ACUOSO </a:t>
            </a:r>
            <a:r>
              <a:rPr lang="en-US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/>
              </a:rPr>
              <a:t>: 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100" b="1" dirty="0">
                <a:solidFill>
                  <a:srgbClr val="00B0F0"/>
                </a:solidFill>
                <a:latin typeface="Arial Black" pitchFamily="34"/>
              </a:rPr>
              <a:t>E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s </a:t>
            </a:r>
            <a:r>
              <a:rPr lang="en-US" sz="2100" dirty="0" err="1">
                <a:solidFill>
                  <a:srgbClr val="00B0F0"/>
                </a:solidFill>
                <a:latin typeface="Arial Black" pitchFamily="34"/>
              </a:rPr>
              <a:t>el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 Black" pitchFamily="34"/>
              </a:rPr>
              <a:t>líquido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 Black" pitchFamily="34"/>
              </a:rPr>
              <a:t>transparente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 que </a:t>
            </a:r>
            <a:r>
              <a:rPr lang="es-419" sz="2100" dirty="0">
                <a:solidFill>
                  <a:srgbClr val="00B0F0"/>
                </a:solidFill>
                <a:latin typeface="Arial Black" pitchFamily="34"/>
              </a:rPr>
              <a:t>nutre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 al </a:t>
            </a:r>
            <a:r>
              <a:rPr lang="en-US" sz="2100" dirty="0" err="1">
                <a:solidFill>
                  <a:srgbClr val="00B0F0"/>
                </a:solidFill>
                <a:latin typeface="Arial Black" pitchFamily="34"/>
              </a:rPr>
              <a:t>ojo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, </a:t>
            </a:r>
            <a:r>
              <a:rPr lang="en-US" sz="2100" dirty="0" err="1">
                <a:solidFill>
                  <a:srgbClr val="00B0F0"/>
                </a:solidFill>
                <a:latin typeface="Arial Black" pitchFamily="34"/>
              </a:rPr>
              <a:t>está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  </a:t>
            </a:r>
            <a:r>
              <a:rPr lang="es-419" sz="2100" dirty="0">
                <a:solidFill>
                  <a:srgbClr val="00B0F0"/>
                </a:solidFill>
                <a:latin typeface="Arial Black" pitchFamily="34"/>
              </a:rPr>
              <a:t>ubicado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 Black" pitchFamily="34"/>
              </a:rPr>
              <a:t>en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 la </a:t>
            </a:r>
            <a:r>
              <a:rPr lang="en-US" sz="2100" dirty="0" err="1">
                <a:solidFill>
                  <a:srgbClr val="00B0F0"/>
                </a:solidFill>
                <a:latin typeface="Arial Black" pitchFamily="34"/>
              </a:rPr>
              <a:t>parte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 frontal del </a:t>
            </a:r>
            <a:r>
              <a:rPr lang="es-419" sz="2100" dirty="0">
                <a:solidFill>
                  <a:srgbClr val="00B0F0"/>
                </a:solidFill>
                <a:latin typeface="Arial Black" pitchFamily="34"/>
              </a:rPr>
              <a:t>globo</a:t>
            </a:r>
            <a:r>
              <a:rPr lang="en-US" sz="2100" dirty="0">
                <a:solidFill>
                  <a:srgbClr val="00B0F0"/>
                </a:solidFill>
                <a:latin typeface="Arial Black" pitchFamily="34"/>
              </a:rPr>
              <a:t> ocular.  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5093F4-81CD-5268-1E6D-707336878E83}"/>
              </a:ext>
            </a:extLst>
          </p:cNvPr>
          <p:cNvSpPr txBox="1"/>
          <p:nvPr/>
        </p:nvSpPr>
        <p:spPr>
          <a:xfrm>
            <a:off x="6095998" y="2582614"/>
            <a:ext cx="546493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419" sz="2400" b="1" i="0" u="sng" strike="noStrike" kern="1200" cap="none" spc="0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 Black" pitchFamily="34"/>
              </a:rPr>
              <a:t>COROIDEO </a:t>
            </a:r>
            <a:r>
              <a:rPr lang="en-US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:</a:t>
            </a:r>
            <a:r>
              <a:rPr lang="en-US" sz="1800" b="1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 </a:t>
            </a:r>
          </a:p>
          <a:p>
            <a:pPr marL="0" marR="0" lvl="0" indent="0" algn="just" defTabSz="4572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dirty="0">
                <a:solidFill>
                  <a:srgbClr val="00B050"/>
                </a:solidFill>
                <a:latin typeface="Arial Black" pitchFamily="34"/>
              </a:rPr>
              <a:t>Es l</a:t>
            </a:r>
            <a:r>
              <a:rPr lang="en-US" sz="19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a </a:t>
            </a:r>
            <a:r>
              <a:rPr lang="en-US" sz="1900" b="0" i="0" u="none" strike="noStrike" kern="1200" cap="none" spc="0" baseline="0" dirty="0" err="1">
                <a:solidFill>
                  <a:srgbClr val="00B050"/>
                </a:solidFill>
                <a:uFillTx/>
                <a:latin typeface="Arial Black" pitchFamily="34"/>
              </a:rPr>
              <a:t>mebrana</a:t>
            </a:r>
            <a:r>
              <a:rPr lang="en-US" sz="19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 </a:t>
            </a:r>
            <a:r>
              <a:rPr lang="en-US" sz="1900" b="0" i="0" u="none" strike="noStrike" kern="1200" cap="none" spc="0" baseline="0" dirty="0" err="1">
                <a:solidFill>
                  <a:srgbClr val="00B050"/>
                </a:solidFill>
                <a:uFillTx/>
                <a:latin typeface="Arial Black" pitchFamily="34"/>
              </a:rPr>
              <a:t>delgada</a:t>
            </a:r>
            <a:r>
              <a:rPr lang="en-US" sz="19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, </a:t>
            </a:r>
            <a:r>
              <a:rPr lang="en-US" sz="1900" dirty="0" err="1">
                <a:solidFill>
                  <a:srgbClr val="00B050"/>
                </a:solidFill>
                <a:latin typeface="Arial Black" pitchFamily="34"/>
              </a:rPr>
              <a:t>r</a:t>
            </a:r>
            <a:r>
              <a:rPr lang="en-US" sz="1900" b="0" i="0" u="none" strike="noStrike" kern="1200" cap="none" spc="0" baseline="0" dirty="0" err="1">
                <a:solidFill>
                  <a:srgbClr val="00B050"/>
                </a:solidFill>
                <a:uFillTx/>
                <a:latin typeface="Arial Black" pitchFamily="34"/>
              </a:rPr>
              <a:t>ica</a:t>
            </a:r>
            <a:r>
              <a:rPr lang="en-US" sz="19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 </a:t>
            </a:r>
            <a:r>
              <a:rPr lang="en-US" sz="1900" b="0" i="0" u="none" strike="noStrike" kern="1200" cap="none" spc="0" baseline="0" dirty="0" err="1">
                <a:solidFill>
                  <a:srgbClr val="00B050"/>
                </a:solidFill>
                <a:uFillTx/>
                <a:latin typeface="Arial Black" pitchFamily="34"/>
              </a:rPr>
              <a:t>en</a:t>
            </a:r>
            <a:r>
              <a:rPr lang="en-US" sz="19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 </a:t>
            </a:r>
            <a:r>
              <a:rPr lang="en-US" sz="1900" b="0" i="0" u="none" strike="noStrike" kern="1200" cap="none" spc="0" baseline="0" dirty="0" err="1">
                <a:solidFill>
                  <a:srgbClr val="00B050"/>
                </a:solidFill>
                <a:uFillTx/>
                <a:latin typeface="Arial Black" pitchFamily="34"/>
              </a:rPr>
              <a:t>sangre</a:t>
            </a:r>
            <a:r>
              <a:rPr lang="en-US" sz="19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  y es </a:t>
            </a:r>
            <a:r>
              <a:rPr lang="en-US" sz="1900" b="0" i="0" u="none" strike="noStrike" kern="1200" cap="none" spc="0" baseline="0" dirty="0" err="1">
                <a:solidFill>
                  <a:srgbClr val="00B050"/>
                </a:solidFill>
                <a:uFillTx/>
                <a:latin typeface="Arial Black" pitchFamily="34"/>
              </a:rPr>
              <a:t>responsable</a:t>
            </a:r>
            <a:r>
              <a:rPr lang="en-US" sz="19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 del </a:t>
            </a:r>
            <a:r>
              <a:rPr lang="en-US" sz="1900" b="0" i="0" u="none" strike="noStrike" kern="1200" cap="none" spc="0" baseline="0" dirty="0" err="1">
                <a:solidFill>
                  <a:srgbClr val="00B050"/>
                </a:solidFill>
                <a:uFillTx/>
                <a:latin typeface="Arial Black" pitchFamily="34"/>
              </a:rPr>
              <a:t>suministro</a:t>
            </a:r>
            <a:r>
              <a:rPr lang="en-US" sz="19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 de </a:t>
            </a:r>
            <a:r>
              <a:rPr lang="en-US" sz="1900" b="0" i="0" u="none" strike="noStrike" kern="1200" cap="none" spc="0" baseline="0" dirty="0" err="1">
                <a:solidFill>
                  <a:srgbClr val="00B050"/>
                </a:solidFill>
                <a:uFillTx/>
                <a:latin typeface="Arial Black" pitchFamily="34"/>
              </a:rPr>
              <a:t>sangre</a:t>
            </a:r>
            <a:r>
              <a:rPr lang="en-US" sz="19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itchFamily="34"/>
              </a:rPr>
              <a:t> al exterior de la retina.                          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BAC6E5-A053-D79A-1AE3-5E43636936BF}"/>
              </a:ext>
            </a:extLst>
          </p:cNvPr>
          <p:cNvSpPr txBox="1"/>
          <p:nvPr/>
        </p:nvSpPr>
        <p:spPr>
          <a:xfrm>
            <a:off x="6095998" y="4040256"/>
            <a:ext cx="5464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419" sz="2400" b="1" i="0" u="sng" strike="noStrike" kern="1200" cap="none" spc="0" baseline="0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 Black" pitchFamily="34"/>
              </a:rPr>
              <a:t>CUERPO CILIAR </a:t>
            </a:r>
            <a:r>
              <a:rPr lang="es-419" sz="2400" b="0" i="0" u="none" strike="noStrike" kern="1200" cap="none" spc="0" baseline="0" dirty="0">
                <a:solidFill>
                  <a:srgbClr val="BF9000"/>
                </a:solidFill>
                <a:uFillTx/>
                <a:latin typeface="Arial Black" pitchFamily="34"/>
              </a:rPr>
              <a:t>:  </a:t>
            </a: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419" sz="1900" dirty="0">
                <a:solidFill>
                  <a:srgbClr val="BF9000"/>
                </a:solidFill>
                <a:latin typeface="Arial Black" pitchFamily="34"/>
              </a:rPr>
              <a:t>Es l</a:t>
            </a:r>
            <a:r>
              <a:rPr lang="es-419" sz="1900" b="0" i="0" u="none" strike="noStrike" kern="1200" cap="none" spc="0" baseline="0" dirty="0">
                <a:solidFill>
                  <a:srgbClr val="BF9000"/>
                </a:solidFill>
                <a:uFillTx/>
                <a:latin typeface="Arial Black" pitchFamily="34"/>
              </a:rPr>
              <a:t>a parte del ojo que produce </a:t>
            </a:r>
            <a:r>
              <a:rPr lang="es-419" sz="1900" dirty="0">
                <a:solidFill>
                  <a:srgbClr val="BF9000"/>
                </a:solidFill>
                <a:latin typeface="Arial Black" pitchFamily="34"/>
              </a:rPr>
              <a:t>el</a:t>
            </a:r>
            <a:r>
              <a:rPr lang="es-419" sz="1900" b="0" i="0" u="none" strike="noStrike" kern="1200" cap="none" spc="0" baseline="0" dirty="0">
                <a:solidFill>
                  <a:srgbClr val="BF9000"/>
                </a:solidFill>
                <a:uFillTx/>
                <a:latin typeface="Arial Black" pitchFamily="34"/>
              </a:rPr>
              <a:t> humor acuoso.                                          </a:t>
            </a:r>
            <a:endParaRPr lang="en-US" sz="1900" b="0" i="0" u="none" strike="noStrike" kern="1200" cap="none" spc="0" baseline="0" dirty="0">
              <a:solidFill>
                <a:srgbClr val="BF9000"/>
              </a:solidFill>
              <a:uFillTx/>
              <a:latin typeface="Arial Black" pitchFamily="34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D8D4814-20B2-6FD5-5934-C474F6A5FBED}"/>
              </a:ext>
            </a:extLst>
          </p:cNvPr>
          <p:cNvSpPr txBox="1">
            <a:spLocks/>
          </p:cNvSpPr>
          <p:nvPr/>
        </p:nvSpPr>
        <p:spPr>
          <a:xfrm>
            <a:off x="2513793" y="298610"/>
            <a:ext cx="7158999" cy="8278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800" dirty="0">
                <a:solidFill>
                  <a:srgbClr val="ED7D31"/>
                </a:solidFill>
                <a:latin typeface="Arial Black" pitchFamily="34"/>
              </a:rPr>
              <a:t>CÁMARA ANTERIOR</a:t>
            </a:r>
            <a:endParaRPr lang="en-US" sz="4800" dirty="0">
              <a:solidFill>
                <a:srgbClr val="ED7D3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A7C13D-9D50-8954-54F6-76CD2C4F0597}"/>
              </a:ext>
            </a:extLst>
          </p:cNvPr>
          <p:cNvSpPr txBox="1"/>
          <p:nvPr/>
        </p:nvSpPr>
        <p:spPr>
          <a:xfrm>
            <a:off x="6093292" y="5236288"/>
            <a:ext cx="546493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419" sz="2400" b="1" i="0" u="sng" strike="noStrike" kern="1200" cap="none" spc="0" baseline="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 Black" pitchFamily="34"/>
              </a:rPr>
              <a:t>CORNEA</a:t>
            </a:r>
            <a:r>
              <a:rPr lang="es-419" sz="2400" b="0" i="0" u="none" strike="noStrike" kern="1200" cap="none" spc="0" baseline="0" dirty="0">
                <a:solidFill>
                  <a:srgbClr val="8A0000"/>
                </a:solidFill>
                <a:uFillTx/>
                <a:latin typeface="Arial Black" pitchFamily="34"/>
              </a:rPr>
              <a:t>:  </a:t>
            </a: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419" sz="1900" dirty="0">
                <a:solidFill>
                  <a:srgbClr val="8A0000"/>
                </a:solidFill>
                <a:latin typeface="Arial Black" pitchFamily="34"/>
              </a:rPr>
              <a:t>Es una membrana transparente que deja pasar los rayos luminosos</a:t>
            </a:r>
            <a:r>
              <a:rPr lang="es-419" sz="1900" b="0" i="0" u="none" strike="noStrike" kern="1200" cap="none" spc="0" baseline="0" dirty="0">
                <a:solidFill>
                  <a:srgbClr val="8A0000"/>
                </a:solidFill>
                <a:uFillTx/>
                <a:latin typeface="Arial Black" pitchFamily="34"/>
              </a:rPr>
              <a:t>.                                          </a:t>
            </a:r>
            <a:endParaRPr lang="en-US" sz="1900" b="0" i="0" u="none" strike="noStrike" kern="1200" cap="none" spc="0" baseline="0" dirty="0">
              <a:solidFill>
                <a:srgbClr val="8A0000"/>
              </a:solidFill>
              <a:uFillTx/>
              <a:latin typeface="Arial Black" pitchFamily="3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D593B5-9DFE-B1E8-BAE8-EE8FA997AAD6}"/>
              </a:ext>
            </a:extLst>
          </p:cNvPr>
          <p:cNvSpPr txBox="1"/>
          <p:nvPr/>
        </p:nvSpPr>
        <p:spPr>
          <a:xfrm>
            <a:off x="392383" y="5913396"/>
            <a:ext cx="487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Figura 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83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0A6AA-9C87-B50A-30DC-96EF21D4237F}"/>
              </a:ext>
            </a:extLst>
          </p:cNvPr>
          <p:cNvSpPr txBox="1">
            <a:spLocks/>
          </p:cNvSpPr>
          <p:nvPr/>
        </p:nvSpPr>
        <p:spPr>
          <a:xfrm>
            <a:off x="2627143" y="156787"/>
            <a:ext cx="7374986" cy="80079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800" dirty="0">
                <a:solidFill>
                  <a:srgbClr val="4472C4"/>
                </a:solidFill>
                <a:latin typeface="Arial Black "/>
              </a:rPr>
              <a:t>CÁMARA POSTERIOR        </a:t>
            </a:r>
            <a:endParaRPr lang="en-US" sz="4800" dirty="0">
              <a:solidFill>
                <a:srgbClr val="4472C4"/>
              </a:solidFill>
              <a:latin typeface="Arial Black 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96E6E0-E7AE-7E2E-7C01-842E322D1719}"/>
              </a:ext>
            </a:extLst>
          </p:cNvPr>
          <p:cNvSpPr txBox="1"/>
          <p:nvPr/>
        </p:nvSpPr>
        <p:spPr>
          <a:xfrm>
            <a:off x="465545" y="905924"/>
            <a:ext cx="5295360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0" u="sng" strike="noStrike" kern="1200" baseline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Arial Black" panose="020B0A04020102020204" pitchFamily="34" charset="0"/>
              </a:rPr>
              <a:t>RETINA</a:t>
            </a:r>
            <a:r>
              <a:rPr lang="en-US" sz="2400" b="0" i="0" u="none" strike="noStrike" kern="1200" cap="none" spc="0" baseline="0" dirty="0">
                <a:solidFill>
                  <a:srgbClr val="00B050"/>
                </a:solidFill>
                <a:uFillTx/>
                <a:latin typeface="Arial Black" panose="020B0A04020102020204" pitchFamily="34" charset="0"/>
              </a:rPr>
              <a:t> </a:t>
            </a:r>
            <a:r>
              <a:rPr lang="en-US" sz="2800" b="1" i="0" u="none" strike="noStrike" kern="1200" cap="none" spc="0" baseline="0" dirty="0">
                <a:solidFill>
                  <a:srgbClr val="00B050"/>
                </a:solidFill>
                <a:uFillTx/>
                <a:latin typeface="Arial Black" panose="020B0A04020102020204" pitchFamily="34" charset="0"/>
              </a:rPr>
              <a:t>: </a:t>
            </a: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dirty="0">
                <a:ln w="0"/>
                <a:solidFill>
                  <a:srgbClr val="00B050"/>
                </a:solidFill>
                <a:latin typeface="Arial Black "/>
              </a:rPr>
              <a:t>E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s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una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capa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nerviosa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que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contiene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las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celulas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foto-receptoras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que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captan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la luz  y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crea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impulsos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que son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enviados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por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el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nervio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 </a:t>
            </a:r>
            <a:r>
              <a:rPr lang="en-US" sz="1900" i="0" u="none" strike="noStrike" kern="1200" baseline="0" dirty="0" err="1">
                <a:ln w="0"/>
                <a:solidFill>
                  <a:srgbClr val="00B050"/>
                </a:solidFill>
                <a:uFillTx/>
                <a:latin typeface="Arial Black "/>
              </a:rPr>
              <a:t>óptico</a:t>
            </a:r>
            <a:r>
              <a:rPr lang="en-US" sz="1900" i="0" u="none" strike="noStrike" kern="1200" baseline="0" dirty="0">
                <a:ln w="0"/>
                <a:solidFill>
                  <a:srgbClr val="00B050"/>
                </a:solidFill>
                <a:uFillTx/>
                <a:latin typeface="Arial Black "/>
              </a:rPr>
              <a:t>. </a:t>
            </a:r>
            <a:endParaRPr lang="en-US" sz="1900" b="0" i="0" u="none" strike="noStrike" kern="1200" cap="none" spc="0" baseline="0" dirty="0">
              <a:solidFill>
                <a:srgbClr val="00B050"/>
              </a:solidFill>
              <a:uFillTx/>
              <a:latin typeface="Arial Black 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751321-E28C-9122-04C4-9FE2FC45D524}"/>
              </a:ext>
            </a:extLst>
          </p:cNvPr>
          <p:cNvSpPr txBox="1"/>
          <p:nvPr/>
        </p:nvSpPr>
        <p:spPr>
          <a:xfrm>
            <a:off x="465545" y="2660250"/>
            <a:ext cx="5372548" cy="1046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419" sz="2400" b="1" i="0" u="sng" strike="noStrike" kern="1200" cap="none" spc="0" baseline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 Black" panose="020B0A04020102020204" pitchFamily="34" charset="0"/>
              </a:rPr>
              <a:t>PUPILA</a:t>
            </a:r>
            <a:r>
              <a:rPr lang="es-419" sz="24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 </a:t>
            </a:r>
            <a:r>
              <a:rPr lang="en-US" sz="24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: </a:t>
            </a: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dirty="0">
                <a:solidFill>
                  <a:srgbClr val="7030A0"/>
                </a:solidFill>
                <a:latin typeface="Arial Black" panose="020B0A04020102020204" pitchFamily="34" charset="0"/>
              </a:rPr>
              <a:t>E</a:t>
            </a:r>
            <a:r>
              <a:rPr lang="en-US" sz="19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s </a:t>
            </a:r>
            <a:r>
              <a:rPr lang="en-US" sz="1900" b="0" i="0" u="none" strike="noStrike" kern="1200" cap="none" spc="0" baseline="0" dirty="0" err="1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el</a:t>
            </a:r>
            <a:r>
              <a:rPr lang="en-US" sz="19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 punto negro </a:t>
            </a:r>
            <a:r>
              <a:rPr lang="en-US" sz="1900" b="0" i="0" u="none" strike="noStrike" kern="1200" cap="none" spc="0" baseline="0" dirty="0" err="1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situado</a:t>
            </a:r>
            <a:r>
              <a:rPr lang="en-US" sz="19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  </a:t>
            </a:r>
            <a:r>
              <a:rPr lang="en-US" sz="1900" b="0" i="0" u="none" strike="noStrike" kern="1200" cap="none" spc="0" baseline="0" dirty="0" err="1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en</a:t>
            </a:r>
            <a:r>
              <a:rPr lang="en-US" sz="19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 </a:t>
            </a:r>
            <a:r>
              <a:rPr lang="en-US" sz="1900" b="0" i="0" u="none" strike="noStrike" kern="1200" cap="none" spc="0" baseline="0" dirty="0" err="1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el</a:t>
            </a:r>
            <a:r>
              <a:rPr lang="en-US" sz="19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 </a:t>
            </a:r>
            <a:r>
              <a:rPr lang="en-US" sz="1900" b="0" i="0" u="none" strike="noStrike" kern="1200" cap="none" spc="0" baseline="0" dirty="0" err="1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centro</a:t>
            </a:r>
            <a:r>
              <a:rPr lang="en-US" sz="19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 del </a:t>
            </a:r>
            <a:r>
              <a:rPr lang="en-US" sz="1900" b="0" i="0" u="none" strike="noStrike" kern="1200" cap="none" spc="0" baseline="0" dirty="0" err="1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ojo</a:t>
            </a:r>
            <a:r>
              <a:rPr lang="en-US" sz="19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, que </a:t>
            </a:r>
            <a:r>
              <a:rPr lang="en-US" sz="1900" b="0" i="0" u="none" strike="noStrike" kern="1200" cap="none" spc="0" baseline="0" dirty="0" err="1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controla</a:t>
            </a:r>
            <a:r>
              <a:rPr lang="en-US" sz="19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 la luz que </a:t>
            </a:r>
            <a:r>
              <a:rPr lang="en-US" sz="1900" b="0" i="0" u="none" strike="noStrike" kern="1200" cap="none" spc="0" baseline="0" dirty="0" err="1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entra</a:t>
            </a:r>
            <a:r>
              <a:rPr lang="en-US" sz="1900" dirty="0">
                <a:solidFill>
                  <a:srgbClr val="7030A0"/>
                </a:solidFill>
                <a:latin typeface="Arial Black" panose="020B0A04020102020204" pitchFamily="34" charset="0"/>
              </a:rPr>
              <a:t>.</a:t>
            </a:r>
            <a:r>
              <a:rPr lang="en-US" sz="1900" b="0" i="0" u="none" strike="noStrike" kern="1200" cap="none" spc="0" baseline="0" dirty="0">
                <a:solidFill>
                  <a:srgbClr val="7030A0"/>
                </a:solidFill>
                <a:uFillTx/>
                <a:latin typeface="Arial Black" panose="020B0A04020102020204" pitchFamily="34" charset="0"/>
              </a:rPr>
              <a:t>                                                                                      </a:t>
            </a:r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FE9B637F-13D4-A475-D584-44188F36A9F8}"/>
              </a:ext>
            </a:extLst>
          </p:cNvPr>
          <p:cNvSpPr txBox="1"/>
          <p:nvPr/>
        </p:nvSpPr>
        <p:spPr>
          <a:xfrm>
            <a:off x="426951" y="3793645"/>
            <a:ext cx="5372547" cy="16927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419" sz="2400" b="1" i="0" u="sng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CONJUNTIVA</a:t>
            </a:r>
            <a:r>
              <a:rPr lang="es-419" sz="24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</a:t>
            </a:r>
            <a:r>
              <a:rPr lang="en-US" sz="24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:  </a:t>
            </a: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Es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una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fina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menbrana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trasnparente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que protégé al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ojo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de 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infecciones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 o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bacterias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ademas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de 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mantener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</a:t>
            </a:r>
            <a:r>
              <a:rPr lang="en-US" sz="2000" b="0" i="0" u="none" strike="noStrike" kern="1200" cap="none" spc="0" baseline="0" dirty="0" err="1">
                <a:solidFill>
                  <a:srgbClr val="8A0000"/>
                </a:solidFill>
                <a:uFillTx/>
                <a:latin typeface="Arial Black "/>
              </a:rPr>
              <a:t>humedo</a:t>
            </a:r>
            <a:r>
              <a:rPr lang="en-US" sz="2000" b="0" i="0" u="none" strike="noStrike" kern="1200" cap="none" spc="0" baseline="0" dirty="0">
                <a:solidFill>
                  <a:srgbClr val="8A0000"/>
                </a:solidFill>
                <a:uFillTx/>
                <a:latin typeface="Arial Black "/>
              </a:rPr>
              <a:t>  a la vista.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3D61E4-52B3-E006-DD08-056BEF5984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09" y="1663700"/>
            <a:ext cx="5762625" cy="4610100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  <a:scene3d>
            <a:camera prst="isometricOffAxis2Left"/>
            <a:lightRig rig="threePt" dir="t"/>
          </a:scene3d>
          <a:sp3d>
            <a:bevelT w="152400" h="50800" prst="softRound"/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9DA19A0-468E-1A7B-CAC6-7428357B1539}"/>
              </a:ext>
            </a:extLst>
          </p:cNvPr>
          <p:cNvSpPr txBox="1"/>
          <p:nvPr/>
        </p:nvSpPr>
        <p:spPr>
          <a:xfrm>
            <a:off x="331984" y="5573371"/>
            <a:ext cx="55624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NERVIO OPTICO 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:</a:t>
            </a:r>
          </a:p>
          <a:p>
            <a:pPr algn="just"/>
            <a:r>
              <a:rPr lang="en-US" sz="1900" dirty="0">
                <a:solidFill>
                  <a:srgbClr val="002060"/>
                </a:solidFill>
                <a:latin typeface="Arial Black" panose="020B0A04020102020204" pitchFamily="34" charset="0"/>
              </a:rPr>
              <a:t>E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s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una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fina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menbrana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por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la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cual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se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trasmite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la luz a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los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receptores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.</a:t>
            </a:r>
            <a:endParaRPr lang="en-US" sz="19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¿Cómo funciona la vista_ - El ojo - Los sentidos para niños">
            <a:hlinkClick r:id="" action="ppaction://media"/>
            <a:extLst>
              <a:ext uri="{FF2B5EF4-FFF2-40B4-BE49-F238E27FC236}">
                <a16:creationId xmlns:a16="http://schemas.microsoft.com/office/drawing/2014/main" id="{E51305A6-24C7-CEF1-9D06-A459E47AC7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322" end="34098.0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6256" y="1796216"/>
            <a:ext cx="6322678" cy="3556506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236B55FB-7CD9-7E6C-C662-E92B5472501B}"/>
              </a:ext>
            </a:extLst>
          </p:cNvPr>
          <p:cNvGrpSpPr/>
          <p:nvPr/>
        </p:nvGrpSpPr>
        <p:grpSpPr>
          <a:xfrm>
            <a:off x="353066" y="1683093"/>
            <a:ext cx="5163190" cy="2691595"/>
            <a:chOff x="353066" y="1683093"/>
            <a:chExt cx="5163190" cy="269159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2A7A30D1-7596-8F91-FE51-B8C346D898EB}"/>
                </a:ext>
              </a:extLst>
            </p:cNvPr>
            <p:cNvSpPr/>
            <p:nvPr/>
          </p:nvSpPr>
          <p:spPr>
            <a:xfrm>
              <a:off x="353066" y="1683093"/>
              <a:ext cx="1054711" cy="8002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600" b="0" cap="none" spc="0" dirty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LA</a:t>
              </a: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0EA66EF5-F016-A0BD-3685-6BC9F434A8BC}"/>
                </a:ext>
              </a:extLst>
            </p:cNvPr>
            <p:cNvSpPr/>
            <p:nvPr/>
          </p:nvSpPr>
          <p:spPr>
            <a:xfrm>
              <a:off x="678489" y="2483312"/>
              <a:ext cx="3929729" cy="8002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oper Black" panose="0208090404030B020404" pitchFamily="18" charset="0"/>
                </a:rPr>
                <a:t>FISIOLOGÍA</a:t>
              </a:r>
              <a:endParaRPr lang="es-ES" sz="4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C3203D2-8FBB-A9EF-6318-E2DBF2832B74}"/>
                </a:ext>
              </a:extLst>
            </p:cNvPr>
            <p:cNvSpPr/>
            <p:nvPr/>
          </p:nvSpPr>
          <p:spPr>
            <a:xfrm>
              <a:off x="2643354" y="3574469"/>
              <a:ext cx="2872902" cy="8002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oper Black" panose="0208090404030B020404" pitchFamily="18" charset="0"/>
                </a:rPr>
                <a:t>DEL OJO</a:t>
              </a:r>
              <a:endParaRPr lang="es-ES" sz="4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34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27A060A-41A9-D63C-9474-D84C438E15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293" y="1378795"/>
            <a:ext cx="5103343" cy="4886921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6F43EFF-E170-B963-B0EA-5DD79CCB0D47}"/>
              </a:ext>
            </a:extLst>
          </p:cNvPr>
          <p:cNvSpPr txBox="1"/>
          <p:nvPr/>
        </p:nvSpPr>
        <p:spPr>
          <a:xfrm>
            <a:off x="3087867" y="-509382"/>
            <a:ext cx="4470400" cy="14465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419" sz="4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   RECEPTORES      </a:t>
            </a:r>
            <a:endParaRPr lang="en-US" sz="44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5D5F14-ACD6-669F-B19C-D0B522EA3FEC}"/>
              </a:ext>
            </a:extLst>
          </p:cNvPr>
          <p:cNvSpPr txBox="1"/>
          <p:nvPr/>
        </p:nvSpPr>
        <p:spPr>
          <a:xfrm>
            <a:off x="5910302" y="1190372"/>
            <a:ext cx="60637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u="sng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CONOS</a:t>
            </a:r>
            <a:r>
              <a:rPr lang="es-ES" sz="2400" b="1" u="sng" dirty="0">
                <a:solidFill>
                  <a:srgbClr val="00B050"/>
                </a:solidFill>
                <a:latin typeface="Arial Black" panose="020B0A04020102020204" pitchFamily="34" charset="0"/>
              </a:rPr>
              <a:t>:</a:t>
            </a:r>
            <a:endParaRPr lang="en-US" sz="2400" b="0" i="0" dirty="0">
              <a:solidFill>
                <a:srgbClr val="00B050"/>
              </a:solidFill>
              <a:effectLst/>
              <a:latin typeface="Roboto" panose="02000000000000000000" pitchFamily="2" charset="0"/>
            </a:endParaRPr>
          </a:p>
          <a:p>
            <a:pPr algn="just"/>
            <a:r>
              <a:rPr lang="en-US" sz="2000" b="0" i="0" dirty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Los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conos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 son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los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encargados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 de la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agudeza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 visual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además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facilitan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 la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conducción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sz="2000" dirty="0">
                <a:solidFill>
                  <a:srgbClr val="00B050"/>
                </a:solidFill>
                <a:latin typeface="Arial Black" panose="020B0A04020102020204" pitchFamily="34" charset="0"/>
              </a:rPr>
              <a:t> la luz hasta las </a:t>
            </a:r>
            <a:r>
              <a:rPr lang="en-US" sz="2000" dirty="0" err="1">
                <a:solidFill>
                  <a:srgbClr val="00B050"/>
                </a:solidFill>
                <a:latin typeface="Arial Black" panose="020B0A04020102020204" pitchFamily="34" charset="0"/>
              </a:rPr>
              <a:t>clulas</a:t>
            </a:r>
            <a:r>
              <a:rPr lang="en-US" sz="20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 Black" panose="020B0A04020102020204" pitchFamily="34" charset="0"/>
              </a:rPr>
              <a:t>bipolares</a:t>
            </a:r>
            <a:r>
              <a:rPr lang="en-US" sz="2000" dirty="0">
                <a:solidFill>
                  <a:srgbClr val="00B050"/>
                </a:solidFill>
                <a:latin typeface="Arial Black" panose="020B0A04020102020204" pitchFamily="34" charset="0"/>
              </a:rPr>
              <a:t>.  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8D53DD7-A8F4-DDD4-A2FC-16B82FE26428}"/>
              </a:ext>
            </a:extLst>
          </p:cNvPr>
          <p:cNvSpPr txBox="1"/>
          <p:nvPr/>
        </p:nvSpPr>
        <p:spPr>
          <a:xfrm>
            <a:off x="5910302" y="3062268"/>
            <a:ext cx="53366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2400" b="1" u="sng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BULBOS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:</a:t>
            </a:r>
          </a:p>
          <a:p>
            <a:pPr algn="just"/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S</a:t>
            </a:r>
            <a:r>
              <a:rPr lang="en-US" sz="2000" b="0" i="0" dirty="0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on </a:t>
            </a:r>
            <a:r>
              <a:rPr lang="en-US" sz="2000" b="0" i="0" dirty="0" err="1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los</a:t>
            </a:r>
            <a:r>
              <a:rPr lang="en-US" sz="2000" b="0" i="0" dirty="0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encargados</a:t>
            </a:r>
            <a:r>
              <a:rPr lang="en-US" sz="2000" b="0" i="0" dirty="0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 de la </a:t>
            </a:r>
            <a:r>
              <a:rPr lang="en-US" sz="2000" b="0" i="0" dirty="0" err="1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visión</a:t>
            </a:r>
            <a:r>
              <a:rPr lang="en-US" sz="2000" b="0" i="0" dirty="0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nocturna</a:t>
            </a:r>
            <a:r>
              <a:rPr lang="en-US" sz="2000" b="0" i="0" dirty="0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0000FF"/>
                </a:solidFill>
                <a:effectLst/>
                <a:latin typeface="Arial Black" panose="020B0A04020102020204" pitchFamily="34" charset="0"/>
              </a:rPr>
              <a:t>además</a:t>
            </a:r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solidFill>
                  <a:srgbClr val="0000FF"/>
                </a:solidFill>
                <a:latin typeface="Arial Black" panose="020B0A04020102020204" pitchFamily="34" charset="0"/>
              </a:rPr>
              <a:t>conducir</a:t>
            </a:r>
            <a:r>
              <a:rPr lang="en-US" sz="2000" dirty="0">
                <a:solidFill>
                  <a:srgbClr val="0000FF"/>
                </a:solidFill>
                <a:latin typeface="Arial Black" panose="020B0A04020102020204" pitchFamily="34" charset="0"/>
              </a:rPr>
              <a:t> la luz.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AE9AEC-523D-BEF3-260B-6F10AE4BA6F1}"/>
              </a:ext>
            </a:extLst>
          </p:cNvPr>
          <p:cNvSpPr txBox="1"/>
          <p:nvPr/>
        </p:nvSpPr>
        <p:spPr>
          <a:xfrm>
            <a:off x="5910302" y="4380167"/>
            <a:ext cx="570807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u="sng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CELULAS GANGLIONARES</a:t>
            </a:r>
            <a:r>
              <a:rPr lang="en-US" sz="24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:</a:t>
            </a:r>
          </a:p>
          <a:p>
            <a:pPr algn="just"/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Son 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células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que se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localizan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en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la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parte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interna de la retina 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además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su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función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es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conectar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las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distintas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regiones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de la retina con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el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nervio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CC3300"/>
                </a:solidFill>
                <a:latin typeface="Arial Black" panose="020B0A04020102020204" pitchFamily="34" charset="0"/>
              </a:rPr>
              <a:t>ó</a:t>
            </a:r>
            <a:r>
              <a:rPr lang="en-US" sz="2000" b="0" i="0" dirty="0" err="1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ptico</a:t>
            </a:r>
            <a:r>
              <a:rPr lang="en-US" sz="2000" b="0" i="0" dirty="0">
                <a:solidFill>
                  <a:srgbClr val="CC3300"/>
                </a:solidFill>
                <a:effectLst/>
                <a:latin typeface="Arial Black" panose="020B0A04020102020204" pitchFamily="34" charset="0"/>
              </a:rPr>
              <a:t>.</a:t>
            </a:r>
            <a:endParaRPr lang="en-US" sz="2000" dirty="0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8DAF23-462D-D18E-D5E4-AD49617B8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-513222"/>
            <a:ext cx="9144000" cy="1655762"/>
          </a:xfrm>
        </p:spPr>
        <p:txBody>
          <a:bodyPr>
            <a:normAutofit/>
          </a:bodyPr>
          <a:lstStyle/>
          <a:p>
            <a:r>
              <a:rPr lang="es-419" sz="4000" dirty="0"/>
              <a:t>Conclusiones</a:t>
            </a:r>
            <a:endParaRPr lang="en-US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DC3671-9ED9-634B-FEFE-ADFA811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347884" y="1419277"/>
            <a:ext cx="9144000" cy="1655762"/>
          </a:xfrm>
        </p:spPr>
        <p:txBody>
          <a:bodyPr/>
          <a:lstStyle/>
          <a:p>
            <a:r>
              <a:rPr lang="es-419" dirty="0"/>
              <a:t>1</a:t>
            </a:r>
            <a:r>
              <a:rPr lang="en-US" dirty="0">
                <a:solidFill>
                  <a:srgbClr val="666666"/>
                </a:solidFill>
                <a:latin typeface="Roboto" panose="02000000000000000000" pitchFamily="2" charset="0"/>
              </a:rPr>
              <a:t>.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AB7B8A-6C18-1096-F9CC-E3FD1F1FA0EB}"/>
              </a:ext>
            </a:extLst>
          </p:cNvPr>
          <p:cNvSpPr txBox="1"/>
          <p:nvPr/>
        </p:nvSpPr>
        <p:spPr>
          <a:xfrm>
            <a:off x="1386348" y="1563329"/>
            <a:ext cx="104123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0" i="0" dirty="0">
                <a:solidFill>
                  <a:srgbClr val="404143"/>
                </a:solidFill>
                <a:effectLst/>
                <a:latin typeface="Arial Black" panose="020B0A04020102020204" pitchFamily="34" charset="0"/>
              </a:rPr>
              <a:t>El sentido de la vista es el más importante sencillamente porque gracias a él realizamos gran parte de las actividades de nuestro día a día. Es una cuestión cultural, pues casi todo nuestro entorno está relacionado con la capacidad de mirar cosas y analizarlas, sobre todo desde que llegaron las nuevas tecnologías (cine, vídeos, soportes electrónicos</a:t>
            </a:r>
            <a:r>
              <a:rPr lang="es-ES" sz="2000" b="0" i="0" dirty="0">
                <a:solidFill>
                  <a:srgbClr val="404143"/>
                </a:solidFill>
                <a:effectLst/>
                <a:latin typeface="Open Sans" panose="020B0606030504020204" pitchFamily="34" charset="0"/>
              </a:rPr>
              <a:t>, </a:t>
            </a:r>
            <a:endParaRPr lang="en-US" sz="2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DB11F1-F67F-ABFD-5D96-C8A410FD3FAB}"/>
              </a:ext>
            </a:extLst>
          </p:cNvPr>
          <p:cNvSpPr txBox="1"/>
          <p:nvPr/>
        </p:nvSpPr>
        <p:spPr>
          <a:xfrm>
            <a:off x="899652" y="3782962"/>
            <a:ext cx="11400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2</a:t>
            </a:r>
            <a:r>
              <a:rPr lang="es-419" dirty="0">
                <a:latin typeface="Arial Black" panose="020B0A04020102020204" pitchFamily="34" charset="0"/>
              </a:rPr>
              <a:t>. </a:t>
            </a:r>
            <a:r>
              <a:rPr lang="es-ES" sz="2000" b="0" i="0" dirty="0">
                <a:effectLst/>
                <a:latin typeface="Arial Black" panose="020B0A04020102020204" pitchFamily="34" charset="0"/>
              </a:rPr>
              <a:t>El</a:t>
            </a:r>
            <a:r>
              <a:rPr lang="es-ES" b="0" i="0" dirty="0">
                <a:effectLst/>
                <a:latin typeface="Arial Black" panose="020B0A04020102020204" pitchFamily="34" charset="0"/>
              </a:rPr>
              <a:t> ojo recibe los estímulos luminosos procedentes del entorno. La luz atraviesa los medios transparentes y la lente del ojo y forma una imagen invertida sobre la retina. En la retina, células especializadas transforman la imagen en impulsos nerviosos. Éstos llegan a través del nervio óptico hasta la región posterior del cerebro. El cerebro interpreta las señales mediante un complejo mecanismo en el que intervienen millones de neuronas.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4E6D7-2C2C-D81B-D30A-7161E79E2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3" y="0"/>
            <a:ext cx="10515600" cy="1325563"/>
          </a:xfrm>
        </p:spPr>
        <p:txBody>
          <a:bodyPr/>
          <a:lstStyle/>
          <a:p>
            <a:r>
              <a:rPr lang="es-419" dirty="0"/>
              <a:t>LINKOGRAFIA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213651-7608-6AB4-000C-FEBCC59C1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245" y="1027906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419" dirty="0"/>
              <a:t>. </a:t>
            </a:r>
            <a:r>
              <a:rPr lang="es-419" sz="3200" dirty="0"/>
              <a:t>https://www.stanfordchildrens.org/es/topic/default?id=anatomadelojo-85-P03626#:~:text=El%20l%C3%ADquido%20transparente%20en%20la%20parte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359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EEEB25E-FE32-1892-DD41-AB9F2217A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"/>
          <a:stretch/>
        </p:blipFill>
        <p:spPr>
          <a:xfrm>
            <a:off x="0" y="0"/>
            <a:ext cx="12192000" cy="70760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2B5C055-BB64-49CC-2EE2-AB60D6D837EF}"/>
              </a:ext>
            </a:extLst>
          </p:cNvPr>
          <p:cNvSpPr/>
          <p:nvPr/>
        </p:nvSpPr>
        <p:spPr>
          <a:xfrm>
            <a:off x="-1620312" y="714280"/>
            <a:ext cx="44792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7803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61 0.12129 L -0.04661 0.12129 L -0.02656 0.11944 C -0.02239 0.11898 -0.01823 0.11782 -0.01393 0.11759 C -0.00586 0.11666 0.00221 0.1162 0.01042 0.11551 L 0.0474 0.10995 L 0.06641 0.1081 C 0.07357 0.10856 0.13724 0.11944 0.16146 0.10625 C 0.16849 0.10231 0.17461 0.09398 0.18151 0.08935 C 0.23516 0.05347 0.18646 0.08403 0.21953 0.0669 C 0.24011 0.05602 0.24336 0.05162 0.26393 0.04421 C 0.27748 0.03935 0.30169 0.03379 0.31563 0.03102 L 0.36641 0.02176 C 0.37018 0.02106 0.378 0.01991 0.378 0.01991 C 0.38854 0.00972 0.39844 -0.00278 0.40964 -0.01019 C 0.43177 -0.02477 0.44662 -0.03588 0.46992 -0.04584 C 0.47643 -0.04884 0.4832 -0.05 0.48998 -0.05162 L 0.55117 -0.06459 C 0.56953 -0.06343 0.58802 -0.06621 0.60612 -0.06088 C 0.61888 -0.05741 0.6319 -0.04144 0.64206 -0.02709 C 0.64492 -0.02292 0.64766 -0.01829 0.65052 -0.01389 C 0.66393 0.00532 0.65456 -0.01042 0.66315 0.00486 C 0.66393 0.00787 0.66485 0.01088 0.66524 0.01412 C 0.66654 0.02338 0.66654 0.03333 0.66849 0.04236 C 0.66914 0.0456 0.67123 0.04745 0.67266 0.04977 C 0.67396 0.05532 0.678 0.07291 0.678 0.07616 C 0.678 0.08634 0.67643 0.09653 0.67474 0.10625 C 0.67435 0.10926 0.67305 0.11203 0.67162 0.11366 C 0.67031 0.11528 0.65807 0.12639 0.65365 0.1287 C 0.65091 0.13032 0.64336 0.13194 0.64102 0.13264 C 0.61849 0.14398 0.64987 0.1287 0.62513 0.13819 C 0.62292 0.13889 0.62096 0.14074 0.61875 0.1419 C 0.60612 0.1412 0.59349 0.1412 0.58073 0.14004 C 0.5793 0.13981 0.578 0.13842 0.57656 0.13819 C 0.56068 0.13634 0.52904 0.13449 0.52904 0.13449 L 0.4582 0.13634 C 0.45326 0.13657 0.44844 0.13796 0.44349 0.13819 L 0.27448 0.1419 C 0.25925 0.1456 0.24401 0.14791 0.22904 0.15324 C 0.2112 0.15926 0.19401 0.17014 0.17617 0.17569 L 0.1582 0.18125 C 0.15117 0.18588 0.14089 0.19143 0.13503 0.20023 C 0.1319 0.20463 0.13021 0.21157 0.12761 0.21713 C 0.12565 0.22106 0.12305 0.22407 0.12123 0.22824 C 0.11628 0.24097 0.10755 0.26782 0.10755 0.26782 C 0.10638 0.27639 0.1043 0.28426 0.11068 0.29213 C 0.1181 0.30116 0.14701 0.30278 0.15195 0.30347 C 0.21511 0.30092 0.23268 0.30509 0.28607 0.29028 C 0.30938 0.28379 0.37435 0.26065 0.40326 0.25463 C 0.41458 0.25231 0.42591 0.25208 0.43711 0.25092 C 0.45156 0.24398 0.46576 0.23495 0.48047 0.23009 C 0.49857 0.2243 0.5181 0.21736 0.53646 0.21319 C 0.54167 0.21227 0.54701 0.21157 0.55221 0.21134 L 0.67266 0.20949 C 0.71341 0.22106 0.72123 0.19653 0.72969 0.24143 C 0.73073 0.24699 0.73112 0.25278 0.7319 0.25833 C 0.73112 0.26898 0.73177 0.28032 0.72969 0.29028 C 0.72591 0.30856 0.70052 0.3368 0.69701 0.34097 C 0.6905 0.34907 0.6836 0.35578 0.67695 0.36366 C 0.67539 0.36528 0.67435 0.36805 0.67266 0.36921 C 0.66966 0.37129 0.66628 0.37153 0.66315 0.37291 C 0.65925 0.37477 0.65547 0.37662 0.65156 0.3787 C 0.6082 0.37662 0.58841 0.3831 0.55443 0.36921 C 0.55078 0.36782 0.54727 0.36551 0.54375 0.36366 C 0.54141 0.36227 0.53841 0.36065 0.53646 0.35787 C 0.53516 0.35648 0.53451 0.3537 0.5332 0.35231 C 0.53099 0.34977 0.52826 0.34861 0.52591 0.34676 C 0.52162 0.34328 0.51862 0.33958 0.51419 0.33727 C 0.5125 0.33634 0.51068 0.33611 0.50899 0.33541 C 0.50651 0.33426 0.50404 0.33264 0.50156 0.33171 C 0.48945 0.32731 0.48464 0.32639 0.47409 0.32407 C 0.46315 0.32477 0.45221 0.325 0.44141 0.32592 C 0.43985 0.32616 0.43841 0.32685 0.43711 0.32778 C 0.43503 0.3294 0.42969 0.33796 0.42865 0.33912 C 0.42708 0.34074 0.42123 0.34259 0.42018 0.34282 C 0.39375 0.34097 0.40339 0.34097 0.39167 0.34097 L 0.39167 0.34097 L 0.39167 0.33356 L 0.39167 0.33356 " pathEditMode="relative" ptsTypes="AAAAAAAAAAAAAAAAAAAAAAAAAAAAAAAAAAAAAAAAAAAAAAAAAAAAAAAAAAAAAAAAAAAAAAAAAAAAAAA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576</Words>
  <Application>Microsoft Office PowerPoint</Application>
  <PresentationFormat>Panorámica</PresentationFormat>
  <Paragraphs>49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20" baseType="lpstr">
      <vt:lpstr>Arial</vt:lpstr>
      <vt:lpstr>Arial Black</vt:lpstr>
      <vt:lpstr>Arial Black </vt:lpstr>
      <vt:lpstr>Calibri</vt:lpstr>
      <vt:lpstr>Calibri Light</vt:lpstr>
      <vt:lpstr>Cooper Black</vt:lpstr>
      <vt:lpstr>Copperplate Gothic Bold</vt:lpstr>
      <vt:lpstr>Elephant</vt:lpstr>
      <vt:lpstr>Open Sans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LINKOGRAFIA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TATIANA</dc:creator>
  <cp:lastModifiedBy>giacomo cabanillas</cp:lastModifiedBy>
  <cp:revision>34</cp:revision>
  <dcterms:created xsi:type="dcterms:W3CDTF">2023-07-09T00:54:58Z</dcterms:created>
  <dcterms:modified xsi:type="dcterms:W3CDTF">2023-07-12T11:41:37Z</dcterms:modified>
</cp:coreProperties>
</file>