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9" r:id="rId3"/>
    <p:sldId id="257" r:id="rId4"/>
    <p:sldId id="267" r:id="rId5"/>
    <p:sldId id="258" r:id="rId6"/>
    <p:sldId id="265" r:id="rId7"/>
    <p:sldId id="268"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956" autoAdjust="0"/>
    <p:restoredTop sz="94660"/>
  </p:normalViewPr>
  <p:slideViewPr>
    <p:cSldViewPr snapToGrid="0">
      <p:cViewPr>
        <p:scale>
          <a:sx n="66" d="100"/>
          <a:sy n="66" d="100"/>
        </p:scale>
        <p:origin x="826" y="4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7F2E81AA-6883-4EA6-B1B5-988BAD9BEF41}" type="datetimeFigureOut">
              <a:rPr lang="es-ES" smtClean="0"/>
              <a:t>19/07/2022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88775C4-7158-48EA-ACA1-AF8191D634EC}" type="slidenum">
              <a:rPr lang="es-ES" smtClean="0"/>
              <a:t>‹Nº›</a:t>
            </a:fld>
            <a:endParaRPr lang="es-E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4178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F2E81AA-6883-4EA6-B1B5-988BAD9BEF41}" type="datetimeFigureOut">
              <a:rPr lang="es-ES" smtClean="0"/>
              <a:t>19/07/2022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88775C4-7158-48EA-ACA1-AF8191D634EC}" type="slidenum">
              <a:rPr lang="es-ES" smtClean="0"/>
              <a:t>‹Nº›</a:t>
            </a:fld>
            <a:endParaRPr lang="es-ES"/>
          </a:p>
        </p:txBody>
      </p:sp>
    </p:spTree>
    <p:extLst>
      <p:ext uri="{BB962C8B-B14F-4D97-AF65-F5344CB8AC3E}">
        <p14:creationId xmlns:p14="http://schemas.microsoft.com/office/powerpoint/2010/main" val="2469030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F2E81AA-6883-4EA6-B1B5-988BAD9BEF41}" type="datetimeFigureOut">
              <a:rPr lang="es-ES" smtClean="0"/>
              <a:t>19/07/2022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88775C4-7158-48EA-ACA1-AF8191D634EC}" type="slidenum">
              <a:rPr lang="es-ES" smtClean="0"/>
              <a:t>‹Nº›</a:t>
            </a:fld>
            <a:endParaRPr lang="es-ES"/>
          </a:p>
        </p:txBody>
      </p:sp>
    </p:spTree>
    <p:extLst>
      <p:ext uri="{BB962C8B-B14F-4D97-AF65-F5344CB8AC3E}">
        <p14:creationId xmlns:p14="http://schemas.microsoft.com/office/powerpoint/2010/main" val="2969504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F2E81AA-6883-4EA6-B1B5-988BAD9BEF41}" type="datetimeFigureOut">
              <a:rPr lang="es-ES" smtClean="0"/>
              <a:t>19/07/2022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88775C4-7158-48EA-ACA1-AF8191D634EC}" type="slidenum">
              <a:rPr lang="es-ES" smtClean="0"/>
              <a:t>‹Nº›</a:t>
            </a:fld>
            <a:endParaRPr lang="es-ES"/>
          </a:p>
        </p:txBody>
      </p:sp>
    </p:spTree>
    <p:extLst>
      <p:ext uri="{BB962C8B-B14F-4D97-AF65-F5344CB8AC3E}">
        <p14:creationId xmlns:p14="http://schemas.microsoft.com/office/powerpoint/2010/main" val="1534563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7F2E81AA-6883-4EA6-B1B5-988BAD9BEF41}" type="datetimeFigureOut">
              <a:rPr lang="es-ES" smtClean="0"/>
              <a:t>19/07/2022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88775C4-7158-48EA-ACA1-AF8191D634EC}" type="slidenum">
              <a:rPr lang="es-ES" smtClean="0"/>
              <a:t>‹Nº›</a:t>
            </a:fld>
            <a:endParaRPr lang="es-E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972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F2E81AA-6883-4EA6-B1B5-988BAD9BEF41}" type="datetimeFigureOut">
              <a:rPr lang="es-ES" smtClean="0"/>
              <a:t>19/07/2022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88775C4-7158-48EA-ACA1-AF8191D634EC}" type="slidenum">
              <a:rPr lang="es-ES" smtClean="0"/>
              <a:t>‹Nº›</a:t>
            </a:fld>
            <a:endParaRPr lang="es-ES"/>
          </a:p>
        </p:txBody>
      </p:sp>
    </p:spTree>
    <p:extLst>
      <p:ext uri="{BB962C8B-B14F-4D97-AF65-F5344CB8AC3E}">
        <p14:creationId xmlns:p14="http://schemas.microsoft.com/office/powerpoint/2010/main" val="2022948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F2E81AA-6883-4EA6-B1B5-988BAD9BEF41}" type="datetimeFigureOut">
              <a:rPr lang="es-ES" smtClean="0"/>
              <a:t>19/07/2022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288775C4-7158-48EA-ACA1-AF8191D634EC}" type="slidenum">
              <a:rPr lang="es-ES" smtClean="0"/>
              <a:t>‹Nº›</a:t>
            </a:fld>
            <a:endParaRPr lang="es-ES"/>
          </a:p>
        </p:txBody>
      </p:sp>
    </p:spTree>
    <p:extLst>
      <p:ext uri="{BB962C8B-B14F-4D97-AF65-F5344CB8AC3E}">
        <p14:creationId xmlns:p14="http://schemas.microsoft.com/office/powerpoint/2010/main" val="3236960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F2E81AA-6883-4EA6-B1B5-988BAD9BEF41}" type="datetimeFigureOut">
              <a:rPr lang="es-ES" smtClean="0"/>
              <a:t>19/07/2022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288775C4-7158-48EA-ACA1-AF8191D634EC}" type="slidenum">
              <a:rPr lang="es-ES" smtClean="0"/>
              <a:t>‹Nº›</a:t>
            </a:fld>
            <a:endParaRPr lang="es-ES"/>
          </a:p>
        </p:txBody>
      </p:sp>
    </p:spTree>
    <p:extLst>
      <p:ext uri="{BB962C8B-B14F-4D97-AF65-F5344CB8AC3E}">
        <p14:creationId xmlns:p14="http://schemas.microsoft.com/office/powerpoint/2010/main" val="2003781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F2E81AA-6883-4EA6-B1B5-988BAD9BEF41}" type="datetimeFigureOut">
              <a:rPr lang="es-ES" smtClean="0"/>
              <a:t>19/07/2022</a:t>
            </a:fld>
            <a:endParaRPr lang="es-E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ES"/>
          </a:p>
        </p:txBody>
      </p:sp>
      <p:sp>
        <p:nvSpPr>
          <p:cNvPr id="9" name="Slide Number Placeholder 8"/>
          <p:cNvSpPr>
            <a:spLocks noGrp="1"/>
          </p:cNvSpPr>
          <p:nvPr>
            <p:ph type="sldNum" sz="quarter" idx="12"/>
          </p:nvPr>
        </p:nvSpPr>
        <p:spPr/>
        <p:txBody>
          <a:bodyPr/>
          <a:lstStyle/>
          <a:p>
            <a:fld id="{288775C4-7158-48EA-ACA1-AF8191D634EC}" type="slidenum">
              <a:rPr lang="es-ES" smtClean="0"/>
              <a:t>‹Nº›</a:t>
            </a:fld>
            <a:endParaRPr lang="es-ES"/>
          </a:p>
        </p:txBody>
      </p:sp>
    </p:spTree>
    <p:extLst>
      <p:ext uri="{BB962C8B-B14F-4D97-AF65-F5344CB8AC3E}">
        <p14:creationId xmlns:p14="http://schemas.microsoft.com/office/powerpoint/2010/main" val="4059117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F2E81AA-6883-4EA6-B1B5-988BAD9BEF41}" type="datetimeFigureOut">
              <a:rPr lang="es-ES" smtClean="0"/>
              <a:t>19/07/2022</a:t>
            </a:fld>
            <a:endParaRPr lang="es-E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E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88775C4-7158-48EA-ACA1-AF8191D634EC}" type="slidenum">
              <a:rPr lang="es-ES" smtClean="0"/>
              <a:t>‹Nº›</a:t>
            </a:fld>
            <a:endParaRPr lang="es-ES"/>
          </a:p>
        </p:txBody>
      </p:sp>
    </p:spTree>
    <p:extLst>
      <p:ext uri="{BB962C8B-B14F-4D97-AF65-F5344CB8AC3E}">
        <p14:creationId xmlns:p14="http://schemas.microsoft.com/office/powerpoint/2010/main" val="1475396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F2E81AA-6883-4EA6-B1B5-988BAD9BEF41}" type="datetimeFigureOut">
              <a:rPr lang="es-ES" smtClean="0"/>
              <a:t>19/07/2022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88775C4-7158-48EA-ACA1-AF8191D634EC}" type="slidenum">
              <a:rPr lang="es-ES" smtClean="0"/>
              <a:t>‹Nº›</a:t>
            </a:fld>
            <a:endParaRPr lang="es-ES"/>
          </a:p>
        </p:txBody>
      </p:sp>
    </p:spTree>
    <p:extLst>
      <p:ext uri="{BB962C8B-B14F-4D97-AF65-F5344CB8AC3E}">
        <p14:creationId xmlns:p14="http://schemas.microsoft.com/office/powerpoint/2010/main" val="1932785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F2E81AA-6883-4EA6-B1B5-988BAD9BEF41}" type="datetimeFigureOut">
              <a:rPr lang="es-ES" smtClean="0"/>
              <a:t>19/07/2022</a:t>
            </a:fld>
            <a:endParaRPr lang="es-E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E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88775C4-7158-48EA-ACA1-AF8191D634EC}" type="slidenum">
              <a:rPr lang="es-ES" smtClean="0"/>
              <a:t>‹Nº›</a:t>
            </a:fld>
            <a:endParaRPr lang="es-E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229533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www.scielo.org.mx/pdf/bmim/v65n4/v65n4a9.pdf" TargetMode="External"/><Relationship Id="rId3" Type="http://schemas.openxmlformats.org/officeDocument/2006/relationships/hyperlink" Target="https://flexbooks.ck12.org/cbook/ck-12-conceptos-biologia/section/13.2/primary/lesson/homeostasis-::of::-homeostasis-::of::-ck-12-conceptos-biolog%c3%ada" TargetMode="External"/><Relationship Id="rId7" Type="http://schemas.openxmlformats.org/officeDocument/2006/relationships/hyperlink" Target="https://www.msdmanuals.com/es-pe/hogar/trastornos-hormonales-y-metab%C3%B3licos/trastornos-de-la-hip%C3%B3fisis/introducci%C3%B3n-a-la-hip%C3%B3fisis" TargetMode="External"/><Relationship Id="rId2" Type="http://schemas.openxmlformats.org/officeDocument/2006/relationships/hyperlink" Target="https://med.unne.edu.ar/sitio/multimedia/imagenes/ckfinder/files/files/Carrera-Medicina/BIOQUIMICA/PRINCIPIOS%20DE%20ENDOCRINOLOG%C3%8DA.pdf" TargetMode="External"/><Relationship Id="rId1" Type="http://schemas.openxmlformats.org/officeDocument/2006/relationships/slideLayout" Target="../slideLayouts/slideLayout2.xml"/><Relationship Id="rId6" Type="http://schemas.openxmlformats.org/officeDocument/2006/relationships/hyperlink" Target="https://seorl.net/PDF/cabeza%20cuello%20y%20plastica/140%20-%20FISIOLOG%C3%8DA%20DE%20LAS%20GL%C3%81NDULAS%20TIROIDES%20Y%20PARATIROIDES.pdf" TargetMode="External"/><Relationship Id="rId5" Type="http://schemas.openxmlformats.org/officeDocument/2006/relationships/hyperlink" Target="https://flexbooks.ck12.org/cbook/ck-12-conceptos-biologia/section/13.25/primary/lesson/regulaci%C3%B3n-hormonal/" TargetMode="External"/><Relationship Id="rId4" Type="http://schemas.openxmlformats.org/officeDocument/2006/relationships/hyperlink" Target="https://es.khanacademy.org/science/high-school-biology/hs-human-body-systems/hs-body-structure-and-homeostasis/a/homeostasi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289754" y="639097"/>
            <a:ext cx="6253317" cy="3686015"/>
          </a:xfrm>
        </p:spPr>
        <p:txBody>
          <a:bodyPr>
            <a:normAutofit/>
          </a:bodyPr>
          <a:lstStyle/>
          <a:p>
            <a:r>
              <a:rPr lang="es-ES" sz="7400">
                <a:latin typeface="Agency FB" panose="020B0503020202020204" pitchFamily="34" charset="0"/>
              </a:rPr>
              <a:t>RETROALIMENTACIÓN</a:t>
            </a:r>
            <a:br>
              <a:rPr lang="es-ES" sz="7400">
                <a:latin typeface="Agency FB" panose="020B0503020202020204" pitchFamily="34" charset="0"/>
              </a:rPr>
            </a:br>
            <a:r>
              <a:rPr lang="es-ES" sz="7400">
                <a:latin typeface="Agency FB" panose="020B0503020202020204" pitchFamily="34" charset="0"/>
              </a:rPr>
              <a:t>HORMOAL</a:t>
            </a:r>
          </a:p>
        </p:txBody>
      </p:sp>
      <p:sp>
        <p:nvSpPr>
          <p:cNvPr id="3" name="Subtítulo 2"/>
          <p:cNvSpPr>
            <a:spLocks noGrp="1"/>
          </p:cNvSpPr>
          <p:nvPr>
            <p:ph type="subTitle" idx="1"/>
          </p:nvPr>
        </p:nvSpPr>
        <p:spPr>
          <a:xfrm>
            <a:off x="5289753" y="4455621"/>
            <a:ext cx="6269347" cy="1238616"/>
          </a:xfrm>
        </p:spPr>
        <p:txBody>
          <a:bodyPr>
            <a:normAutofit/>
          </a:bodyPr>
          <a:lstStyle/>
          <a:p>
            <a:r>
              <a:rPr lang="es-ES" sz="1900">
                <a:solidFill>
                  <a:schemeClr val="tx1">
                    <a:lumMod val="85000"/>
                    <a:lumOff val="15000"/>
                  </a:schemeClr>
                </a:solidFill>
                <a:latin typeface="Agency FB" panose="020B0503020202020204" pitchFamily="34" charset="0"/>
                <a:ea typeface="Cambria Math" panose="02040503050406030204" pitchFamily="18" charset="0"/>
              </a:rPr>
              <a:t>ALUMNO: ALFONSO GEREDA MENDIOLA</a:t>
            </a:r>
          </a:p>
          <a:p>
            <a:r>
              <a:rPr lang="es-ES" sz="1900">
                <a:solidFill>
                  <a:schemeClr val="tx1">
                    <a:lumMod val="85000"/>
                    <a:lumOff val="15000"/>
                  </a:schemeClr>
                </a:solidFill>
                <a:latin typeface="Agency FB" panose="020B0503020202020204" pitchFamily="34" charset="0"/>
                <a:ea typeface="Cambria Math" panose="02040503050406030204" pitchFamily="18" charset="0"/>
              </a:rPr>
              <a:t>CURSO: BIOLOGÍA</a:t>
            </a:r>
          </a:p>
          <a:p>
            <a:r>
              <a:rPr lang="es-ES" sz="1900">
                <a:solidFill>
                  <a:schemeClr val="tx1">
                    <a:lumMod val="85000"/>
                    <a:lumOff val="15000"/>
                  </a:schemeClr>
                </a:solidFill>
                <a:latin typeface="Agency FB" panose="020B0503020202020204" pitchFamily="34" charset="0"/>
                <a:ea typeface="Cambria Math" panose="02040503050406030204" pitchFamily="18" charset="0"/>
              </a:rPr>
              <a:t>TEMA: GLÁNDULAS DEL SISTEMA ENDOCRINO</a:t>
            </a:r>
          </a:p>
        </p:txBody>
      </p:sp>
      <p:pic>
        <p:nvPicPr>
          <p:cNvPr id="1026" name="Picture 2" descr="Regulación Hormonal | CK-12 Foundation">
            <a:extLst>
              <a:ext uri="{FF2B5EF4-FFF2-40B4-BE49-F238E27FC236}">
                <a16:creationId xmlns:a16="http://schemas.microsoft.com/office/drawing/2014/main" id="{34A9FDDA-B689-26D3-D0FE-F9E2F565667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107" r="11167" b="-3"/>
          <a:stretch/>
        </p:blipFill>
        <p:spPr bwMode="auto">
          <a:xfrm>
            <a:off x="633999" y="620720"/>
            <a:ext cx="4001315" cy="5086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252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2000"/>
                                  </p:stCondLst>
                                  <p:iterate type="lt">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4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1097280" y="1003300"/>
            <a:ext cx="3322320" cy="734060"/>
          </a:xfrm>
        </p:spPr>
        <p:style>
          <a:lnRef idx="1">
            <a:schemeClr val="accent2"/>
          </a:lnRef>
          <a:fillRef idx="2">
            <a:schemeClr val="accent2"/>
          </a:fillRef>
          <a:effectRef idx="1">
            <a:schemeClr val="accent2"/>
          </a:effectRef>
          <a:fontRef idx="minor">
            <a:schemeClr val="dk1"/>
          </a:fontRef>
        </p:style>
        <p:txBody>
          <a:bodyPr/>
          <a:lstStyle/>
          <a:p>
            <a:pPr algn="ctr"/>
            <a:r>
              <a:rPr lang="es-ES" dirty="0"/>
              <a:t>Introducción</a:t>
            </a:r>
          </a:p>
        </p:txBody>
      </p:sp>
      <p:sp>
        <p:nvSpPr>
          <p:cNvPr id="6" name="Marcador de contenido 5"/>
          <p:cNvSpPr>
            <a:spLocks noGrp="1"/>
          </p:cNvSpPr>
          <p:nvPr>
            <p:ph idx="1"/>
          </p:nvPr>
        </p:nvSpPr>
        <p:spPr>
          <a:xfrm>
            <a:off x="1097280" y="1845734"/>
            <a:ext cx="9837420" cy="986366"/>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es-ES" sz="1600" dirty="0">
                <a:latin typeface="Arial" panose="020B0604020202020204" pitchFamily="34" charset="0"/>
                <a:cs typeface="Arial" panose="020B0604020202020204" pitchFamily="34" charset="0"/>
              </a:rPr>
              <a:t>La retroalimentación hormonal es de suma importancia ya que es la que mantiene el equilibrio en la secreción de las hormonas para que no haya problemas con la estimulación de glándulas, esta puede ser positiva o negativa.</a:t>
            </a:r>
          </a:p>
        </p:txBody>
      </p:sp>
      <p:pic>
        <p:nvPicPr>
          <p:cNvPr id="4" name="Imagen 3"/>
          <p:cNvPicPr>
            <a:picLocks noChangeAspect="1"/>
          </p:cNvPicPr>
          <p:nvPr/>
        </p:nvPicPr>
        <p:blipFill rotWithShape="1">
          <a:blip r:embed="rId2">
            <a:extLst>
              <a:ext uri="{BEBA8EAE-BF5A-486C-A8C5-ECC9F3942E4B}">
                <a14:imgProps xmlns:a14="http://schemas.microsoft.com/office/drawing/2010/main">
                  <a14:imgLayer r:embed="rId3">
                    <a14:imgEffect>
                      <a14:backgroundRemoval t="1447" b="98192" l="8804" r="90000"/>
                    </a14:imgEffect>
                  </a14:imgLayer>
                </a14:imgProps>
              </a:ext>
            </a:extLst>
          </a:blip>
          <a:srcRect l="14535" t="1054" r="19186" b="-197"/>
          <a:stretch/>
        </p:blipFill>
        <p:spPr>
          <a:xfrm>
            <a:off x="6134100" y="4018772"/>
            <a:ext cx="2222500" cy="1998300"/>
          </a:xfrm>
          <a:prstGeom prst="rect">
            <a:avLst/>
          </a:prstGeom>
        </p:spPr>
      </p:pic>
      <p:pic>
        <p:nvPicPr>
          <p:cNvPr id="7" name="Imagen 6"/>
          <p:cNvPicPr>
            <a:picLocks noChangeAspect="1"/>
          </p:cNvPicPr>
          <p:nvPr/>
        </p:nvPicPr>
        <p:blipFill>
          <a:blip r:embed="rId4"/>
          <a:stretch>
            <a:fillRect/>
          </a:stretch>
        </p:blipFill>
        <p:spPr>
          <a:xfrm>
            <a:off x="8853246" y="2940474"/>
            <a:ext cx="2856153" cy="181294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Rectángulo 9"/>
          <p:cNvSpPr/>
          <p:nvPr/>
        </p:nvSpPr>
        <p:spPr>
          <a:xfrm>
            <a:off x="1049020" y="3136596"/>
            <a:ext cx="4630420" cy="1815882"/>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s-ES" sz="1600" dirty="0">
                <a:latin typeface="Arial" panose="020B0604020202020204" pitchFamily="34" charset="0"/>
                <a:cs typeface="Arial" panose="020B0604020202020204" pitchFamily="34" charset="0"/>
              </a:rPr>
              <a:t>Objetivos:</a:t>
            </a:r>
          </a:p>
          <a:p>
            <a:pPr marL="285750" indent="-285750">
              <a:buFont typeface="Arial" panose="020B0604020202020204" pitchFamily="34" charset="0"/>
              <a:buChar char="•"/>
            </a:pPr>
            <a:r>
              <a:rPr lang="es-ES" sz="1600" dirty="0">
                <a:latin typeface="Arial" panose="020B0604020202020204" pitchFamily="34" charset="0"/>
                <a:cs typeface="Arial" panose="020B0604020202020204" pitchFamily="34" charset="0"/>
              </a:rPr>
              <a:t>Presentar el tema de una manera didáctica y entendible.</a:t>
            </a:r>
          </a:p>
          <a:p>
            <a:pPr marL="285750" indent="-285750">
              <a:buFont typeface="Arial" panose="020B0604020202020204" pitchFamily="34" charset="0"/>
              <a:buChar char="•"/>
            </a:pPr>
            <a:r>
              <a:rPr lang="es-ES" sz="1600" dirty="0">
                <a:latin typeface="Arial" panose="020B0604020202020204" pitchFamily="34" charset="0"/>
                <a:cs typeface="Arial" panose="020B0604020202020204" pitchFamily="34" charset="0"/>
              </a:rPr>
              <a:t>Conocer más sobre el tema mostrado y aspectos puntuales.</a:t>
            </a:r>
          </a:p>
          <a:p>
            <a:pPr marL="285750" indent="-285750">
              <a:buFont typeface="Arial" panose="020B0604020202020204" pitchFamily="34" charset="0"/>
              <a:buChar char="•"/>
            </a:pPr>
            <a:r>
              <a:rPr lang="es-ES" sz="1600" dirty="0">
                <a:latin typeface="Arial" panose="020B0604020202020204" pitchFamily="34" charset="0"/>
                <a:cs typeface="Arial" panose="020B0604020202020204" pitchFamily="34" charset="0"/>
              </a:rPr>
              <a:t>Comprender la importancia del tema realizado.</a:t>
            </a:r>
          </a:p>
        </p:txBody>
      </p:sp>
    </p:spTree>
    <p:extLst>
      <p:ext uri="{BB962C8B-B14F-4D97-AF65-F5344CB8AC3E}">
        <p14:creationId xmlns:p14="http://schemas.microsoft.com/office/powerpoint/2010/main" val="1596582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977900"/>
            <a:ext cx="2801620" cy="759460"/>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ctr"/>
            <a:r>
              <a:rPr lang="es-ES" dirty="0"/>
              <a:t>R. Positiva: </a:t>
            </a:r>
          </a:p>
        </p:txBody>
      </p:sp>
      <p:sp>
        <p:nvSpPr>
          <p:cNvPr id="3" name="Marcador de contenido 2"/>
          <p:cNvSpPr>
            <a:spLocks noGrp="1"/>
          </p:cNvSpPr>
          <p:nvPr>
            <p:ph idx="1"/>
          </p:nvPr>
        </p:nvSpPr>
        <p:spPr>
          <a:xfrm>
            <a:off x="450509" y="2113157"/>
            <a:ext cx="5013234" cy="1123102"/>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es-ES" sz="1600" dirty="0">
                <a:latin typeface="Arial" panose="020B0604020202020204" pitchFamily="34" charset="0"/>
                <a:cs typeface="Arial" panose="020B0604020202020204" pitchFamily="34" charset="0"/>
              </a:rPr>
              <a:t>Es la menos común en el cuerpo. Sucede cuando la secreción de la célula efectora hace que se incremente la secreción de la hormona que está estimulando a la célula misma. </a:t>
            </a:r>
          </a:p>
        </p:txBody>
      </p:sp>
      <p:pic>
        <p:nvPicPr>
          <p:cNvPr id="2050" name="Picture 2" descr="UNIVERSIDAD DE LA REPÚBLICA">
            <a:extLst>
              <a:ext uri="{FF2B5EF4-FFF2-40B4-BE49-F238E27FC236}">
                <a16:creationId xmlns:a16="http://schemas.microsoft.com/office/drawing/2014/main" id="{F5BF3889-F533-4C83-FB02-431AF989D2E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9921"/>
          <a:stretch/>
        </p:blipFill>
        <p:spPr bwMode="auto">
          <a:xfrm>
            <a:off x="6096000" y="1938095"/>
            <a:ext cx="5296831" cy="3436150"/>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a:extLst>
              <a:ext uri="{FF2B5EF4-FFF2-40B4-BE49-F238E27FC236}">
                <a16:creationId xmlns:a16="http://schemas.microsoft.com/office/drawing/2014/main" id="{6204B850-7113-1CA7-3A66-772AA6F42AE8}"/>
              </a:ext>
            </a:extLst>
          </p:cNvPr>
          <p:cNvSpPr txBox="1"/>
          <p:nvPr/>
        </p:nvSpPr>
        <p:spPr>
          <a:xfrm>
            <a:off x="6096000" y="5374245"/>
            <a:ext cx="5296830" cy="261610"/>
          </a:xfrm>
          <a:prstGeom prst="rect">
            <a:avLst/>
          </a:prstGeom>
          <a:noFill/>
        </p:spPr>
        <p:txBody>
          <a:bodyPr wrap="square">
            <a:spAutoFit/>
          </a:bodyPr>
          <a:lstStyle/>
          <a:p>
            <a:r>
              <a:rPr lang="es-PE" sz="1100" dirty="0"/>
              <a:t>https://www.colibri.udelar.edu.uy/jspui/bitstream/20.500.12008/1749/1/3864gom.pdf</a:t>
            </a:r>
          </a:p>
        </p:txBody>
      </p:sp>
    </p:spTree>
    <p:extLst>
      <p:ext uri="{BB962C8B-B14F-4D97-AF65-F5344CB8AC3E}">
        <p14:creationId xmlns:p14="http://schemas.microsoft.com/office/powerpoint/2010/main" val="1136784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977900"/>
            <a:ext cx="9104555" cy="759460"/>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ctr"/>
            <a:r>
              <a:rPr lang="es-ES" dirty="0"/>
              <a:t>Ejemplo R. Positiva: Glándula pituitaria </a:t>
            </a:r>
          </a:p>
        </p:txBody>
      </p:sp>
      <p:sp>
        <p:nvSpPr>
          <p:cNvPr id="3" name="Marcador de contenido 2"/>
          <p:cNvSpPr>
            <a:spLocks noGrp="1"/>
          </p:cNvSpPr>
          <p:nvPr>
            <p:ph idx="1"/>
          </p:nvPr>
        </p:nvSpPr>
        <p:spPr>
          <a:xfrm>
            <a:off x="450509" y="2113157"/>
            <a:ext cx="4048339" cy="1678914"/>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s-ES" sz="1600" dirty="0">
                <a:latin typeface="Arial" panose="020B0604020202020204" pitchFamily="34" charset="0"/>
                <a:cs typeface="Arial" panose="020B0604020202020204" pitchFamily="34" charset="0"/>
              </a:rPr>
              <a:t>Durante el parto la hipófisis libera la oxitocina que es la hormona que mantiene la contracción del músculo liso durante el parto y estimula las contracciones, estas mismas contracciones hacen que se produzca mas oxitocina, volviendo este proceso una retroalimentación positiva.</a:t>
            </a:r>
          </a:p>
        </p:txBody>
      </p:sp>
      <p:pic>
        <p:nvPicPr>
          <p:cNvPr id="3076" name="Picture 4" descr="El parto normal es impulsado por un circuito de retroalimentación positiva. Este tipo de circuito da como resultado un cambio en el estado del cuerpo en lugar de un regreso a la homeostasis. El circuito de retroalimentación incluye (el circuito está representado en el sentido de las manecillas del reloj):&#10;* Impulsos nerviosos del cervix que se transmiten al cerebro&#10;* El cerebro estimula a la glándula pituitaria a secretar oxitocina&#10;* La sangre lleva la oxitocina hacia el útero&#10;* La oxitocina estimula las contracciones uterinas y empujan al bebé hacia el cervix&#10;* La cabeza del bebé hace presión sobre le cervix&#10;* ¡y sigue el circuito!">
            <a:extLst>
              <a:ext uri="{FF2B5EF4-FFF2-40B4-BE49-F238E27FC236}">
                <a16:creationId xmlns:a16="http://schemas.microsoft.com/office/drawing/2014/main" id="{60E9DDD4-BEED-5CA7-8294-F1A75322CB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3743" y="2268069"/>
            <a:ext cx="5669528" cy="3596809"/>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a:extLst>
              <a:ext uri="{FF2B5EF4-FFF2-40B4-BE49-F238E27FC236}">
                <a16:creationId xmlns:a16="http://schemas.microsoft.com/office/drawing/2014/main" id="{8E4E5829-76EF-7AD6-C3D2-6B60492AFB5F}"/>
              </a:ext>
            </a:extLst>
          </p:cNvPr>
          <p:cNvSpPr txBox="1"/>
          <p:nvPr/>
        </p:nvSpPr>
        <p:spPr>
          <a:xfrm>
            <a:off x="5463743" y="5864879"/>
            <a:ext cx="5669528" cy="430887"/>
          </a:xfrm>
          <a:prstGeom prst="rect">
            <a:avLst/>
          </a:prstGeom>
          <a:noFill/>
        </p:spPr>
        <p:txBody>
          <a:bodyPr wrap="square">
            <a:spAutoFit/>
          </a:bodyPr>
          <a:lstStyle/>
          <a:p>
            <a:r>
              <a:rPr lang="es-PE" sz="1100" dirty="0"/>
              <a:t>https://es.khanacademy.org/science/ap-biology/cell-communication-and-cell-cycle/feedback/a/homeostasis</a:t>
            </a:r>
          </a:p>
        </p:txBody>
      </p:sp>
    </p:spTree>
    <p:extLst>
      <p:ext uri="{BB962C8B-B14F-4D97-AF65-F5344CB8AC3E}">
        <p14:creationId xmlns:p14="http://schemas.microsoft.com/office/powerpoint/2010/main" val="1883010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1097280" y="876300"/>
            <a:ext cx="3730752" cy="746760"/>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es-ES" dirty="0"/>
              <a:t>R. Negativa:</a:t>
            </a:r>
          </a:p>
        </p:txBody>
      </p:sp>
      <p:sp>
        <p:nvSpPr>
          <p:cNvPr id="6" name="Marcador de contenido 5"/>
          <p:cNvSpPr>
            <a:spLocks noGrp="1"/>
          </p:cNvSpPr>
          <p:nvPr>
            <p:ph idx="1"/>
          </p:nvPr>
        </p:nvSpPr>
        <p:spPr>
          <a:xfrm>
            <a:off x="1097280" y="1874762"/>
            <a:ext cx="4098834" cy="1554237"/>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es-ES" sz="1600" dirty="0">
                <a:latin typeface="Arial" panose="020B0604020202020204" pitchFamily="34" charset="0"/>
                <a:cs typeface="Arial" panose="020B0604020202020204" pitchFamily="34" charset="0"/>
              </a:rPr>
              <a:t>Al contrario de la positiva, en esta la secreción de la célula efectora sirve para que se disminuya la secreción de la hormona que estimula, funciona como respuesta a un estímulo que mantiene un valor establecido en una variable..</a:t>
            </a:r>
          </a:p>
        </p:txBody>
      </p:sp>
      <p:pic>
        <p:nvPicPr>
          <p:cNvPr id="7" name="Picture 2" descr="UNIVERSIDAD DE LA REPÚBLICA">
            <a:extLst>
              <a:ext uri="{FF2B5EF4-FFF2-40B4-BE49-F238E27FC236}">
                <a16:creationId xmlns:a16="http://schemas.microsoft.com/office/drawing/2014/main" id="{4DA544A8-274C-2B03-D550-2F421C3C866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8" r="49095"/>
          <a:stretch/>
        </p:blipFill>
        <p:spPr bwMode="auto">
          <a:xfrm>
            <a:off x="6177774" y="1924942"/>
            <a:ext cx="5374889" cy="3436150"/>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a:extLst>
              <a:ext uri="{FF2B5EF4-FFF2-40B4-BE49-F238E27FC236}">
                <a16:creationId xmlns:a16="http://schemas.microsoft.com/office/drawing/2014/main" id="{F5CC99C3-EFA6-28D0-62F8-170F5A4994D7}"/>
              </a:ext>
            </a:extLst>
          </p:cNvPr>
          <p:cNvSpPr txBox="1"/>
          <p:nvPr/>
        </p:nvSpPr>
        <p:spPr>
          <a:xfrm>
            <a:off x="6177774" y="5352774"/>
            <a:ext cx="5296830" cy="261610"/>
          </a:xfrm>
          <a:prstGeom prst="rect">
            <a:avLst/>
          </a:prstGeom>
          <a:noFill/>
        </p:spPr>
        <p:txBody>
          <a:bodyPr wrap="square">
            <a:spAutoFit/>
          </a:bodyPr>
          <a:lstStyle/>
          <a:p>
            <a:r>
              <a:rPr lang="es-PE" sz="1100" dirty="0"/>
              <a:t>https://www.colibri.udelar.edu.uy/jspui/bitstream/20.500.12008/1749/1/3864gom.pdf</a:t>
            </a:r>
          </a:p>
        </p:txBody>
      </p:sp>
    </p:spTree>
    <p:extLst>
      <p:ext uri="{BB962C8B-B14F-4D97-AF65-F5344CB8AC3E}">
        <p14:creationId xmlns:p14="http://schemas.microsoft.com/office/powerpoint/2010/main" val="4093144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1107801" y="982616"/>
            <a:ext cx="6778899" cy="746760"/>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ctr"/>
            <a:r>
              <a:rPr lang="es-ES" sz="4000" dirty="0"/>
              <a:t>¿Cómo se mantiene la homeostasis?</a:t>
            </a:r>
          </a:p>
        </p:txBody>
      </p:sp>
      <p:sp>
        <p:nvSpPr>
          <p:cNvPr id="7" name="Marcador de contenido 5"/>
          <p:cNvSpPr txBox="1">
            <a:spLocks/>
          </p:cNvSpPr>
          <p:nvPr/>
        </p:nvSpPr>
        <p:spPr>
          <a:xfrm>
            <a:off x="1298301" y="2082800"/>
            <a:ext cx="4316115" cy="1346200"/>
          </a:xfrm>
          <a:prstGeom prst="rect">
            <a:avLst/>
          </a:prstGeom>
        </p:spPr>
        <p:style>
          <a:lnRef idx="1">
            <a:schemeClr val="accent2"/>
          </a:lnRef>
          <a:fillRef idx="2">
            <a:schemeClr val="accent2"/>
          </a:fillRef>
          <a:effectRef idx="1">
            <a:schemeClr val="accent2"/>
          </a:effectRef>
          <a:fontRef idx="minor">
            <a:schemeClr val="dk1"/>
          </a:fontRef>
        </p:style>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dk1"/>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dk1"/>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dk1"/>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dk1"/>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dk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dk1"/>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dk1"/>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dk1"/>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dk1"/>
                </a:solidFill>
                <a:latin typeface="+mn-lt"/>
                <a:ea typeface="+mn-ea"/>
                <a:cs typeface="+mn-cs"/>
              </a:defRPr>
            </a:lvl9pPr>
          </a:lstStyle>
          <a:p>
            <a:pPr marL="0" indent="0" algn="ctr">
              <a:buNone/>
            </a:pPr>
            <a:r>
              <a:rPr lang="es-ES" sz="1600" dirty="0">
                <a:latin typeface="Arial" panose="020B0604020202020204" pitchFamily="34" charset="0"/>
                <a:cs typeface="Arial" panose="020B0604020202020204" pitchFamily="34" charset="0"/>
              </a:rPr>
              <a:t>Cuando la tiroides disminuye su producción de tiroxinas aumenta la secreción de tirotropina, e igualmente cuando aumenta la secreción de tiroxinas disminuye la secreción de tirotropinas, esto para regular la función de la tiroides.</a:t>
            </a:r>
          </a:p>
        </p:txBody>
      </p:sp>
      <p:sp>
        <p:nvSpPr>
          <p:cNvPr id="14" name="Rectangle 1"/>
          <p:cNvSpPr>
            <a:spLocks noChangeArrowheads="1"/>
          </p:cNvSpPr>
          <p:nvPr/>
        </p:nvSpPr>
        <p:spPr bwMode="auto">
          <a:xfrm>
            <a:off x="0" y="-138499"/>
            <a:ext cx="65" cy="276999"/>
          </a:xfrm>
          <a:prstGeom prst="rect">
            <a:avLst/>
          </a:prstGeom>
          <a:solidFill>
            <a:srgbClr val="0A7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ES" sz="1800" b="0" i="0" u="none" strike="noStrike" cap="none" normalizeH="0" baseline="0" dirty="0">
              <a:ln>
                <a:noFill/>
              </a:ln>
              <a:solidFill>
                <a:schemeClr val="tx1"/>
              </a:solidFill>
              <a:effectLst/>
              <a:latin typeface="Arial" panose="020B0604020202020204" pitchFamily="34" charset="0"/>
            </a:endParaRPr>
          </a:p>
        </p:txBody>
      </p:sp>
      <p:sp>
        <p:nvSpPr>
          <p:cNvPr id="15" name="Rectangle 2"/>
          <p:cNvSpPr>
            <a:spLocks noChangeArrowheads="1"/>
          </p:cNvSpPr>
          <p:nvPr/>
        </p:nvSpPr>
        <p:spPr bwMode="auto">
          <a:xfrm>
            <a:off x="0" y="-276999"/>
            <a:ext cx="65" cy="553998"/>
          </a:xfrm>
          <a:prstGeom prst="rect">
            <a:avLst/>
          </a:prstGeom>
          <a:solidFill>
            <a:srgbClr val="0A7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ES" altLang="es-ES" sz="1800" b="0" i="0" u="none" strike="noStrike" cap="none" normalizeH="0" baseline="0" dirty="0">
                <a:ln>
                  <a:noFill/>
                </a:ln>
                <a:solidFill>
                  <a:srgbClr val="000000"/>
                </a:solidFill>
                <a:effectLst/>
                <a:latin typeface="FacebookEmoji"/>
              </a:rPr>
            </a:br>
            <a:endParaRPr kumimoji="0" lang="es-ES" altLang="es-ES" sz="1800" b="0" i="0" u="none" strike="noStrike" cap="none" normalizeH="0" baseline="0" dirty="0">
              <a:ln>
                <a:noFill/>
              </a:ln>
              <a:solidFill>
                <a:schemeClr val="tx1"/>
              </a:solidFill>
              <a:effectLst/>
              <a:latin typeface="Arial" panose="020B0604020202020204" pitchFamily="34" charset="0"/>
            </a:endParaRPr>
          </a:p>
        </p:txBody>
      </p:sp>
      <p:sp>
        <p:nvSpPr>
          <p:cNvPr id="8" name="Título 1">
            <a:extLst>
              <a:ext uri="{FF2B5EF4-FFF2-40B4-BE49-F238E27FC236}">
                <a16:creationId xmlns:a16="http://schemas.microsoft.com/office/drawing/2014/main" id="{8F9A7978-5CCE-4E01-427D-FAF186D05A23}"/>
              </a:ext>
            </a:extLst>
          </p:cNvPr>
          <p:cNvSpPr txBox="1">
            <a:spLocks/>
          </p:cNvSpPr>
          <p:nvPr/>
        </p:nvSpPr>
        <p:spPr>
          <a:xfrm>
            <a:off x="1097280" y="977900"/>
            <a:ext cx="7069568" cy="75946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b">
            <a:normAutofit fontScale="97500"/>
          </a:bodyPr>
          <a:lstStyle>
            <a:lvl1pPr algn="l" defTabSz="914400" rtl="0" eaLnBrk="1" latinLnBrk="0" hangingPunct="1">
              <a:lnSpc>
                <a:spcPct val="85000"/>
              </a:lnSpc>
              <a:spcBef>
                <a:spcPct val="0"/>
              </a:spcBef>
              <a:buNone/>
              <a:defRPr sz="4800" kern="1200" spc="-50"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s-ES" dirty="0"/>
              <a:t>Ejemplo R. Negativa: Tiroides</a:t>
            </a:r>
          </a:p>
        </p:txBody>
      </p:sp>
      <p:pic>
        <p:nvPicPr>
          <p:cNvPr id="6146" name="Picture 2" descr="CEMTA - Endocrinología - Consultorio en Endocrinología y Metabolismo de  Tandil">
            <a:extLst>
              <a:ext uri="{FF2B5EF4-FFF2-40B4-BE49-F238E27FC236}">
                <a16:creationId xmlns:a16="http://schemas.microsoft.com/office/drawing/2014/main" id="{89549838-3F6D-36D9-BD05-8247E90649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8896" y="2082800"/>
            <a:ext cx="3032379" cy="3724275"/>
          </a:xfrm>
          <a:prstGeom prst="rect">
            <a:avLst/>
          </a:prstGeom>
          <a:noFill/>
          <a:extLst>
            <a:ext uri="{909E8E84-426E-40DD-AFC4-6F175D3DCCD1}">
              <a14:hiddenFill xmlns:a14="http://schemas.microsoft.com/office/drawing/2010/main">
                <a:solidFill>
                  <a:srgbClr val="FFFFFF"/>
                </a:solidFill>
              </a14:hiddenFill>
            </a:ext>
          </a:extLst>
        </p:spPr>
      </p:pic>
      <p:sp>
        <p:nvSpPr>
          <p:cNvPr id="10" name="CuadroTexto 9">
            <a:extLst>
              <a:ext uri="{FF2B5EF4-FFF2-40B4-BE49-F238E27FC236}">
                <a16:creationId xmlns:a16="http://schemas.microsoft.com/office/drawing/2014/main" id="{89CD9E4C-2E8E-41B2-418B-687781CAE46E}"/>
              </a:ext>
            </a:extLst>
          </p:cNvPr>
          <p:cNvSpPr txBox="1"/>
          <p:nvPr/>
        </p:nvSpPr>
        <p:spPr>
          <a:xfrm>
            <a:off x="7168896" y="5825456"/>
            <a:ext cx="3032379" cy="646331"/>
          </a:xfrm>
          <a:prstGeom prst="rect">
            <a:avLst/>
          </a:prstGeom>
          <a:noFill/>
        </p:spPr>
        <p:txBody>
          <a:bodyPr wrap="square">
            <a:spAutoFit/>
          </a:bodyPr>
          <a:lstStyle/>
          <a:p>
            <a:r>
              <a:rPr lang="es-PE" dirty="0"/>
              <a:t>https://www.cemta.com.ar/endocrinologia</a:t>
            </a:r>
          </a:p>
        </p:txBody>
      </p:sp>
    </p:spTree>
    <p:extLst>
      <p:ext uri="{BB962C8B-B14F-4D97-AF65-F5344CB8AC3E}">
        <p14:creationId xmlns:p14="http://schemas.microsoft.com/office/powerpoint/2010/main" val="3891829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1107801" y="982616"/>
            <a:ext cx="6778899" cy="746760"/>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ctr"/>
            <a:r>
              <a:rPr lang="es-ES" sz="4000" dirty="0"/>
              <a:t>¿Cómo se mantiene la homeostasis?</a:t>
            </a:r>
          </a:p>
        </p:txBody>
      </p:sp>
      <p:sp>
        <p:nvSpPr>
          <p:cNvPr id="7" name="Marcador de contenido 5"/>
          <p:cNvSpPr txBox="1">
            <a:spLocks/>
          </p:cNvSpPr>
          <p:nvPr/>
        </p:nvSpPr>
        <p:spPr>
          <a:xfrm>
            <a:off x="865486" y="1897744"/>
            <a:ext cx="4797699" cy="1757680"/>
          </a:xfrm>
          <a:prstGeom prst="rect">
            <a:avLst/>
          </a:prstGeom>
        </p:spPr>
        <p:style>
          <a:lnRef idx="1">
            <a:schemeClr val="accent2"/>
          </a:lnRef>
          <a:fillRef idx="2">
            <a:schemeClr val="accent2"/>
          </a:fillRef>
          <a:effectRef idx="1">
            <a:schemeClr val="accent2"/>
          </a:effectRef>
          <a:fontRef idx="minor">
            <a:schemeClr val="dk1"/>
          </a:fontRef>
        </p:style>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dk1"/>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dk1"/>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dk1"/>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dk1"/>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dk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dk1"/>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dk1"/>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dk1"/>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dk1"/>
                </a:solidFill>
                <a:latin typeface="+mn-lt"/>
                <a:ea typeface="+mn-ea"/>
                <a:cs typeface="+mn-cs"/>
              </a:defRPr>
            </a:lvl9pPr>
          </a:lstStyle>
          <a:p>
            <a:pPr marL="0" indent="0" algn="ctr">
              <a:buNone/>
            </a:pPr>
            <a:r>
              <a:rPr lang="es-ES" sz="1600" dirty="0">
                <a:latin typeface="Arial" panose="020B0604020202020204" pitchFamily="34" charset="0"/>
                <a:cs typeface="Arial" panose="020B0604020202020204" pitchFamily="34" charset="0"/>
              </a:rPr>
              <a:t>En este ejemplo tenemos la regulación de azúcar en la sangre. Cuando los niveles de glucosa en el cuerpo aumentan, el páncreas genera insulina que convierte a la glucosa en glucógeno. Cuando los niveles de glucosa disminuyen, se produce el glucagón de desprende el glucógeno en glucosa para mandarla a la sangre.</a:t>
            </a:r>
          </a:p>
        </p:txBody>
      </p:sp>
      <p:sp>
        <p:nvSpPr>
          <p:cNvPr id="14" name="Rectangle 1"/>
          <p:cNvSpPr>
            <a:spLocks noChangeArrowheads="1"/>
          </p:cNvSpPr>
          <p:nvPr/>
        </p:nvSpPr>
        <p:spPr bwMode="auto">
          <a:xfrm>
            <a:off x="0" y="-138499"/>
            <a:ext cx="65" cy="276999"/>
          </a:xfrm>
          <a:prstGeom prst="rect">
            <a:avLst/>
          </a:prstGeom>
          <a:solidFill>
            <a:srgbClr val="0A7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ES" sz="1800" b="0" i="0" u="none" strike="noStrike" cap="none" normalizeH="0" baseline="0" dirty="0">
              <a:ln>
                <a:noFill/>
              </a:ln>
              <a:solidFill>
                <a:schemeClr val="tx1"/>
              </a:solidFill>
              <a:effectLst/>
              <a:latin typeface="Arial" panose="020B0604020202020204" pitchFamily="34" charset="0"/>
            </a:endParaRPr>
          </a:p>
        </p:txBody>
      </p:sp>
      <p:sp>
        <p:nvSpPr>
          <p:cNvPr id="15" name="Rectangle 2"/>
          <p:cNvSpPr>
            <a:spLocks noChangeArrowheads="1"/>
          </p:cNvSpPr>
          <p:nvPr/>
        </p:nvSpPr>
        <p:spPr bwMode="auto">
          <a:xfrm>
            <a:off x="0" y="-276999"/>
            <a:ext cx="65" cy="553998"/>
          </a:xfrm>
          <a:prstGeom prst="rect">
            <a:avLst/>
          </a:prstGeom>
          <a:solidFill>
            <a:srgbClr val="0A7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ES" altLang="es-ES" sz="1800" b="0" i="0" u="none" strike="noStrike" cap="none" normalizeH="0" baseline="0" dirty="0">
                <a:ln>
                  <a:noFill/>
                </a:ln>
                <a:solidFill>
                  <a:srgbClr val="000000"/>
                </a:solidFill>
                <a:effectLst/>
                <a:latin typeface="FacebookEmoji"/>
              </a:rPr>
            </a:br>
            <a:endParaRPr kumimoji="0" lang="es-ES" altLang="es-ES" sz="1800" b="0" i="0" u="none" strike="noStrike" cap="none" normalizeH="0" baseline="0" dirty="0">
              <a:ln>
                <a:noFill/>
              </a:ln>
              <a:solidFill>
                <a:schemeClr val="tx1"/>
              </a:solidFill>
              <a:effectLst/>
              <a:latin typeface="Arial" panose="020B0604020202020204" pitchFamily="34" charset="0"/>
            </a:endParaRPr>
          </a:p>
        </p:txBody>
      </p:sp>
      <p:sp>
        <p:nvSpPr>
          <p:cNvPr id="8" name="Título 1">
            <a:extLst>
              <a:ext uri="{FF2B5EF4-FFF2-40B4-BE49-F238E27FC236}">
                <a16:creationId xmlns:a16="http://schemas.microsoft.com/office/drawing/2014/main" id="{8F9A7978-5CCE-4E01-427D-FAF186D05A23}"/>
              </a:ext>
            </a:extLst>
          </p:cNvPr>
          <p:cNvSpPr txBox="1">
            <a:spLocks/>
          </p:cNvSpPr>
          <p:nvPr/>
        </p:nvSpPr>
        <p:spPr>
          <a:xfrm>
            <a:off x="1097280" y="977900"/>
            <a:ext cx="7534656" cy="75946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b">
            <a:normAutofit fontScale="97500"/>
          </a:bodyPr>
          <a:lstStyle>
            <a:lvl1pPr algn="l" defTabSz="914400" rtl="0" eaLnBrk="1" latinLnBrk="0" hangingPunct="1">
              <a:lnSpc>
                <a:spcPct val="85000"/>
              </a:lnSpc>
              <a:spcBef>
                <a:spcPct val="0"/>
              </a:spcBef>
              <a:buNone/>
              <a:defRPr sz="4800" kern="1200" spc="-50"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s-ES" dirty="0"/>
              <a:t>Ejemplo R. Negativa: Páncreas</a:t>
            </a:r>
          </a:p>
        </p:txBody>
      </p:sp>
      <p:pic>
        <p:nvPicPr>
          <p:cNvPr id="8194" name="Picture 2" descr="Si la concentración de glucosa en sangre aumenta por encima del rango normal, se libera insulina, y como consecuencia las células del cuerpo extraen glucosa de la sangre. Si la concentración de glucosa sanguínea cae por debajo de este rango, se libera glucagón, que estimula a las células del cuerpo a liberar glucosa en la sangre.">
            <a:extLst>
              <a:ext uri="{FF2B5EF4-FFF2-40B4-BE49-F238E27FC236}">
                <a16:creationId xmlns:a16="http://schemas.microsoft.com/office/drawing/2014/main" id="{7DD1A42C-DE7D-BCEC-0281-9652EE5A16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2784" y="1897744"/>
            <a:ext cx="4797699" cy="4137295"/>
          </a:xfrm>
          <a:prstGeom prst="rect">
            <a:avLst/>
          </a:prstGeom>
          <a:noFill/>
          <a:extLst>
            <a:ext uri="{909E8E84-426E-40DD-AFC4-6F175D3DCCD1}">
              <a14:hiddenFill xmlns:a14="http://schemas.microsoft.com/office/drawing/2010/main">
                <a:solidFill>
                  <a:srgbClr val="FFFFFF"/>
                </a:solidFill>
              </a14:hiddenFill>
            </a:ext>
          </a:extLst>
        </p:spPr>
      </p:pic>
      <p:sp>
        <p:nvSpPr>
          <p:cNvPr id="11" name="CuadroTexto 10">
            <a:extLst>
              <a:ext uri="{FF2B5EF4-FFF2-40B4-BE49-F238E27FC236}">
                <a16:creationId xmlns:a16="http://schemas.microsoft.com/office/drawing/2014/main" id="{90CD35FA-8C36-8149-ED72-682519E13E69}"/>
              </a:ext>
            </a:extLst>
          </p:cNvPr>
          <p:cNvSpPr txBox="1"/>
          <p:nvPr/>
        </p:nvSpPr>
        <p:spPr>
          <a:xfrm>
            <a:off x="6272784" y="5927930"/>
            <a:ext cx="4797699" cy="430887"/>
          </a:xfrm>
          <a:prstGeom prst="rect">
            <a:avLst/>
          </a:prstGeom>
          <a:noFill/>
        </p:spPr>
        <p:txBody>
          <a:bodyPr wrap="square">
            <a:spAutoFit/>
          </a:bodyPr>
          <a:lstStyle/>
          <a:p>
            <a:r>
              <a:rPr lang="es-PE" sz="1100" dirty="0"/>
              <a:t>https://es.khanacademy.org/science/ap-biology/cell-communication-and-cell-cycle/feedback/a/homeostasis</a:t>
            </a:r>
          </a:p>
        </p:txBody>
      </p:sp>
    </p:spTree>
    <p:extLst>
      <p:ext uri="{BB962C8B-B14F-4D97-AF65-F5344CB8AC3E}">
        <p14:creationId xmlns:p14="http://schemas.microsoft.com/office/powerpoint/2010/main" val="2675832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1097280" y="876300"/>
            <a:ext cx="3550920" cy="746760"/>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es-ES" dirty="0"/>
              <a:t>Conclusiones</a:t>
            </a:r>
          </a:p>
        </p:txBody>
      </p:sp>
      <p:sp>
        <p:nvSpPr>
          <p:cNvPr id="6" name="Marcador de contenido 5"/>
          <p:cNvSpPr>
            <a:spLocks noGrp="1"/>
          </p:cNvSpPr>
          <p:nvPr>
            <p:ph idx="1"/>
          </p:nvPr>
        </p:nvSpPr>
        <p:spPr>
          <a:xfrm>
            <a:off x="1097280" y="1874763"/>
            <a:ext cx="10116820" cy="3167138"/>
          </a:xfrm>
        </p:spPr>
        <p:style>
          <a:lnRef idx="1">
            <a:schemeClr val="accent2"/>
          </a:lnRef>
          <a:fillRef idx="2">
            <a:schemeClr val="accent2"/>
          </a:fillRef>
          <a:effectRef idx="1">
            <a:schemeClr val="accent2"/>
          </a:effectRef>
          <a:fontRef idx="minor">
            <a:schemeClr val="dk1"/>
          </a:fontRef>
        </p:style>
        <p:txBody>
          <a:bodyPr/>
          <a:lstStyle/>
          <a:p>
            <a:pPr marL="457200" indent="-457200">
              <a:buFont typeface="+mj-lt"/>
              <a:buAutoNum type="arabicPeriod"/>
            </a:pPr>
            <a:r>
              <a:rPr lang="es-ES" dirty="0"/>
              <a:t>Estos procesos son los que mantienen mayormente la homeostasis </a:t>
            </a:r>
            <a:r>
              <a:rPr lang="es-ES"/>
              <a:t>en el </a:t>
            </a:r>
            <a:r>
              <a:rPr lang="es-ES" dirty="0"/>
              <a:t>cuerpo.</a:t>
            </a:r>
          </a:p>
          <a:p>
            <a:pPr marL="457200" indent="-457200">
              <a:buFont typeface="+mj-lt"/>
              <a:buAutoNum type="arabicPeriod"/>
            </a:pPr>
            <a:r>
              <a:rPr lang="es-ES" dirty="0"/>
              <a:t>La hipófisis realiza los dos tipos de retroalimentación.</a:t>
            </a:r>
          </a:p>
          <a:p>
            <a:pPr marL="457200" indent="-457200">
              <a:buFont typeface="+mj-lt"/>
              <a:buAutoNum type="arabicPeriod"/>
            </a:pPr>
            <a:r>
              <a:rPr lang="es-ES" dirty="0"/>
              <a:t>Estos procesos son los que afectan a los cambios en el sistema nervioso y endocrino.</a:t>
            </a:r>
          </a:p>
        </p:txBody>
      </p:sp>
    </p:spTree>
    <p:extLst>
      <p:ext uri="{BB962C8B-B14F-4D97-AF65-F5344CB8AC3E}">
        <p14:creationId xmlns:p14="http://schemas.microsoft.com/office/powerpoint/2010/main" val="1832881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1097280" y="876300"/>
            <a:ext cx="3550920" cy="746760"/>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es-ES" dirty="0"/>
              <a:t>Referencias</a:t>
            </a:r>
          </a:p>
        </p:txBody>
      </p:sp>
      <p:sp>
        <p:nvSpPr>
          <p:cNvPr id="6" name="Marcador de contenido 5"/>
          <p:cNvSpPr>
            <a:spLocks noGrp="1"/>
          </p:cNvSpPr>
          <p:nvPr>
            <p:ph idx="1"/>
          </p:nvPr>
        </p:nvSpPr>
        <p:spPr>
          <a:xfrm>
            <a:off x="977900" y="1950962"/>
            <a:ext cx="8686800" cy="4299367"/>
          </a:xfrm>
        </p:spPr>
        <p:style>
          <a:lnRef idx="1">
            <a:schemeClr val="accent2"/>
          </a:lnRef>
          <a:fillRef idx="2">
            <a:schemeClr val="accent2"/>
          </a:fillRef>
          <a:effectRef idx="1">
            <a:schemeClr val="accent2"/>
          </a:effectRef>
          <a:fontRef idx="minor">
            <a:schemeClr val="dk1"/>
          </a:fontRef>
        </p:style>
        <p:txBody>
          <a:bodyPr>
            <a:normAutofit/>
          </a:bodyPr>
          <a:lstStyle/>
          <a:p>
            <a:r>
              <a:rPr lang="es-ES" sz="1200" dirty="0">
                <a:latin typeface="Arial" panose="020B0604020202020204" pitchFamily="34" charset="0"/>
                <a:cs typeface="Arial" panose="020B0604020202020204" pitchFamily="34" charset="0"/>
              </a:rPr>
              <a:t>Nora C. (2014). Principios de endocrinología. UNNE. Recuperado de: </a:t>
            </a:r>
            <a:r>
              <a:rPr lang="es-ES" sz="1200" dirty="0">
                <a:latin typeface="Arial" panose="020B0604020202020204" pitchFamily="34" charset="0"/>
                <a:cs typeface="Arial" panose="020B0604020202020204" pitchFamily="34" charset="0"/>
                <a:hlinkClick r:id="rId2"/>
              </a:rPr>
              <a:t>https://med.unne.edu.ar/sitio/multimedia/imagenes/ckfinder/files/files/Carrera-Medicina/BIOQUIMICA/PRINCIPIOS%20DE%20ENDOCRINOLOG%C3%8DA.pdf</a:t>
            </a:r>
            <a:r>
              <a:rPr lang="es-ES" sz="1200" dirty="0">
                <a:latin typeface="Arial" panose="020B0604020202020204" pitchFamily="34" charset="0"/>
                <a:cs typeface="Arial" panose="020B0604020202020204" pitchFamily="34" charset="0"/>
              </a:rPr>
              <a:t> </a:t>
            </a:r>
            <a:endParaRPr lang="es-ES" sz="1200" u="sng" dirty="0">
              <a:latin typeface="Arial" panose="020B0604020202020204" pitchFamily="34" charset="0"/>
              <a:cs typeface="Arial" panose="020B0604020202020204" pitchFamily="34" charset="0"/>
            </a:endParaRPr>
          </a:p>
          <a:p>
            <a:r>
              <a:rPr lang="es-ES" sz="1200" dirty="0">
                <a:latin typeface="Arial" panose="020B0604020202020204" pitchFamily="34" charset="0"/>
                <a:cs typeface="Arial" panose="020B0604020202020204" pitchFamily="34" charset="0"/>
              </a:rPr>
              <a:t>Anónimo. Homeostasis. (2021). </a:t>
            </a:r>
            <a:r>
              <a:rPr lang="es-ES" sz="1200" u="sng" dirty="0">
                <a:latin typeface="Arial" panose="020B0604020202020204" pitchFamily="34" charset="0"/>
                <a:cs typeface="Arial" panose="020B0604020202020204" pitchFamily="34" charset="0"/>
                <a:hlinkClick r:id="rId3"/>
              </a:rPr>
              <a:t>https://flexbooks.ck12.org/cbook/ck-12-conceptos-biologia/section/13.2/primary/lesson/homeostasis-%3a%3aof%3a%3a-homeostasis-%3a%3aof%3a%3a-ck-12-conceptos-biolog%c3%ada</a:t>
            </a:r>
            <a:endParaRPr lang="es-ES" sz="1200" u="sng" dirty="0">
              <a:latin typeface="Arial" panose="020B0604020202020204" pitchFamily="34" charset="0"/>
              <a:cs typeface="Arial" panose="020B0604020202020204" pitchFamily="34" charset="0"/>
            </a:endParaRPr>
          </a:p>
          <a:p>
            <a:r>
              <a:rPr lang="es-ES" sz="1200" dirty="0">
                <a:latin typeface="Arial" panose="020B0604020202020204" pitchFamily="34" charset="0"/>
                <a:cs typeface="Arial" panose="020B0604020202020204" pitchFamily="34" charset="0"/>
              </a:rPr>
              <a:t>Anónimo. Homeostasis (artículo). </a:t>
            </a:r>
            <a:r>
              <a:rPr lang="es-ES" sz="1200" dirty="0" err="1">
                <a:latin typeface="Arial" panose="020B0604020202020204" pitchFamily="34" charset="0"/>
                <a:cs typeface="Arial" panose="020B0604020202020204" pitchFamily="34" charset="0"/>
              </a:rPr>
              <a:t>Khan</a:t>
            </a:r>
            <a:r>
              <a:rPr lang="es-ES" sz="1200" dirty="0">
                <a:latin typeface="Arial" panose="020B0604020202020204" pitchFamily="34" charset="0"/>
                <a:cs typeface="Arial" panose="020B0604020202020204" pitchFamily="34" charset="0"/>
              </a:rPr>
              <a:t> </a:t>
            </a:r>
            <a:r>
              <a:rPr lang="es-ES" sz="1200" dirty="0" err="1">
                <a:latin typeface="Arial" panose="020B0604020202020204" pitchFamily="34" charset="0"/>
                <a:cs typeface="Arial" panose="020B0604020202020204" pitchFamily="34" charset="0"/>
              </a:rPr>
              <a:t>Academy</a:t>
            </a:r>
            <a:r>
              <a:rPr lang="es-ES" sz="1200" dirty="0">
                <a:latin typeface="Arial" panose="020B0604020202020204" pitchFamily="34" charset="0"/>
                <a:cs typeface="Arial" panose="020B0604020202020204" pitchFamily="34" charset="0"/>
              </a:rPr>
              <a:t>. Recuperado de </a:t>
            </a:r>
            <a:r>
              <a:rPr lang="es-ES" sz="1200" u="sng" dirty="0">
                <a:latin typeface="Arial" panose="020B0604020202020204" pitchFamily="34" charset="0"/>
                <a:cs typeface="Arial" panose="020B0604020202020204" pitchFamily="34" charset="0"/>
                <a:hlinkClick r:id="rId4"/>
              </a:rPr>
              <a:t>https://es.khanacademy.org/science/high-school-biology/hs-human-body-systems/hs-body-structure-and-homeostasis/a/homeostasis</a:t>
            </a:r>
            <a:endParaRPr lang="es-ES" sz="1200" u="sng" dirty="0">
              <a:latin typeface="Arial" panose="020B0604020202020204" pitchFamily="34" charset="0"/>
              <a:cs typeface="Arial" panose="020B0604020202020204" pitchFamily="34" charset="0"/>
            </a:endParaRPr>
          </a:p>
          <a:p>
            <a:r>
              <a:rPr lang="es-ES" sz="1200" dirty="0">
                <a:latin typeface="Arial" panose="020B0604020202020204" pitchFamily="34" charset="0"/>
                <a:cs typeface="Arial" panose="020B0604020202020204" pitchFamily="34" charset="0"/>
              </a:rPr>
              <a:t>Anónimo. (2021). Regulación hormonal. Ck12. Recuperado de </a:t>
            </a:r>
            <a:r>
              <a:rPr lang="es-ES" sz="1200" dirty="0">
                <a:latin typeface="Arial" panose="020B0604020202020204" pitchFamily="34" charset="0"/>
                <a:cs typeface="Arial" panose="020B0604020202020204" pitchFamily="34" charset="0"/>
                <a:hlinkClick r:id="rId5"/>
              </a:rPr>
              <a:t>https://flexbooks.ck12.org/cbook/ck-12-conceptos-biologia/section/13.25/primary/lesson/regulaci%C3%B3n-hormonal/</a:t>
            </a:r>
            <a:endParaRPr lang="es-ES" sz="1200" dirty="0">
              <a:latin typeface="Arial" panose="020B0604020202020204" pitchFamily="34" charset="0"/>
              <a:cs typeface="Arial" panose="020B0604020202020204" pitchFamily="34" charset="0"/>
            </a:endParaRPr>
          </a:p>
          <a:p>
            <a:r>
              <a:rPr lang="es-ES" sz="1200" dirty="0">
                <a:latin typeface="Arial" panose="020B0604020202020204" pitchFamily="34" charset="0"/>
                <a:cs typeface="Arial" panose="020B0604020202020204" pitchFamily="34" charset="0"/>
              </a:rPr>
              <a:t>Hernandez M. Fisiología de las glándulas tiroides y paratiroides. Hospital de Viladecans. Recuperado de </a:t>
            </a:r>
            <a:r>
              <a:rPr lang="es-ES" sz="1200" dirty="0">
                <a:latin typeface="Arial" panose="020B0604020202020204" pitchFamily="34" charset="0"/>
                <a:cs typeface="Arial" panose="020B0604020202020204" pitchFamily="34" charset="0"/>
                <a:hlinkClick r:id="rId6"/>
              </a:rPr>
              <a:t>https://seorl.net/PDF/cabeza%20cuello%20y%20plastica/140%20-%20FISIOLOG%C3%8DA%20DE%20LAS%20GL%C3%81NDULAS%20TIROIDES%20Y%20PARATIROIDES.pdf</a:t>
            </a:r>
            <a:endParaRPr lang="es-ES" sz="1200" dirty="0">
              <a:latin typeface="Arial" panose="020B0604020202020204" pitchFamily="34" charset="0"/>
              <a:cs typeface="Arial" panose="020B0604020202020204" pitchFamily="34" charset="0"/>
            </a:endParaRPr>
          </a:p>
          <a:p>
            <a:r>
              <a:rPr lang="es-ES" sz="1200" dirty="0" err="1">
                <a:latin typeface="Arial" panose="020B0604020202020204" pitchFamily="34" charset="0"/>
                <a:cs typeface="Arial" panose="020B0604020202020204" pitchFamily="34" charset="0"/>
              </a:rPr>
              <a:t>Carmichael</a:t>
            </a:r>
            <a:r>
              <a:rPr lang="es-ES" sz="1200" dirty="0">
                <a:latin typeface="Arial" panose="020B0604020202020204" pitchFamily="34" charset="0"/>
                <a:cs typeface="Arial" panose="020B0604020202020204" pitchFamily="34" charset="0"/>
              </a:rPr>
              <a:t> J. Introducción a la hipófisis. </a:t>
            </a:r>
            <a:r>
              <a:rPr lang="en-US" sz="1200" b="0" i="1" dirty="0">
                <a:solidFill>
                  <a:srgbClr val="000000"/>
                </a:solidFill>
                <a:effectLst/>
                <a:latin typeface="Arial" panose="020B0604020202020204" pitchFamily="34" charset="0"/>
                <a:cs typeface="Arial" panose="020B0604020202020204" pitchFamily="34" charset="0"/>
              </a:rPr>
              <a:t>Keck School of Medicine of the University of Southern California</a:t>
            </a:r>
            <a:r>
              <a:rPr lang="es-ES" sz="1200" b="0" i="1" dirty="0">
                <a:solidFill>
                  <a:srgbClr val="000000"/>
                </a:solidFill>
                <a:effectLst/>
                <a:latin typeface="Arial" panose="020B0604020202020204" pitchFamily="34" charset="0"/>
                <a:cs typeface="Arial" panose="020B0604020202020204" pitchFamily="34" charset="0"/>
              </a:rPr>
              <a:t>. </a:t>
            </a:r>
            <a:r>
              <a:rPr lang="es-ES" sz="1200" b="0" dirty="0">
                <a:solidFill>
                  <a:srgbClr val="000000"/>
                </a:solidFill>
                <a:effectLst/>
                <a:latin typeface="Arial" panose="020B0604020202020204" pitchFamily="34" charset="0"/>
                <a:cs typeface="Arial" panose="020B0604020202020204" pitchFamily="34" charset="0"/>
              </a:rPr>
              <a:t>Recuperado de </a:t>
            </a:r>
            <a:r>
              <a:rPr lang="es-ES" sz="1200" b="0" dirty="0">
                <a:solidFill>
                  <a:srgbClr val="000000"/>
                </a:solidFill>
                <a:effectLst/>
                <a:latin typeface="Arial" panose="020B0604020202020204" pitchFamily="34" charset="0"/>
                <a:cs typeface="Arial" panose="020B0604020202020204" pitchFamily="34" charset="0"/>
                <a:hlinkClick r:id="rId7"/>
              </a:rPr>
              <a:t>https://www.msdmanuals.com/es-pe/hogar/trastornos-hormonales-y-metab%C3%B3licos/trastornos-de-la-hip%C3%B3fisis/introducci%C3%B3n-a-la-hip%C3%B3fisis</a:t>
            </a:r>
            <a:r>
              <a:rPr lang="es-ES" sz="1200" b="0" dirty="0">
                <a:solidFill>
                  <a:srgbClr val="000000"/>
                </a:solidFill>
                <a:effectLst/>
                <a:latin typeface="Arial" panose="020B0604020202020204" pitchFamily="34" charset="0"/>
                <a:cs typeface="Arial" panose="020B0604020202020204" pitchFamily="34" charset="0"/>
              </a:rPr>
              <a:t> </a:t>
            </a:r>
          </a:p>
          <a:p>
            <a:r>
              <a:rPr lang="es-ES" sz="1200" dirty="0">
                <a:latin typeface="Arial" panose="020B0604020202020204" pitchFamily="34" charset="0"/>
                <a:cs typeface="Arial" panose="020B0604020202020204" pitchFamily="34" charset="0"/>
              </a:rPr>
              <a:t>Olvera C. (2008). Páncreas y células beta: mecanismos de diferenciación, morfogénesis y especificación celular endocrina. ¿Regeneración?. Universidad autónoma de Querétaro. Recuperado de </a:t>
            </a:r>
            <a:r>
              <a:rPr lang="es-ES" sz="1200" dirty="0">
                <a:latin typeface="Arial" panose="020B0604020202020204" pitchFamily="34" charset="0"/>
                <a:cs typeface="Arial" panose="020B0604020202020204" pitchFamily="34" charset="0"/>
                <a:hlinkClick r:id="rId8"/>
              </a:rPr>
              <a:t>http://www.scielo.org.mx/pdf/bmim/v65n4/v65n4a9.pdf</a:t>
            </a:r>
            <a:r>
              <a:rPr lang="es-ES" sz="1200" dirty="0">
                <a:latin typeface="Arial" panose="020B0604020202020204" pitchFamily="34" charset="0"/>
                <a:cs typeface="Arial" panose="020B0604020202020204" pitchFamily="34" charset="0"/>
              </a:rPr>
              <a:t> </a:t>
            </a:r>
            <a:endParaRPr lang="es-ES" sz="12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99873"/>
      </p:ext>
    </p:extLst>
  </p:cSld>
  <p:clrMapOvr>
    <a:masterClrMapping/>
  </p:clrMapOvr>
</p:sld>
</file>

<file path=ppt/theme/theme1.xml><?xml version="1.0" encoding="utf-8"?>
<a:theme xmlns:a="http://schemas.openxmlformats.org/drawingml/2006/main" name="Retrospección">
  <a:themeElements>
    <a:clrScheme name="Retrospección">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742</TotalTime>
  <Words>793</Words>
  <Application>Microsoft Office PowerPoint</Application>
  <PresentationFormat>Panorámica</PresentationFormat>
  <Paragraphs>41</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Agency FB</vt:lpstr>
      <vt:lpstr>Arial</vt:lpstr>
      <vt:lpstr>Calibri</vt:lpstr>
      <vt:lpstr>Calibri Light</vt:lpstr>
      <vt:lpstr>FacebookEmoji</vt:lpstr>
      <vt:lpstr>Retrospección</vt:lpstr>
      <vt:lpstr>RETROALIMENTACIÓN HORMOAL</vt:lpstr>
      <vt:lpstr>Introducción</vt:lpstr>
      <vt:lpstr>R. Positiva: </vt:lpstr>
      <vt:lpstr>Ejemplo R. Positiva: Glándula pituitaria </vt:lpstr>
      <vt:lpstr>R. Negativa:</vt:lpstr>
      <vt:lpstr>¿Cómo se mantiene la homeostasis?</vt:lpstr>
      <vt:lpstr>¿Cómo se mantiene la homeostasis?</vt:lpstr>
      <vt:lpstr>Conclusiones</vt:lpstr>
      <vt:lpstr>Referencias</vt:lpstr>
    </vt:vector>
  </TitlesOfParts>
  <Company>TuSoft.org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HOMEOSTASIS</dc:title>
  <dc:creator>TuSoft</dc:creator>
  <cp:lastModifiedBy>Nordigesa 10</cp:lastModifiedBy>
  <cp:revision>38</cp:revision>
  <dcterms:created xsi:type="dcterms:W3CDTF">2021-07-04T21:34:06Z</dcterms:created>
  <dcterms:modified xsi:type="dcterms:W3CDTF">2022-07-20T01:28:05Z</dcterms:modified>
</cp:coreProperties>
</file>