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BC427-ACCE-0BD5-E454-40D515715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5AD727-0FD0-BBEE-5AA0-DC5B4F639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B2D87B-F332-D339-7DB9-53900C02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EC443C-7F74-2A67-20D6-766EE4DA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DF50C-C113-97B9-4ACF-BC9FCC83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339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54A7A-C4E6-8384-1DED-78C54A01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D42C81-9BF6-0E1B-0C31-9C4C6159E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E3A31-33B7-AC94-7F33-4C23DFE0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D19608-7480-9914-1328-6BD6CB87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E8E071-104E-D154-D07D-0A569F08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955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FFB3D4-4087-F32D-6981-AACDB8424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B32D2B-86F8-F117-4052-5A29CA49C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2AE042-70B5-A13C-332C-A8CDCA93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D503B-0741-51E9-584E-C24CA779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1D0BA-DE02-0863-E728-D14FE287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57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4553A-77C3-21D4-55EB-5134E84D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9D02CC-44F9-A843-0CDB-0F61ED2FA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67292-ACA6-6E7D-7E6D-DEACFCD2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4C24A-4ADB-1C6A-DCAB-9ED7FCCF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93173-9F3F-0DED-32D1-69D8C0F2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78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D177B-CD3C-11A9-4C56-25F81058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1879E0-48E1-A03B-7C10-DAA541EF7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477F8-EC2B-6934-0451-513A46D8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C5F48F-C53A-0F7A-056B-CAA0781C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B92AB-6166-DCD0-5233-167FEBD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796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0F8A2-E61F-82E5-EA2B-66DD72CF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61DDEC-27CD-2AAF-51C4-926B85ACE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EB4E46-9320-0B5A-E01D-9E35D592D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25B3CB-F9D6-EF25-E60C-F43EC442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FF0E5A-8CB3-3F0B-F896-EBB4CAC1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EABCDB-9D76-CFB3-7654-DD9AF717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11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82CB1-1968-D125-3881-5EA90E4F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88F422-74F5-5956-50AC-E9F84A865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E13222-F0EE-4A7B-2A54-DDCB5891F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76DE8B-B2DD-9B6D-4A99-8798CC49F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A24C9A-CDC5-E915-1DA6-0526E56F6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AFEF38-CC91-49F1-B260-4892AA75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94859A-CC8E-E8C2-42E6-6DF7D0B4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70C692-D298-8BDF-705E-0FFE621D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27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9E34D-BE6B-8F69-8414-36D18BD3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B10A0-EFDD-6F04-45ED-17B99BCC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A0912A-15E2-92AB-FBC4-04CCDB68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3451D-CAC7-B229-90C8-09A50A58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44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AB4053-B490-70AC-E402-CA1D9465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8E1179-F0A5-0BAB-895C-05B38D14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16369F-3E24-C727-FED6-5AB9912F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643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E2D78-4FD7-B3FF-8CC4-D7E59227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10E4B-1FF7-0B67-B2A8-8C5870E1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24265F-7571-5903-1C3C-BA5893EAA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FA174B-BCFE-F717-F531-8F93F342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81B3F1-67A8-5BE9-D53B-7AF42B5B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C52926-EFB5-839E-16A1-8BA8C5E5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242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C86F0-5916-2CEB-B761-200C902C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3D8A31-B4DD-549E-2093-E9B2626E5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9D7584-56B6-8F21-11D6-5DF9BC8C2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67665C-5568-954B-1153-5E62B009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494FC3-9EE9-CE2E-A4FB-B494D056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69139C-4934-040E-4383-F459FB4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004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39A0D2-9C4F-9056-834D-4EF4ABBA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FF0A2-844A-61DA-31B1-BBB8BCC46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A872E4-93AB-153F-0AFA-3CD569668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7FE4-0937-4D40-BBBC-64AA2A50F566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3A2477-4019-89C5-71FC-C2C350CC5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F627E4-6E22-9054-FE26-189D1BBDD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9BF6-012C-49E4-97F6-0EEC3546237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420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ltura Chavín | ACTUALIDAD | OJO">
            <a:extLst>
              <a:ext uri="{FF2B5EF4-FFF2-40B4-BE49-F238E27FC236}">
                <a16:creationId xmlns:a16="http://schemas.microsoft.com/office/drawing/2014/main" id="{F9D598CD-6385-643E-DAF1-4281A452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3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B8F8F35-58FB-2DFA-D814-B86399C329D8}"/>
              </a:ext>
            </a:extLst>
          </p:cNvPr>
          <p:cNvSpPr/>
          <p:nvPr/>
        </p:nvSpPr>
        <p:spPr>
          <a:xfrm>
            <a:off x="1533525" y="171450"/>
            <a:ext cx="7953375" cy="609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LA CULTURA CHAVIN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A3146AB-7425-5E04-1D97-DAD130891143}"/>
              </a:ext>
            </a:extLst>
          </p:cNvPr>
          <p:cNvGrpSpPr/>
          <p:nvPr/>
        </p:nvGrpSpPr>
        <p:grpSpPr>
          <a:xfrm>
            <a:off x="114067" y="1210059"/>
            <a:ext cx="11582633" cy="5217146"/>
            <a:chOff x="75967" y="1357311"/>
            <a:chExt cx="11582633" cy="5217146"/>
          </a:xfrm>
        </p:grpSpPr>
        <p:pic>
          <p:nvPicPr>
            <p:cNvPr id="1036" name="Picture 12" descr="CULTURA CHAVÍN » Conoce su influjo en otras culturas precolombinas">
              <a:extLst>
                <a:ext uri="{FF2B5EF4-FFF2-40B4-BE49-F238E27FC236}">
                  <a16:creationId xmlns:a16="http://schemas.microsoft.com/office/drawing/2014/main" id="{A13F1F14-9460-696A-3B52-93B82394C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081" y="2362835"/>
              <a:ext cx="2495550" cy="2036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Esculturas de la cultura Chavín | Culturas del Perú">
              <a:extLst>
                <a:ext uri="{FF2B5EF4-FFF2-40B4-BE49-F238E27FC236}">
                  <a16:creationId xmlns:a16="http://schemas.microsoft.com/office/drawing/2014/main" id="{AFEEAAD4-11D5-A0D9-8EB7-3E0BE8D2D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7" y="1438267"/>
              <a:ext cx="2438866" cy="177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erámica de la cultura chavín | Culturas del Perú">
              <a:extLst>
                <a:ext uri="{FF2B5EF4-FFF2-40B4-BE49-F238E27FC236}">
                  <a16:creationId xmlns:a16="http://schemas.microsoft.com/office/drawing/2014/main" id="{370270A1-2DB1-FA78-88CC-CB1BCE6A0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67150"/>
              <a:ext cx="1676400" cy="2707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Lanzón Monolítico, la figura más emblemática de la Cultura Chavín">
              <a:extLst>
                <a:ext uri="{FF2B5EF4-FFF2-40B4-BE49-F238E27FC236}">
                  <a16:creationId xmlns:a16="http://schemas.microsoft.com/office/drawing/2014/main" id="{4D39B003-DB44-C046-A7D8-E3928D77B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3050" y="1357311"/>
              <a:ext cx="2495550" cy="177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Escultura Chavin | Historia Cultural">
              <a:extLst>
                <a:ext uri="{FF2B5EF4-FFF2-40B4-BE49-F238E27FC236}">
                  <a16:creationId xmlns:a16="http://schemas.microsoft.com/office/drawing/2014/main" id="{2C3C7A7E-4D21-C35E-7320-E09F781FF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945" y="3689445"/>
              <a:ext cx="2163759" cy="2885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1772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avín de Huántar: el hogar de los dioses andinos - La Tercera">
            <a:extLst>
              <a:ext uri="{FF2B5EF4-FFF2-40B4-BE49-F238E27FC236}">
                <a16:creationId xmlns:a16="http://schemas.microsoft.com/office/drawing/2014/main" id="{6DCDDD2A-9149-7AF0-AE57-2D0A25AB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004272-3613-FE30-157E-1083CE9CF4FD}"/>
              </a:ext>
            </a:extLst>
          </p:cNvPr>
          <p:cNvSpPr txBox="1"/>
          <p:nvPr/>
        </p:nvSpPr>
        <p:spPr>
          <a:xfrm>
            <a:off x="514357" y="282000"/>
            <a:ext cx="1857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Ubicación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A156D3-9944-FB6F-EB19-4662D9CC450C}"/>
              </a:ext>
            </a:extLst>
          </p:cNvPr>
          <p:cNvSpPr txBox="1"/>
          <p:nvPr/>
        </p:nvSpPr>
        <p:spPr>
          <a:xfrm>
            <a:off x="3526778" y="1414239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Open Sans" panose="020B0606030504020204" pitchFamily="34" charset="0"/>
              </a:rPr>
              <a:t>El pueblo de Chavín de Huántar, se encuentra ubicado en el Callejón de Conchucos en el lado oriental de la Cordillera Blanca, en la confluencia de los ríos Mosna y Huachecsa, afluentes del río Marañon; en el actual distrito de Chavín de Huántar, en la provincia de Huari, en la región Ancash en un valle alto de los Andes peruanos</a:t>
            </a:r>
            <a:r>
              <a:rPr lang="es-PE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.</a:t>
            </a:r>
            <a:endParaRPr lang="es-PE" dirty="0">
              <a:solidFill>
                <a:schemeClr val="bg2"/>
              </a:solidFill>
            </a:endParaRPr>
          </a:p>
        </p:txBody>
      </p:sp>
      <p:pic>
        <p:nvPicPr>
          <p:cNvPr id="2054" name="Picture 6" descr="UBICACIÓN GEOGRAFICA - CHAVIN MESV">
            <a:extLst>
              <a:ext uri="{FF2B5EF4-FFF2-40B4-BE49-F238E27FC236}">
                <a16:creationId xmlns:a16="http://schemas.microsoft.com/office/drawing/2014/main" id="{B0E3CAFD-8CCA-99D3-C047-D7323109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113562"/>
            <a:ext cx="3293125" cy="35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ultura chavín - Wikipedia, la enciclopedia libre">
            <a:extLst>
              <a:ext uri="{FF2B5EF4-FFF2-40B4-BE49-F238E27FC236}">
                <a16:creationId xmlns:a16="http://schemas.microsoft.com/office/drawing/2014/main" id="{3E3108FC-F94C-72F3-89E4-CC846DFA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04" y="1259561"/>
            <a:ext cx="3859569" cy="28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03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vín de Huántar: el hogar de los dioses andinos - La Tercera">
            <a:extLst>
              <a:ext uri="{FF2B5EF4-FFF2-40B4-BE49-F238E27FC236}">
                <a16:creationId xmlns:a16="http://schemas.microsoft.com/office/drawing/2014/main" id="{743B366B-5589-2BC8-EE4C-92BF0BFE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3D3959-6605-9B51-F5D5-B141BDAFA96F}"/>
              </a:ext>
            </a:extLst>
          </p:cNvPr>
          <p:cNvSpPr txBox="1"/>
          <p:nvPr/>
        </p:nvSpPr>
        <p:spPr>
          <a:xfrm>
            <a:off x="0" y="-76507"/>
            <a:ext cx="3177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Aportes de la cultura Chavín</a:t>
            </a:r>
            <a:endParaRPr lang="es-PE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3EEE1E-C401-BD02-755C-1AA4728D2EA9}"/>
              </a:ext>
            </a:extLst>
          </p:cNvPr>
          <p:cNvSpPr txBox="1"/>
          <p:nvPr/>
        </p:nvSpPr>
        <p:spPr>
          <a:xfrm>
            <a:off x="180975" y="857003"/>
            <a:ext cx="10174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El conjunto arquitectónico de Chavín de Huántar estuvo conformado por diversas</a:t>
            </a:r>
          </a:p>
          <a:p>
            <a:pPr algn="ctr"/>
            <a:r>
              <a:rPr lang="es-PE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 construcciones piramidales (algunas sobrepasan los 10 metros de altura),</a:t>
            </a:r>
          </a:p>
          <a:p>
            <a:pPr algn="ctr"/>
            <a:r>
              <a:rPr lang="es-PE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 pero básicamente se ha podido determinar que el complejo tiene dos templos adyacentes </a:t>
            </a:r>
          </a:p>
          <a:p>
            <a:pPr algn="ctr"/>
            <a:r>
              <a:rPr lang="es-PE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bien definidos; uno de ellos era el Templo Antiguo.</a:t>
            </a:r>
            <a:endParaRPr lang="es-PE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3131E5F-1C97-2FF2-F9B7-9A723E7505B1}"/>
              </a:ext>
            </a:extLst>
          </p:cNvPr>
          <p:cNvSpPr/>
          <p:nvPr/>
        </p:nvSpPr>
        <p:spPr>
          <a:xfrm>
            <a:off x="2428875" y="323603"/>
            <a:ext cx="5314950" cy="533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ARQUITECTURA</a:t>
            </a:r>
          </a:p>
        </p:txBody>
      </p:sp>
      <p:pic>
        <p:nvPicPr>
          <p:cNvPr id="3078" name="Picture 6" descr="Cultura Chavin - Desarrollo, Ubicación, Cerámica y Arquitectura">
            <a:extLst>
              <a:ext uri="{FF2B5EF4-FFF2-40B4-BE49-F238E27FC236}">
                <a16:creationId xmlns:a16="http://schemas.microsoft.com/office/drawing/2014/main" id="{3F30433F-D542-C40C-51A6-3BE73AC4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57" y="2047687"/>
            <a:ext cx="2075743" cy="13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91C93F-8FFE-5691-3C18-1D9467D8BAC8}"/>
              </a:ext>
            </a:extLst>
          </p:cNvPr>
          <p:cNvSpPr/>
          <p:nvPr/>
        </p:nvSpPr>
        <p:spPr>
          <a:xfrm>
            <a:off x="2428875" y="3581459"/>
            <a:ext cx="5314950" cy="533400"/>
          </a:xfrm>
          <a:prstGeom prst="round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ESCULTURA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7D8957-364D-B3B2-9D1F-1538F79DD365}"/>
              </a:ext>
            </a:extLst>
          </p:cNvPr>
          <p:cNvSpPr txBox="1"/>
          <p:nvPr/>
        </p:nvSpPr>
        <p:spPr>
          <a:xfrm>
            <a:off x="1515667" y="4523669"/>
            <a:ext cx="61626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La iconografía de figuras antropomórficas con rasgos de felino, serpientes y de otros animales es una característica importante de la cultura chavín. Todas estas deidades son representadas en las diferentes manifestaciones culturales como en la cerámica</a:t>
            </a:r>
            <a:endParaRPr lang="es-P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80" name="Picture 8" descr="Cultura chavín - Wikipedia, la enciclopedia libre">
            <a:extLst>
              <a:ext uri="{FF2B5EF4-FFF2-40B4-BE49-F238E27FC236}">
                <a16:creationId xmlns:a16="http://schemas.microsoft.com/office/drawing/2014/main" id="{73A0DB62-594D-5A81-B897-2C959EFF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267318"/>
            <a:ext cx="1573838" cy="20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13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vín de Huántar: el hogar de los dioses andinos - La Tercera">
            <a:extLst>
              <a:ext uri="{FF2B5EF4-FFF2-40B4-BE49-F238E27FC236}">
                <a16:creationId xmlns:a16="http://schemas.microsoft.com/office/drawing/2014/main" id="{998E1E0D-1466-EF1D-F34B-AB48367F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agrama de flujo: cinta perforada 6">
            <a:extLst>
              <a:ext uri="{FF2B5EF4-FFF2-40B4-BE49-F238E27FC236}">
                <a16:creationId xmlns:a16="http://schemas.microsoft.com/office/drawing/2014/main" id="{9285D509-5A24-620C-B498-30E0E4DD16F3}"/>
              </a:ext>
            </a:extLst>
          </p:cNvPr>
          <p:cNvSpPr/>
          <p:nvPr/>
        </p:nvSpPr>
        <p:spPr>
          <a:xfrm>
            <a:off x="2447924" y="542924"/>
            <a:ext cx="5381625" cy="7905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FIN DE LA CULTURA CHAVIN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C0BEB4A-FDF8-4638-A8E5-705D6BD8E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094947"/>
              </p:ext>
            </p:extLst>
          </p:nvPr>
        </p:nvGraphicFramePr>
        <p:xfrm>
          <a:off x="2371725" y="1981200"/>
          <a:ext cx="6210300" cy="2255520"/>
        </p:xfrm>
        <a:graphic>
          <a:graphicData uri="http://schemas.openxmlformats.org/drawingml/2006/table">
            <a:tbl>
              <a:tblPr/>
              <a:tblGrid>
                <a:gridCol w="3105150">
                  <a:extLst>
                    <a:ext uri="{9D8B030D-6E8A-4147-A177-3AD203B41FA5}">
                      <a16:colId xmlns:a16="http://schemas.microsoft.com/office/drawing/2014/main" val="3997224957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442884510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b="1" dirty="0">
                          <a:solidFill>
                            <a:schemeClr val="bg1"/>
                          </a:solidFill>
                          <a:effectLst/>
                        </a:rPr>
                        <a:t>Chavín</a:t>
                      </a:r>
                    </a:p>
                  </a:txBody>
                  <a:tcPr marR="9525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83164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bg1"/>
                          </a:solidFill>
                          <a:effectLst/>
                        </a:rPr>
                        <a:t>Primeros registros</a:t>
                      </a:r>
                    </a:p>
                  </a:txBody>
                  <a:tcPr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>
                          <a:solidFill>
                            <a:schemeClr val="bg1"/>
                          </a:solidFill>
                          <a:effectLst/>
                        </a:rPr>
                        <a:t>1200 a.C.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9073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bg1"/>
                          </a:solidFill>
                          <a:effectLst/>
                        </a:rPr>
                        <a:t>Decadencia</a:t>
                      </a:r>
                    </a:p>
                  </a:txBody>
                  <a:tcPr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>
                          <a:solidFill>
                            <a:schemeClr val="bg1"/>
                          </a:solidFill>
                          <a:effectLst/>
                        </a:rPr>
                        <a:t>400 a.C.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925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bg1"/>
                          </a:solidFill>
                          <a:effectLst/>
                        </a:rPr>
                        <a:t>Causa</a:t>
                      </a:r>
                    </a:p>
                  </a:txBody>
                  <a:tcPr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bg1"/>
                          </a:solidFill>
                          <a:effectLst/>
                        </a:rPr>
                        <a:t>Desconocido (posiblemente la pérdida de prestigio del oráculo y la religión </a:t>
                      </a:r>
                      <a:r>
                        <a:rPr lang="es-PE" b="1" dirty="0">
                          <a:solidFill>
                            <a:schemeClr val="bg1"/>
                          </a:solidFill>
                          <a:effectLst/>
                        </a:rPr>
                        <a:t>chavín</a:t>
                      </a:r>
                      <a:r>
                        <a:rPr lang="es-P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3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36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 PAJARES</dc:creator>
  <cp:lastModifiedBy>MARTIN PAJARES</cp:lastModifiedBy>
  <cp:revision>1</cp:revision>
  <dcterms:created xsi:type="dcterms:W3CDTF">2022-06-26T21:29:08Z</dcterms:created>
  <dcterms:modified xsi:type="dcterms:W3CDTF">2022-06-26T21:29:36Z</dcterms:modified>
</cp:coreProperties>
</file>