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1" r:id="rId1"/>
  </p:sldMasterIdLst>
  <p:sldIdLst>
    <p:sldId id="256" r:id="rId2"/>
    <p:sldId id="257" r:id="rId3"/>
    <p:sldId id="262" r:id="rId4"/>
    <p:sldId id="260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8C8537-413A-4751-819F-F4DAD5059B5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0BA2BBF-87ED-4C86-83D6-4E315C32FF73}">
      <dgm:prSet/>
      <dgm:spPr/>
      <dgm:t>
        <a:bodyPr/>
        <a:lstStyle/>
        <a:p>
          <a:r>
            <a:rPr lang="es-ES" b="0" i="0" dirty="0"/>
            <a:t>Pérdida de la calidad del agua y agotamiento de la misma.</a:t>
          </a:r>
          <a:endParaRPr lang="en-US" dirty="0"/>
        </a:p>
      </dgm:t>
    </dgm:pt>
    <dgm:pt modelId="{FF753CF4-ECDB-447D-9672-4C56CD65B2C5}" type="parTrans" cxnId="{2136A266-855D-4EE7-B80C-D93CA42F6FF2}">
      <dgm:prSet/>
      <dgm:spPr/>
      <dgm:t>
        <a:bodyPr/>
        <a:lstStyle/>
        <a:p>
          <a:endParaRPr lang="en-US"/>
        </a:p>
      </dgm:t>
    </dgm:pt>
    <dgm:pt modelId="{6C98D051-AABF-4283-9F71-70594500E94C}" type="sibTrans" cxnId="{2136A266-855D-4EE7-B80C-D93CA42F6FF2}">
      <dgm:prSet/>
      <dgm:spPr/>
      <dgm:t>
        <a:bodyPr/>
        <a:lstStyle/>
        <a:p>
          <a:endParaRPr lang="en-US"/>
        </a:p>
      </dgm:t>
    </dgm:pt>
    <dgm:pt modelId="{217123BF-AD50-465B-B298-C3CD4752ABFE}">
      <dgm:prSet/>
      <dgm:spPr/>
      <dgm:t>
        <a:bodyPr/>
        <a:lstStyle/>
        <a:p>
          <a:r>
            <a:rPr lang="es-ES" dirty="0"/>
            <a:t>D</a:t>
          </a:r>
          <a:r>
            <a:rPr lang="es-ES" b="0" i="0" dirty="0"/>
            <a:t>estrucción de los ecosistemas y el medio ambiente.</a:t>
          </a:r>
          <a:endParaRPr lang="en-US" dirty="0"/>
        </a:p>
      </dgm:t>
    </dgm:pt>
    <dgm:pt modelId="{80354178-82DA-4992-8561-15C30721FAB1}" type="parTrans" cxnId="{D788AE1D-6FA1-459B-B7E8-D0536A643AD7}">
      <dgm:prSet/>
      <dgm:spPr/>
      <dgm:t>
        <a:bodyPr/>
        <a:lstStyle/>
        <a:p>
          <a:endParaRPr lang="en-US"/>
        </a:p>
      </dgm:t>
    </dgm:pt>
    <dgm:pt modelId="{82287662-32E6-4DBD-8400-7FCA6423F6C9}" type="sibTrans" cxnId="{D788AE1D-6FA1-459B-B7E8-D0536A643AD7}">
      <dgm:prSet/>
      <dgm:spPr/>
      <dgm:t>
        <a:bodyPr/>
        <a:lstStyle/>
        <a:p>
          <a:endParaRPr lang="en-US"/>
        </a:p>
      </dgm:t>
    </dgm:pt>
    <dgm:pt modelId="{9C643DCB-8BB5-4560-BDC0-CAC3F7F80D7F}">
      <dgm:prSet/>
      <dgm:spPr/>
      <dgm:t>
        <a:bodyPr/>
        <a:lstStyle/>
        <a:p>
          <a:r>
            <a:rPr lang="es-ES" b="0" i="0" dirty="0"/>
            <a:t>Desertificación y pérdida de la calidad del suelo.</a:t>
          </a:r>
          <a:endParaRPr lang="en-US" dirty="0"/>
        </a:p>
      </dgm:t>
    </dgm:pt>
    <dgm:pt modelId="{5AF5704F-933E-44DE-8B08-CB7228054DFB}" type="parTrans" cxnId="{C79F5948-9F1A-4B9E-9A5E-F3A1A6244154}">
      <dgm:prSet/>
      <dgm:spPr/>
      <dgm:t>
        <a:bodyPr/>
        <a:lstStyle/>
        <a:p>
          <a:endParaRPr lang="en-US"/>
        </a:p>
      </dgm:t>
    </dgm:pt>
    <dgm:pt modelId="{25D6E396-85B1-4405-9962-04C5D1AB4C12}" type="sibTrans" cxnId="{C79F5948-9F1A-4B9E-9A5E-F3A1A6244154}">
      <dgm:prSet/>
      <dgm:spPr/>
      <dgm:t>
        <a:bodyPr/>
        <a:lstStyle/>
        <a:p>
          <a:endParaRPr lang="en-US"/>
        </a:p>
      </dgm:t>
    </dgm:pt>
    <dgm:pt modelId="{D9CCC27B-D294-4AD0-9B91-6D8F5633A769}">
      <dgm:prSet/>
      <dgm:spPr/>
      <dgm:t>
        <a:bodyPr/>
        <a:lstStyle/>
        <a:p>
          <a:r>
            <a:rPr lang="es-ES" b="0" i="0"/>
            <a:t>Aumento y extensión de enfermedades.</a:t>
          </a:r>
          <a:endParaRPr lang="en-US"/>
        </a:p>
      </dgm:t>
    </dgm:pt>
    <dgm:pt modelId="{F3D59CA1-596D-4085-97A5-6463E6AB0CB6}" type="parTrans" cxnId="{0CE4D67B-5417-4553-9C5E-EDA0446F33B7}">
      <dgm:prSet/>
      <dgm:spPr/>
      <dgm:t>
        <a:bodyPr/>
        <a:lstStyle/>
        <a:p>
          <a:endParaRPr lang="en-US"/>
        </a:p>
      </dgm:t>
    </dgm:pt>
    <dgm:pt modelId="{5C1C7D8D-DFA8-490C-A09E-573A534A4A92}" type="sibTrans" cxnId="{0CE4D67B-5417-4553-9C5E-EDA0446F33B7}">
      <dgm:prSet/>
      <dgm:spPr/>
      <dgm:t>
        <a:bodyPr/>
        <a:lstStyle/>
        <a:p>
          <a:endParaRPr lang="en-US"/>
        </a:p>
      </dgm:t>
    </dgm:pt>
    <dgm:pt modelId="{E93B2DEB-2087-43AD-AC7F-3219F03A8068}">
      <dgm:prSet/>
      <dgm:spPr/>
      <dgm:t>
        <a:bodyPr/>
        <a:lstStyle/>
        <a:p>
          <a:r>
            <a:rPr lang="es-ES" b="0" i="0"/>
            <a:t>Desplazamiento y extinción de especies animales y vegetales.</a:t>
          </a:r>
          <a:endParaRPr lang="en-US"/>
        </a:p>
      </dgm:t>
    </dgm:pt>
    <dgm:pt modelId="{DD06BFD0-E587-4188-92DB-FC1EF0858E75}" type="parTrans" cxnId="{30170736-BFAF-46B3-A549-18D2BCBB491C}">
      <dgm:prSet/>
      <dgm:spPr/>
      <dgm:t>
        <a:bodyPr/>
        <a:lstStyle/>
        <a:p>
          <a:endParaRPr lang="en-US"/>
        </a:p>
      </dgm:t>
    </dgm:pt>
    <dgm:pt modelId="{6DCD890A-656F-4A93-BCE6-FBED65C7368E}" type="sibTrans" cxnId="{30170736-BFAF-46B3-A549-18D2BCBB491C}">
      <dgm:prSet/>
      <dgm:spPr/>
      <dgm:t>
        <a:bodyPr/>
        <a:lstStyle/>
        <a:p>
          <a:endParaRPr lang="en-US"/>
        </a:p>
      </dgm:t>
    </dgm:pt>
    <dgm:pt modelId="{FCCC2853-4D77-4A66-9DA2-7BE9237029E8}" type="pres">
      <dgm:prSet presAssocID="{0F8C8537-413A-4751-819F-F4DAD5059B53}" presName="root" presStyleCnt="0">
        <dgm:presLayoutVars>
          <dgm:dir/>
          <dgm:resizeHandles val="exact"/>
        </dgm:presLayoutVars>
      </dgm:prSet>
      <dgm:spPr/>
    </dgm:pt>
    <dgm:pt modelId="{6B2919F2-36CC-4905-BBF6-EC3B809DD7BA}" type="pres">
      <dgm:prSet presAssocID="{50BA2BBF-87ED-4C86-83D6-4E315C32FF73}" presName="compNode" presStyleCnt="0"/>
      <dgm:spPr/>
    </dgm:pt>
    <dgm:pt modelId="{C8718507-0083-4DE7-A69F-3CA2CF8A7564}" type="pres">
      <dgm:prSet presAssocID="{50BA2BBF-87ED-4C86-83D6-4E315C32FF73}" presName="bgRect" presStyleLbl="bgShp" presStyleIdx="0" presStyleCnt="5"/>
      <dgm:spPr/>
    </dgm:pt>
    <dgm:pt modelId="{E8C1B9A8-E4F4-4949-A348-A8EC32F91CA5}" type="pres">
      <dgm:prSet presAssocID="{50BA2BBF-87ED-4C86-83D6-4E315C32FF7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gua"/>
        </a:ext>
      </dgm:extLst>
    </dgm:pt>
    <dgm:pt modelId="{72D68E99-6918-450D-B7C5-14129B91DBB5}" type="pres">
      <dgm:prSet presAssocID="{50BA2BBF-87ED-4C86-83D6-4E315C32FF73}" presName="spaceRect" presStyleCnt="0"/>
      <dgm:spPr/>
    </dgm:pt>
    <dgm:pt modelId="{AA44C65B-D3E8-464C-93CE-687A0AD385E7}" type="pres">
      <dgm:prSet presAssocID="{50BA2BBF-87ED-4C86-83D6-4E315C32FF73}" presName="parTx" presStyleLbl="revTx" presStyleIdx="0" presStyleCnt="5">
        <dgm:presLayoutVars>
          <dgm:chMax val="0"/>
          <dgm:chPref val="0"/>
        </dgm:presLayoutVars>
      </dgm:prSet>
      <dgm:spPr/>
    </dgm:pt>
    <dgm:pt modelId="{ACEBFF59-1FD6-4A89-B9A6-14AD5367C18C}" type="pres">
      <dgm:prSet presAssocID="{6C98D051-AABF-4283-9F71-70594500E94C}" presName="sibTrans" presStyleCnt="0"/>
      <dgm:spPr/>
    </dgm:pt>
    <dgm:pt modelId="{20E28CF6-9609-4F25-ABD3-EB06E00B9CFE}" type="pres">
      <dgm:prSet presAssocID="{217123BF-AD50-465B-B298-C3CD4752ABFE}" presName="compNode" presStyleCnt="0"/>
      <dgm:spPr/>
    </dgm:pt>
    <dgm:pt modelId="{10FF808B-CEB9-4607-9B0A-D2561005459C}" type="pres">
      <dgm:prSet presAssocID="{217123BF-AD50-465B-B298-C3CD4752ABFE}" presName="bgRect" presStyleLbl="bgShp" presStyleIdx="1" presStyleCnt="5"/>
      <dgm:spPr/>
    </dgm:pt>
    <dgm:pt modelId="{48C3F3BA-94DF-40B4-8C87-F57B411B5A3F}" type="pres">
      <dgm:prSet presAssocID="{217123BF-AD50-465B-B298-C3CD4752ABF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iny scene"/>
        </a:ext>
      </dgm:extLst>
    </dgm:pt>
    <dgm:pt modelId="{8A25B307-B7E3-4033-BF2E-E2249CAEFBE2}" type="pres">
      <dgm:prSet presAssocID="{217123BF-AD50-465B-B298-C3CD4752ABFE}" presName="spaceRect" presStyleCnt="0"/>
      <dgm:spPr/>
    </dgm:pt>
    <dgm:pt modelId="{C66606A3-FD14-4DD0-ACB5-13C61FEDF6BE}" type="pres">
      <dgm:prSet presAssocID="{217123BF-AD50-465B-B298-C3CD4752ABFE}" presName="parTx" presStyleLbl="revTx" presStyleIdx="1" presStyleCnt="5">
        <dgm:presLayoutVars>
          <dgm:chMax val="0"/>
          <dgm:chPref val="0"/>
        </dgm:presLayoutVars>
      </dgm:prSet>
      <dgm:spPr/>
    </dgm:pt>
    <dgm:pt modelId="{936B6CCB-BEE5-4303-A9DE-DEC22A423688}" type="pres">
      <dgm:prSet presAssocID="{82287662-32E6-4DBD-8400-7FCA6423F6C9}" presName="sibTrans" presStyleCnt="0"/>
      <dgm:spPr/>
    </dgm:pt>
    <dgm:pt modelId="{7F29721A-3A90-4FEE-ACFE-51104390D44F}" type="pres">
      <dgm:prSet presAssocID="{9C643DCB-8BB5-4560-BDC0-CAC3F7F80D7F}" presName="compNode" presStyleCnt="0"/>
      <dgm:spPr/>
    </dgm:pt>
    <dgm:pt modelId="{08DFF3C8-08BE-4DD5-900B-ACE6A02EA88F}" type="pres">
      <dgm:prSet presAssocID="{9C643DCB-8BB5-4560-BDC0-CAC3F7F80D7F}" presName="bgRect" presStyleLbl="bgShp" presStyleIdx="2" presStyleCnt="5"/>
      <dgm:spPr/>
    </dgm:pt>
    <dgm:pt modelId="{06BAB80C-6188-4D94-B3C1-CEBD66C9FE9F}" type="pres">
      <dgm:prSet presAssocID="{9C643DCB-8BB5-4560-BDC0-CAC3F7F80D7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ctus"/>
        </a:ext>
      </dgm:extLst>
    </dgm:pt>
    <dgm:pt modelId="{2659A34D-14B7-47AB-A13C-DA19F9C0DDB7}" type="pres">
      <dgm:prSet presAssocID="{9C643DCB-8BB5-4560-BDC0-CAC3F7F80D7F}" presName="spaceRect" presStyleCnt="0"/>
      <dgm:spPr/>
    </dgm:pt>
    <dgm:pt modelId="{E584B0B5-8543-43FE-A9D4-204541C655C8}" type="pres">
      <dgm:prSet presAssocID="{9C643DCB-8BB5-4560-BDC0-CAC3F7F80D7F}" presName="parTx" presStyleLbl="revTx" presStyleIdx="2" presStyleCnt="5">
        <dgm:presLayoutVars>
          <dgm:chMax val="0"/>
          <dgm:chPref val="0"/>
        </dgm:presLayoutVars>
      </dgm:prSet>
      <dgm:spPr/>
    </dgm:pt>
    <dgm:pt modelId="{F823E4BC-EA22-41AE-BBD6-DE33B68E4B60}" type="pres">
      <dgm:prSet presAssocID="{25D6E396-85B1-4405-9962-04C5D1AB4C12}" presName="sibTrans" presStyleCnt="0"/>
      <dgm:spPr/>
    </dgm:pt>
    <dgm:pt modelId="{C7F82D26-E9AE-4559-BF11-80A3ADFB7E47}" type="pres">
      <dgm:prSet presAssocID="{D9CCC27B-D294-4AD0-9B91-6D8F5633A769}" presName="compNode" presStyleCnt="0"/>
      <dgm:spPr/>
    </dgm:pt>
    <dgm:pt modelId="{DD04A90E-179E-4B5E-88F9-927C837F50EF}" type="pres">
      <dgm:prSet presAssocID="{D9CCC27B-D294-4AD0-9B91-6D8F5633A769}" presName="bgRect" presStyleLbl="bgShp" presStyleIdx="3" presStyleCnt="5"/>
      <dgm:spPr/>
    </dgm:pt>
    <dgm:pt modelId="{C09C1197-6EEF-43AB-A7F0-E72C97B69905}" type="pres">
      <dgm:prSet presAssocID="{D9CCC27B-D294-4AD0-9B91-6D8F5633A76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F330D57D-61BA-4BBE-B88D-98BF56816CEA}" type="pres">
      <dgm:prSet presAssocID="{D9CCC27B-D294-4AD0-9B91-6D8F5633A769}" presName="spaceRect" presStyleCnt="0"/>
      <dgm:spPr/>
    </dgm:pt>
    <dgm:pt modelId="{06D458FD-BE9A-46F6-81BB-EE4E828DEDD4}" type="pres">
      <dgm:prSet presAssocID="{D9CCC27B-D294-4AD0-9B91-6D8F5633A769}" presName="parTx" presStyleLbl="revTx" presStyleIdx="3" presStyleCnt="5">
        <dgm:presLayoutVars>
          <dgm:chMax val="0"/>
          <dgm:chPref val="0"/>
        </dgm:presLayoutVars>
      </dgm:prSet>
      <dgm:spPr/>
    </dgm:pt>
    <dgm:pt modelId="{2A5347E4-D5BF-4F50-8A96-67C48EB0ED7A}" type="pres">
      <dgm:prSet presAssocID="{5C1C7D8D-DFA8-490C-A09E-573A534A4A92}" presName="sibTrans" presStyleCnt="0"/>
      <dgm:spPr/>
    </dgm:pt>
    <dgm:pt modelId="{58BE6C8E-EC9E-40C8-820D-C2109CF2E033}" type="pres">
      <dgm:prSet presAssocID="{E93B2DEB-2087-43AD-AC7F-3219F03A8068}" presName="compNode" presStyleCnt="0"/>
      <dgm:spPr/>
    </dgm:pt>
    <dgm:pt modelId="{EEF4C09C-8F19-43A8-B268-9F0E00727134}" type="pres">
      <dgm:prSet presAssocID="{E93B2DEB-2087-43AD-AC7F-3219F03A8068}" presName="bgRect" presStyleLbl="bgShp" presStyleIdx="4" presStyleCnt="5"/>
      <dgm:spPr/>
    </dgm:pt>
    <dgm:pt modelId="{8FFB6E34-03A3-47CE-840F-74D2D6479AC8}" type="pres">
      <dgm:prSet presAssocID="{E93B2DEB-2087-43AD-AC7F-3219F03A806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burón"/>
        </a:ext>
      </dgm:extLst>
    </dgm:pt>
    <dgm:pt modelId="{8D7B2E86-9E7D-4F32-9623-C5496B0EE949}" type="pres">
      <dgm:prSet presAssocID="{E93B2DEB-2087-43AD-AC7F-3219F03A8068}" presName="spaceRect" presStyleCnt="0"/>
      <dgm:spPr/>
    </dgm:pt>
    <dgm:pt modelId="{A83DBF67-370A-486C-AEF5-97651C497A94}" type="pres">
      <dgm:prSet presAssocID="{E93B2DEB-2087-43AD-AC7F-3219F03A8068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3C58C07-028E-4C73-B6A4-F6359094CD27}" type="presOf" srcId="{9C643DCB-8BB5-4560-BDC0-CAC3F7F80D7F}" destId="{E584B0B5-8543-43FE-A9D4-204541C655C8}" srcOrd="0" destOrd="0" presId="urn:microsoft.com/office/officeart/2018/2/layout/IconVerticalSolidList"/>
    <dgm:cxn modelId="{D788AE1D-6FA1-459B-B7E8-D0536A643AD7}" srcId="{0F8C8537-413A-4751-819F-F4DAD5059B53}" destId="{217123BF-AD50-465B-B298-C3CD4752ABFE}" srcOrd="1" destOrd="0" parTransId="{80354178-82DA-4992-8561-15C30721FAB1}" sibTransId="{82287662-32E6-4DBD-8400-7FCA6423F6C9}"/>
    <dgm:cxn modelId="{A4C3AE1F-C7C4-412D-9A51-B9E8235DCF70}" type="presOf" srcId="{50BA2BBF-87ED-4C86-83D6-4E315C32FF73}" destId="{AA44C65B-D3E8-464C-93CE-687A0AD385E7}" srcOrd="0" destOrd="0" presId="urn:microsoft.com/office/officeart/2018/2/layout/IconVerticalSolidList"/>
    <dgm:cxn modelId="{30170736-BFAF-46B3-A549-18D2BCBB491C}" srcId="{0F8C8537-413A-4751-819F-F4DAD5059B53}" destId="{E93B2DEB-2087-43AD-AC7F-3219F03A8068}" srcOrd="4" destOrd="0" parTransId="{DD06BFD0-E587-4188-92DB-FC1EF0858E75}" sibTransId="{6DCD890A-656F-4A93-BCE6-FBED65C7368E}"/>
    <dgm:cxn modelId="{09CBA265-490B-41B9-BC65-122901932E84}" type="presOf" srcId="{E93B2DEB-2087-43AD-AC7F-3219F03A8068}" destId="{A83DBF67-370A-486C-AEF5-97651C497A94}" srcOrd="0" destOrd="0" presId="urn:microsoft.com/office/officeart/2018/2/layout/IconVerticalSolidList"/>
    <dgm:cxn modelId="{2136A266-855D-4EE7-B80C-D93CA42F6FF2}" srcId="{0F8C8537-413A-4751-819F-F4DAD5059B53}" destId="{50BA2BBF-87ED-4C86-83D6-4E315C32FF73}" srcOrd="0" destOrd="0" parTransId="{FF753CF4-ECDB-447D-9672-4C56CD65B2C5}" sibTransId="{6C98D051-AABF-4283-9F71-70594500E94C}"/>
    <dgm:cxn modelId="{C79F5948-9F1A-4B9E-9A5E-F3A1A6244154}" srcId="{0F8C8537-413A-4751-819F-F4DAD5059B53}" destId="{9C643DCB-8BB5-4560-BDC0-CAC3F7F80D7F}" srcOrd="2" destOrd="0" parTransId="{5AF5704F-933E-44DE-8B08-CB7228054DFB}" sibTransId="{25D6E396-85B1-4405-9962-04C5D1AB4C12}"/>
    <dgm:cxn modelId="{0CE4D67B-5417-4553-9C5E-EDA0446F33B7}" srcId="{0F8C8537-413A-4751-819F-F4DAD5059B53}" destId="{D9CCC27B-D294-4AD0-9B91-6D8F5633A769}" srcOrd="3" destOrd="0" parTransId="{F3D59CA1-596D-4085-97A5-6463E6AB0CB6}" sibTransId="{5C1C7D8D-DFA8-490C-A09E-573A534A4A92}"/>
    <dgm:cxn modelId="{52366FD9-CBBF-42F9-B4BD-7C8D9CADED7D}" type="presOf" srcId="{217123BF-AD50-465B-B298-C3CD4752ABFE}" destId="{C66606A3-FD14-4DD0-ACB5-13C61FEDF6BE}" srcOrd="0" destOrd="0" presId="urn:microsoft.com/office/officeart/2018/2/layout/IconVerticalSolidList"/>
    <dgm:cxn modelId="{DCD6AFEE-9442-44BC-89F6-4D7A012750A8}" type="presOf" srcId="{0F8C8537-413A-4751-819F-F4DAD5059B53}" destId="{FCCC2853-4D77-4A66-9DA2-7BE9237029E8}" srcOrd="0" destOrd="0" presId="urn:microsoft.com/office/officeart/2018/2/layout/IconVerticalSolidList"/>
    <dgm:cxn modelId="{40923DFF-AF05-4B00-8A26-868D8F445F97}" type="presOf" srcId="{D9CCC27B-D294-4AD0-9B91-6D8F5633A769}" destId="{06D458FD-BE9A-46F6-81BB-EE4E828DEDD4}" srcOrd="0" destOrd="0" presId="urn:microsoft.com/office/officeart/2018/2/layout/IconVerticalSolidList"/>
    <dgm:cxn modelId="{FEBCDCE4-820E-4348-A246-01DEEBA4EACC}" type="presParOf" srcId="{FCCC2853-4D77-4A66-9DA2-7BE9237029E8}" destId="{6B2919F2-36CC-4905-BBF6-EC3B809DD7BA}" srcOrd="0" destOrd="0" presId="urn:microsoft.com/office/officeart/2018/2/layout/IconVerticalSolidList"/>
    <dgm:cxn modelId="{162A65AF-96CE-4A6E-9F44-CB1195758172}" type="presParOf" srcId="{6B2919F2-36CC-4905-BBF6-EC3B809DD7BA}" destId="{C8718507-0083-4DE7-A69F-3CA2CF8A7564}" srcOrd="0" destOrd="0" presId="urn:microsoft.com/office/officeart/2018/2/layout/IconVerticalSolidList"/>
    <dgm:cxn modelId="{04A8CBFA-0789-4433-9831-A468E0A1A406}" type="presParOf" srcId="{6B2919F2-36CC-4905-BBF6-EC3B809DD7BA}" destId="{E8C1B9A8-E4F4-4949-A348-A8EC32F91CA5}" srcOrd="1" destOrd="0" presId="urn:microsoft.com/office/officeart/2018/2/layout/IconVerticalSolidList"/>
    <dgm:cxn modelId="{B0062D0F-C764-4A76-B6A5-DA6A078BB3B4}" type="presParOf" srcId="{6B2919F2-36CC-4905-BBF6-EC3B809DD7BA}" destId="{72D68E99-6918-450D-B7C5-14129B91DBB5}" srcOrd="2" destOrd="0" presId="urn:microsoft.com/office/officeart/2018/2/layout/IconVerticalSolidList"/>
    <dgm:cxn modelId="{95687E89-C87D-4EEE-93E3-B26EBDEEA12A}" type="presParOf" srcId="{6B2919F2-36CC-4905-BBF6-EC3B809DD7BA}" destId="{AA44C65B-D3E8-464C-93CE-687A0AD385E7}" srcOrd="3" destOrd="0" presId="urn:microsoft.com/office/officeart/2018/2/layout/IconVerticalSolidList"/>
    <dgm:cxn modelId="{4E129826-62F0-42CC-8484-123E2F5F6148}" type="presParOf" srcId="{FCCC2853-4D77-4A66-9DA2-7BE9237029E8}" destId="{ACEBFF59-1FD6-4A89-B9A6-14AD5367C18C}" srcOrd="1" destOrd="0" presId="urn:microsoft.com/office/officeart/2018/2/layout/IconVerticalSolidList"/>
    <dgm:cxn modelId="{0C6E9336-372D-4C78-94A2-15FCF983E1C4}" type="presParOf" srcId="{FCCC2853-4D77-4A66-9DA2-7BE9237029E8}" destId="{20E28CF6-9609-4F25-ABD3-EB06E00B9CFE}" srcOrd="2" destOrd="0" presId="urn:microsoft.com/office/officeart/2018/2/layout/IconVerticalSolidList"/>
    <dgm:cxn modelId="{34DD4DD1-C557-4B89-B656-B053E31925F3}" type="presParOf" srcId="{20E28CF6-9609-4F25-ABD3-EB06E00B9CFE}" destId="{10FF808B-CEB9-4607-9B0A-D2561005459C}" srcOrd="0" destOrd="0" presId="urn:microsoft.com/office/officeart/2018/2/layout/IconVerticalSolidList"/>
    <dgm:cxn modelId="{F1410288-0D95-4BF0-A5B4-059534D3D9B9}" type="presParOf" srcId="{20E28CF6-9609-4F25-ABD3-EB06E00B9CFE}" destId="{48C3F3BA-94DF-40B4-8C87-F57B411B5A3F}" srcOrd="1" destOrd="0" presId="urn:microsoft.com/office/officeart/2018/2/layout/IconVerticalSolidList"/>
    <dgm:cxn modelId="{BE92F283-B88E-4D78-B6AA-4127D27B7E19}" type="presParOf" srcId="{20E28CF6-9609-4F25-ABD3-EB06E00B9CFE}" destId="{8A25B307-B7E3-4033-BF2E-E2249CAEFBE2}" srcOrd="2" destOrd="0" presId="urn:microsoft.com/office/officeart/2018/2/layout/IconVerticalSolidList"/>
    <dgm:cxn modelId="{F8163877-0FB6-4C2C-8248-1099CD0F8BE4}" type="presParOf" srcId="{20E28CF6-9609-4F25-ABD3-EB06E00B9CFE}" destId="{C66606A3-FD14-4DD0-ACB5-13C61FEDF6BE}" srcOrd="3" destOrd="0" presId="urn:microsoft.com/office/officeart/2018/2/layout/IconVerticalSolidList"/>
    <dgm:cxn modelId="{23F13E3C-5D00-4733-9605-265A4D2E9F71}" type="presParOf" srcId="{FCCC2853-4D77-4A66-9DA2-7BE9237029E8}" destId="{936B6CCB-BEE5-4303-A9DE-DEC22A423688}" srcOrd="3" destOrd="0" presId="urn:microsoft.com/office/officeart/2018/2/layout/IconVerticalSolidList"/>
    <dgm:cxn modelId="{E778F8A4-B6F0-4332-B487-AA0343E50FD1}" type="presParOf" srcId="{FCCC2853-4D77-4A66-9DA2-7BE9237029E8}" destId="{7F29721A-3A90-4FEE-ACFE-51104390D44F}" srcOrd="4" destOrd="0" presId="urn:microsoft.com/office/officeart/2018/2/layout/IconVerticalSolidList"/>
    <dgm:cxn modelId="{21C37F8C-9A68-4245-8E0B-7C403AC6FC37}" type="presParOf" srcId="{7F29721A-3A90-4FEE-ACFE-51104390D44F}" destId="{08DFF3C8-08BE-4DD5-900B-ACE6A02EA88F}" srcOrd="0" destOrd="0" presId="urn:microsoft.com/office/officeart/2018/2/layout/IconVerticalSolidList"/>
    <dgm:cxn modelId="{053D49F7-930C-43A7-824A-E47177158900}" type="presParOf" srcId="{7F29721A-3A90-4FEE-ACFE-51104390D44F}" destId="{06BAB80C-6188-4D94-B3C1-CEBD66C9FE9F}" srcOrd="1" destOrd="0" presId="urn:microsoft.com/office/officeart/2018/2/layout/IconVerticalSolidList"/>
    <dgm:cxn modelId="{4139401B-D43D-40E0-A52E-A2D1952FA4F0}" type="presParOf" srcId="{7F29721A-3A90-4FEE-ACFE-51104390D44F}" destId="{2659A34D-14B7-47AB-A13C-DA19F9C0DDB7}" srcOrd="2" destOrd="0" presId="urn:microsoft.com/office/officeart/2018/2/layout/IconVerticalSolidList"/>
    <dgm:cxn modelId="{04F5B9B9-7AD1-45EE-AA3A-842A7503AC8C}" type="presParOf" srcId="{7F29721A-3A90-4FEE-ACFE-51104390D44F}" destId="{E584B0B5-8543-43FE-A9D4-204541C655C8}" srcOrd="3" destOrd="0" presId="urn:microsoft.com/office/officeart/2018/2/layout/IconVerticalSolidList"/>
    <dgm:cxn modelId="{C0D48B74-E463-4FB6-A54A-64B0D9642C0D}" type="presParOf" srcId="{FCCC2853-4D77-4A66-9DA2-7BE9237029E8}" destId="{F823E4BC-EA22-41AE-BBD6-DE33B68E4B60}" srcOrd="5" destOrd="0" presId="urn:microsoft.com/office/officeart/2018/2/layout/IconVerticalSolidList"/>
    <dgm:cxn modelId="{5B1A87C9-0AA9-42F0-B9C1-B4ABC7E1FAA3}" type="presParOf" srcId="{FCCC2853-4D77-4A66-9DA2-7BE9237029E8}" destId="{C7F82D26-E9AE-4559-BF11-80A3ADFB7E47}" srcOrd="6" destOrd="0" presId="urn:microsoft.com/office/officeart/2018/2/layout/IconVerticalSolidList"/>
    <dgm:cxn modelId="{84C0A33C-BE87-479F-9091-5FD1956AFC33}" type="presParOf" srcId="{C7F82D26-E9AE-4559-BF11-80A3ADFB7E47}" destId="{DD04A90E-179E-4B5E-88F9-927C837F50EF}" srcOrd="0" destOrd="0" presId="urn:microsoft.com/office/officeart/2018/2/layout/IconVerticalSolidList"/>
    <dgm:cxn modelId="{54D2666F-4B93-4714-8C3C-3E34EF4B5A30}" type="presParOf" srcId="{C7F82D26-E9AE-4559-BF11-80A3ADFB7E47}" destId="{C09C1197-6EEF-43AB-A7F0-E72C97B69905}" srcOrd="1" destOrd="0" presId="urn:microsoft.com/office/officeart/2018/2/layout/IconVerticalSolidList"/>
    <dgm:cxn modelId="{3B379E6C-2F25-46E4-8FD4-0C5CFF8F555C}" type="presParOf" srcId="{C7F82D26-E9AE-4559-BF11-80A3ADFB7E47}" destId="{F330D57D-61BA-4BBE-B88D-98BF56816CEA}" srcOrd="2" destOrd="0" presId="urn:microsoft.com/office/officeart/2018/2/layout/IconVerticalSolidList"/>
    <dgm:cxn modelId="{4AACFB1F-BCEF-4752-A957-C827F317F91E}" type="presParOf" srcId="{C7F82D26-E9AE-4559-BF11-80A3ADFB7E47}" destId="{06D458FD-BE9A-46F6-81BB-EE4E828DEDD4}" srcOrd="3" destOrd="0" presId="urn:microsoft.com/office/officeart/2018/2/layout/IconVerticalSolidList"/>
    <dgm:cxn modelId="{D1927650-CD8F-46CE-9AAA-76C216CDABB5}" type="presParOf" srcId="{FCCC2853-4D77-4A66-9DA2-7BE9237029E8}" destId="{2A5347E4-D5BF-4F50-8A96-67C48EB0ED7A}" srcOrd="7" destOrd="0" presId="urn:microsoft.com/office/officeart/2018/2/layout/IconVerticalSolidList"/>
    <dgm:cxn modelId="{9B184C18-DB15-445E-A0BB-BB64D9369D5D}" type="presParOf" srcId="{FCCC2853-4D77-4A66-9DA2-7BE9237029E8}" destId="{58BE6C8E-EC9E-40C8-820D-C2109CF2E033}" srcOrd="8" destOrd="0" presId="urn:microsoft.com/office/officeart/2018/2/layout/IconVerticalSolidList"/>
    <dgm:cxn modelId="{E7FD961F-2844-46F9-9561-B8128DDEC88B}" type="presParOf" srcId="{58BE6C8E-EC9E-40C8-820D-C2109CF2E033}" destId="{EEF4C09C-8F19-43A8-B268-9F0E00727134}" srcOrd="0" destOrd="0" presId="urn:microsoft.com/office/officeart/2018/2/layout/IconVerticalSolidList"/>
    <dgm:cxn modelId="{2A5E31C2-D25E-4569-A5EC-00C2D7E6AB99}" type="presParOf" srcId="{58BE6C8E-EC9E-40C8-820D-C2109CF2E033}" destId="{8FFB6E34-03A3-47CE-840F-74D2D6479AC8}" srcOrd="1" destOrd="0" presId="urn:microsoft.com/office/officeart/2018/2/layout/IconVerticalSolidList"/>
    <dgm:cxn modelId="{3F1073A4-A7F1-4A9A-8BF6-D7A121CEDB40}" type="presParOf" srcId="{58BE6C8E-EC9E-40C8-820D-C2109CF2E033}" destId="{8D7B2E86-9E7D-4F32-9623-C5496B0EE949}" srcOrd="2" destOrd="0" presId="urn:microsoft.com/office/officeart/2018/2/layout/IconVerticalSolidList"/>
    <dgm:cxn modelId="{60C5BD8B-43E0-4C47-A16E-3083102D0ABB}" type="presParOf" srcId="{58BE6C8E-EC9E-40C8-820D-C2109CF2E033}" destId="{A83DBF67-370A-486C-AEF5-97651C497A9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18507-0083-4DE7-A69F-3CA2CF8A7564}">
      <dsp:nvSpPr>
        <dsp:cNvPr id="0" name=""/>
        <dsp:cNvSpPr/>
      </dsp:nvSpPr>
      <dsp:spPr>
        <a:xfrm>
          <a:off x="0" y="3385"/>
          <a:ext cx="9618133" cy="7210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C1B9A8-E4F4-4949-A348-A8EC32F91CA5}">
      <dsp:nvSpPr>
        <dsp:cNvPr id="0" name=""/>
        <dsp:cNvSpPr/>
      </dsp:nvSpPr>
      <dsp:spPr>
        <a:xfrm>
          <a:off x="218112" y="165617"/>
          <a:ext cx="396568" cy="3965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4C65B-D3E8-464C-93CE-687A0AD385E7}">
      <dsp:nvSpPr>
        <dsp:cNvPr id="0" name=""/>
        <dsp:cNvSpPr/>
      </dsp:nvSpPr>
      <dsp:spPr>
        <a:xfrm>
          <a:off x="832793" y="3385"/>
          <a:ext cx="8785339" cy="721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9" tIns="76309" rIns="76309" bIns="7630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i="0" kern="1200" dirty="0"/>
            <a:t>Pérdida de la calidad del agua y agotamiento de la misma.</a:t>
          </a:r>
          <a:endParaRPr lang="en-US" sz="1900" kern="1200" dirty="0"/>
        </a:p>
      </dsp:txBody>
      <dsp:txXfrm>
        <a:off x="832793" y="3385"/>
        <a:ext cx="8785339" cy="721032"/>
      </dsp:txXfrm>
    </dsp:sp>
    <dsp:sp modelId="{10FF808B-CEB9-4607-9B0A-D2561005459C}">
      <dsp:nvSpPr>
        <dsp:cNvPr id="0" name=""/>
        <dsp:cNvSpPr/>
      </dsp:nvSpPr>
      <dsp:spPr>
        <a:xfrm>
          <a:off x="0" y="904676"/>
          <a:ext cx="9618133" cy="7210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3F3BA-94DF-40B4-8C87-F57B411B5A3F}">
      <dsp:nvSpPr>
        <dsp:cNvPr id="0" name=""/>
        <dsp:cNvSpPr/>
      </dsp:nvSpPr>
      <dsp:spPr>
        <a:xfrm>
          <a:off x="218112" y="1066908"/>
          <a:ext cx="396568" cy="3965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606A3-FD14-4DD0-ACB5-13C61FEDF6BE}">
      <dsp:nvSpPr>
        <dsp:cNvPr id="0" name=""/>
        <dsp:cNvSpPr/>
      </dsp:nvSpPr>
      <dsp:spPr>
        <a:xfrm>
          <a:off x="832793" y="904676"/>
          <a:ext cx="8785339" cy="721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9" tIns="76309" rIns="76309" bIns="7630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D</a:t>
          </a:r>
          <a:r>
            <a:rPr lang="es-ES" sz="1900" b="0" i="0" kern="1200" dirty="0"/>
            <a:t>estrucción de los ecosistemas y el medio ambiente.</a:t>
          </a:r>
          <a:endParaRPr lang="en-US" sz="1900" kern="1200" dirty="0"/>
        </a:p>
      </dsp:txBody>
      <dsp:txXfrm>
        <a:off x="832793" y="904676"/>
        <a:ext cx="8785339" cy="721032"/>
      </dsp:txXfrm>
    </dsp:sp>
    <dsp:sp modelId="{08DFF3C8-08BE-4DD5-900B-ACE6A02EA88F}">
      <dsp:nvSpPr>
        <dsp:cNvPr id="0" name=""/>
        <dsp:cNvSpPr/>
      </dsp:nvSpPr>
      <dsp:spPr>
        <a:xfrm>
          <a:off x="0" y="1805967"/>
          <a:ext cx="9618133" cy="7210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BAB80C-6188-4D94-B3C1-CEBD66C9FE9F}">
      <dsp:nvSpPr>
        <dsp:cNvPr id="0" name=""/>
        <dsp:cNvSpPr/>
      </dsp:nvSpPr>
      <dsp:spPr>
        <a:xfrm>
          <a:off x="218112" y="1968199"/>
          <a:ext cx="396568" cy="3965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84B0B5-8543-43FE-A9D4-204541C655C8}">
      <dsp:nvSpPr>
        <dsp:cNvPr id="0" name=""/>
        <dsp:cNvSpPr/>
      </dsp:nvSpPr>
      <dsp:spPr>
        <a:xfrm>
          <a:off x="832793" y="1805967"/>
          <a:ext cx="8785339" cy="721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9" tIns="76309" rIns="76309" bIns="7630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i="0" kern="1200" dirty="0"/>
            <a:t>Desertificación y pérdida de la calidad del suelo.</a:t>
          </a:r>
          <a:endParaRPr lang="en-US" sz="1900" kern="1200" dirty="0"/>
        </a:p>
      </dsp:txBody>
      <dsp:txXfrm>
        <a:off x="832793" y="1805967"/>
        <a:ext cx="8785339" cy="721032"/>
      </dsp:txXfrm>
    </dsp:sp>
    <dsp:sp modelId="{DD04A90E-179E-4B5E-88F9-927C837F50EF}">
      <dsp:nvSpPr>
        <dsp:cNvPr id="0" name=""/>
        <dsp:cNvSpPr/>
      </dsp:nvSpPr>
      <dsp:spPr>
        <a:xfrm>
          <a:off x="0" y="2707258"/>
          <a:ext cx="9618133" cy="7210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9C1197-6EEF-43AB-A7F0-E72C97B69905}">
      <dsp:nvSpPr>
        <dsp:cNvPr id="0" name=""/>
        <dsp:cNvSpPr/>
      </dsp:nvSpPr>
      <dsp:spPr>
        <a:xfrm>
          <a:off x="218112" y="2869491"/>
          <a:ext cx="396568" cy="39656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458FD-BE9A-46F6-81BB-EE4E828DEDD4}">
      <dsp:nvSpPr>
        <dsp:cNvPr id="0" name=""/>
        <dsp:cNvSpPr/>
      </dsp:nvSpPr>
      <dsp:spPr>
        <a:xfrm>
          <a:off x="832793" y="2707258"/>
          <a:ext cx="8785339" cy="721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9" tIns="76309" rIns="76309" bIns="7630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i="0" kern="1200"/>
            <a:t>Aumento y extensión de enfermedades.</a:t>
          </a:r>
          <a:endParaRPr lang="en-US" sz="1900" kern="1200"/>
        </a:p>
      </dsp:txBody>
      <dsp:txXfrm>
        <a:off x="832793" y="2707258"/>
        <a:ext cx="8785339" cy="721032"/>
      </dsp:txXfrm>
    </dsp:sp>
    <dsp:sp modelId="{EEF4C09C-8F19-43A8-B268-9F0E00727134}">
      <dsp:nvSpPr>
        <dsp:cNvPr id="0" name=""/>
        <dsp:cNvSpPr/>
      </dsp:nvSpPr>
      <dsp:spPr>
        <a:xfrm>
          <a:off x="0" y="3608549"/>
          <a:ext cx="9618133" cy="7210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B6E34-03A3-47CE-840F-74D2D6479AC8}">
      <dsp:nvSpPr>
        <dsp:cNvPr id="0" name=""/>
        <dsp:cNvSpPr/>
      </dsp:nvSpPr>
      <dsp:spPr>
        <a:xfrm>
          <a:off x="218112" y="3770782"/>
          <a:ext cx="396568" cy="39656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DBF67-370A-486C-AEF5-97651C497A94}">
      <dsp:nvSpPr>
        <dsp:cNvPr id="0" name=""/>
        <dsp:cNvSpPr/>
      </dsp:nvSpPr>
      <dsp:spPr>
        <a:xfrm>
          <a:off x="832793" y="3608549"/>
          <a:ext cx="8785339" cy="721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309" tIns="76309" rIns="76309" bIns="7630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i="0" kern="1200"/>
            <a:t>Desplazamiento y extinción de especies animales y vegetales.</a:t>
          </a:r>
          <a:endParaRPr lang="en-US" sz="1900" kern="1200"/>
        </a:p>
      </dsp:txBody>
      <dsp:txXfrm>
        <a:off x="832793" y="3608549"/>
        <a:ext cx="8785339" cy="721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638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4441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510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6721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2203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27315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7183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553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120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279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906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189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455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870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207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6722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EDC26-0FE7-4480-966B-465A21BFF746}" type="datetimeFigureOut">
              <a:rPr lang="es-PE" smtClean="0"/>
              <a:t>30/11/2023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2642E4-1BC1-4B8F-8FA9-4DD185FCE66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148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  <p:sldLayoutId id="2147484044" r:id="rId13"/>
    <p:sldLayoutId id="2147484045" r:id="rId14"/>
    <p:sldLayoutId id="2147484046" r:id="rId15"/>
    <p:sldLayoutId id="21474840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FAFA-FD90-0964-18A5-DA8644198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7998" y="0"/>
            <a:ext cx="6424440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br>
              <a:rPr lang="en-US" sz="3300" dirty="0">
                <a:effectLst/>
              </a:rPr>
            </a:br>
            <a:r>
              <a:rPr lang="en-US" sz="3300" b="1" u="sng" dirty="0">
                <a:effectLst/>
              </a:rPr>
              <a:t>LA CONTAMINACIÓN AMBIENTAL</a:t>
            </a:r>
            <a:endParaRPr lang="en-US" sz="3300" b="1" u="sng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F71F9E-28D7-A2E2-1BFA-7A78268C1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8558" y="1046480"/>
            <a:ext cx="7404781" cy="2382520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algn="l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algn="just">
              <a:lnSpc>
                <a:spcPct val="90000"/>
              </a:lnSpc>
            </a:pPr>
            <a:r>
              <a:rPr lang="en-US" sz="30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1.- DEFINICION: </a:t>
            </a:r>
          </a:p>
          <a:p>
            <a:pPr algn="just">
              <a:lnSpc>
                <a:spcPct val="90000"/>
              </a:lnSpc>
            </a:pPr>
            <a:r>
              <a:rPr lang="en-US" sz="2200" kern="0" dirty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 Contaminación Ambiental es la presencia de componentes nocivos, bien sean de naturaleza biológica, química o de otra clase en el medio ambiente de modo que supongan un perjuicio para los seres vivos que habitan un espacio, incluyendo, por supuesto, a los seres humanos. </a:t>
            </a:r>
          </a:p>
          <a:p>
            <a:pPr algn="l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D9751-A98F-FA24-FFF9-F4CF693113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70" r="40037" b="-1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50D07F1D-1D74-6E25-DBE3-031909733068}"/>
              </a:ext>
            </a:extLst>
          </p:cNvPr>
          <p:cNvSpPr txBox="1">
            <a:spLocks/>
          </p:cNvSpPr>
          <p:nvPr/>
        </p:nvSpPr>
        <p:spPr>
          <a:xfrm>
            <a:off x="2318558" y="3429000"/>
            <a:ext cx="7272481" cy="7416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P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2.- TIPOS DE CONTAMINACIÓN AMBIENTAL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D1326EB-9C6D-F33A-0582-40C170C704C0}"/>
              </a:ext>
            </a:extLst>
          </p:cNvPr>
          <p:cNvSpPr txBox="1"/>
          <p:nvPr/>
        </p:nvSpPr>
        <p:spPr>
          <a:xfrm>
            <a:off x="2734056" y="4429675"/>
            <a:ext cx="71313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PE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20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Contaminación atmosférica</a:t>
            </a:r>
            <a:r>
              <a:rPr lang="es-PE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PE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Partículas en suspensión y gases producidos por el tráfico rodado, la industria y las calefacciones son los principales causantes de la contaminación atmosférica.</a:t>
            </a:r>
          </a:p>
        </p:txBody>
      </p:sp>
    </p:spTree>
    <p:extLst>
      <p:ext uri="{BB962C8B-B14F-4D97-AF65-F5344CB8AC3E}">
        <p14:creationId xmlns:p14="http://schemas.microsoft.com/office/powerpoint/2010/main" val="1999123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054FA1-95A0-96C7-1EDF-E3EA2A8547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110" t="1817" r="28903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BF12AB-E5F8-56F3-8313-DD057C9F7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096" y="0"/>
            <a:ext cx="8025384" cy="2997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es-PE" sz="22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PE" sz="2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22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Contaminación hídrica: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PE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Afecta a ríos, fuentes de agua subterránea, lagos y mar cuando se liberan residuos contaminantes.</a:t>
            </a:r>
          </a:p>
          <a:p>
            <a:pPr marL="0" indent="0">
              <a:lnSpc>
                <a:spcPct val="90000"/>
              </a:lnSpc>
              <a:buNone/>
            </a:pPr>
            <a:endParaRPr lang="es-PE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PE" sz="22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Contaminación del suelo: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PE" sz="2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La contaminación de los suelos afecta a todos los    	      continentes y hasta a las regiones más remotas de la Tierra.</a:t>
            </a:r>
          </a:p>
          <a:p>
            <a:pPr marL="0" indent="0">
              <a:lnSpc>
                <a:spcPct val="90000"/>
              </a:lnSpc>
              <a:buNone/>
            </a:pPr>
            <a:endParaRPr lang="es-PE" sz="1700" u="sng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FF8DE97-E2E8-EA8A-A618-1D4AE0DEB3E6}"/>
              </a:ext>
            </a:extLst>
          </p:cNvPr>
          <p:cNvSpPr txBox="1"/>
          <p:nvPr/>
        </p:nvSpPr>
        <p:spPr>
          <a:xfrm>
            <a:off x="2471420" y="3302000"/>
            <a:ext cx="7586980" cy="252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PE" sz="2200" b="1" u="sng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Contaminación acústica: </a:t>
            </a:r>
            <a:br>
              <a:rPr lang="es-PE" sz="1800" b="1" i="1" u="sng" dirty="0"/>
            </a:br>
            <a:r>
              <a:rPr lang="es-PE" sz="2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produce con cualquier ruido excesivo ya sea en proporción, frecuencia, tono, volumen o ritmo.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200" kern="1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200" b="1" u="sng" kern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Contaminación</a:t>
            </a:r>
            <a:r>
              <a:rPr lang="en-US" sz="2200" b="1" u="sng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u="sng" kern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lumínica</a:t>
            </a:r>
            <a:r>
              <a:rPr lang="en-US" sz="2200" b="1" u="sng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en-US" sz="1800" dirty="0"/>
            </a:br>
            <a:r>
              <a:rPr lang="en-US" sz="2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sz="2200" kern="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contaminación</a:t>
            </a:r>
            <a:r>
              <a:rPr lang="en-US" sz="2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2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lumínica provoca que una de cada tres personas apenas vea el cielo estrellado. Por no hablar de cómo afecta al sueño y al consumo de energía.</a:t>
            </a:r>
          </a:p>
        </p:txBody>
      </p:sp>
    </p:spTree>
    <p:extLst>
      <p:ext uri="{BB962C8B-B14F-4D97-AF65-F5344CB8AC3E}">
        <p14:creationId xmlns:p14="http://schemas.microsoft.com/office/powerpoint/2010/main" val="20927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C77CA-8CBB-138C-65BD-26E6397D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562" y="142240"/>
            <a:ext cx="6424440" cy="955040"/>
          </a:xfrm>
        </p:spPr>
        <p:txBody>
          <a:bodyPr>
            <a:normAutofit fontScale="90000"/>
          </a:bodyPr>
          <a:lstStyle/>
          <a:p>
            <a:r>
              <a:rPr lang="es-P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s-P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PE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BF12AB-E5F8-56F3-8313-DD057C9F7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9562" y="142240"/>
            <a:ext cx="7208838" cy="671575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es-ES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ES" sz="2000" b="1" i="1" u="sng" dirty="0"/>
              <a:t>Contaminación visual: </a:t>
            </a:r>
            <a:br>
              <a:rPr lang="es-ES" sz="2000" dirty="0"/>
            </a:br>
            <a:r>
              <a:rPr lang="es-ES" sz="2000" dirty="0"/>
              <a:t>Altera visualmente el paisaje. Hace referencia a todos los elementos que no son naturales y que nos envían estímulos visuales. Pueden ser vallas publicitarias, torres eléctricas, etc.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es-ES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ES" sz="2000" b="1" i="1" u="sng" dirty="0"/>
              <a:t>Contaminación Térmica: </a:t>
            </a:r>
            <a:br>
              <a:rPr lang="es-ES" sz="2000" dirty="0"/>
            </a:br>
            <a:r>
              <a:rPr lang="es-ES" sz="2000" dirty="0"/>
              <a:t>El aumento de la temperatura afecta a los polos o glaciares.</a:t>
            </a:r>
            <a:endParaRPr lang="es-PE" sz="2000" u="sn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054FA1-95A0-96C7-1EDF-E3EA2A8547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110" t="1817" r="28903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01063B9F-ED38-1651-710B-A290BCAFE7C2}"/>
              </a:ext>
            </a:extLst>
          </p:cNvPr>
          <p:cNvSpPr txBox="1">
            <a:spLocks/>
          </p:cNvSpPr>
          <p:nvPr/>
        </p:nvSpPr>
        <p:spPr>
          <a:xfrm>
            <a:off x="2308398" y="3642361"/>
            <a:ext cx="7272481" cy="7416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P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3.- CAUSAS DE CONTAMINACIÓN AMBIENTAL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7B6BD4-EBCA-1D13-AB29-0C48E2DD4A68}"/>
              </a:ext>
            </a:extLst>
          </p:cNvPr>
          <p:cNvSpPr txBox="1"/>
          <p:nvPr/>
        </p:nvSpPr>
        <p:spPr>
          <a:xfrm>
            <a:off x="3045459" y="4744712"/>
            <a:ext cx="727248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Desechos , exceso de fertilizante , productos químicos , tala ,quema de basura , el monóxido de carbono de los vehículos, desagües de aguas negras o contaminadas al mar o ríos</a:t>
            </a:r>
          </a:p>
        </p:txBody>
      </p:sp>
    </p:spTree>
    <p:extLst>
      <p:ext uri="{BB962C8B-B14F-4D97-AF65-F5344CB8AC3E}">
        <p14:creationId xmlns:p14="http://schemas.microsoft.com/office/powerpoint/2010/main" val="140368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C77CA-8CBB-138C-65BD-26E6397D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105" y="609600"/>
            <a:ext cx="10681787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PE" sz="2800" b="1" dirty="0"/>
              <a:t>4. </a:t>
            </a:r>
            <a:r>
              <a:rPr lang="es-PE" sz="2800" b="1" u="sng" dirty="0"/>
              <a:t>CONSECUENCIA DE LA CONTAMINACIÓN AMBIENTAL</a:t>
            </a:r>
            <a:br>
              <a:rPr lang="es-PE" sz="2800" b="1" u="sng" dirty="0"/>
            </a:br>
            <a:endParaRPr lang="es-PE" sz="2800" b="1" u="sng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79DCDC6-05E8-730E-5123-C54016F88A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280889"/>
              </p:ext>
            </p:extLst>
          </p:nvPr>
        </p:nvGraphicFramePr>
        <p:xfrm>
          <a:off x="1286933" y="1709057"/>
          <a:ext cx="9618133" cy="433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88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PE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5A89673-BBDF-9925-3312-7C1CAA265846}"/>
              </a:ext>
            </a:extLst>
          </p:cNvPr>
          <p:cNvSpPr txBox="1">
            <a:spLocks/>
          </p:cNvSpPr>
          <p:nvPr/>
        </p:nvSpPr>
        <p:spPr>
          <a:xfrm>
            <a:off x="5536734" y="609600"/>
            <a:ext cx="37372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800" b="1"/>
              <a:t>. </a:t>
            </a:r>
            <a:r>
              <a:rPr lang="en-US" sz="28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 y/0 RECOMENDACIONES: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55463B-BB01-C324-A28A-71536BFC97A7}"/>
              </a:ext>
            </a:extLst>
          </p:cNvPr>
          <p:cNvSpPr txBox="1"/>
          <p:nvPr/>
        </p:nvSpPr>
        <p:spPr>
          <a:xfrm>
            <a:off x="5209563" y="2160589"/>
            <a:ext cx="5380649" cy="4311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Sembrar árboles y colaborar en el mantenimiento de las áreas verdes.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0" i="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Reducir el uso innecesario y el desperdicio de recursos materiales y energéticos.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0" i="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Evitar los ruidos molestos.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0" i="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 Reciclar y procesar las sustancias químicas, para evitar que entren al medio ambiente.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0" i="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No arrojar la basura y los desechos en las calles ni en cualquier lugar.</a:t>
            </a:r>
          </a:p>
        </p:txBody>
      </p:sp>
      <p:pic>
        <p:nvPicPr>
          <p:cNvPr id="6" name="Picture 5" descr="Árbol pequeño">
            <a:extLst>
              <a:ext uri="{FF2B5EF4-FFF2-40B4-BE49-F238E27FC236}">
                <a16:creationId xmlns:a16="http://schemas.microsoft.com/office/drawing/2014/main" id="{6BBB3960-7791-5424-88BB-5DE94641F1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408" r="33081" b="-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2335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lustración de Letras Vectoriales Gracias y más Vectores Libres de Derechos  de Thank You - Frase corta en inglés - Thank You - Frase corta en inglés,  Gratitud, España - iStock">
            <a:extLst>
              <a:ext uri="{FF2B5EF4-FFF2-40B4-BE49-F238E27FC236}">
                <a16:creationId xmlns:a16="http://schemas.microsoft.com/office/drawing/2014/main" id="{A8BD47D7-CCD3-3141-1360-FAC5EE679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0"/>
            <a:ext cx="124968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7980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417</Words>
  <Application>Microsoft Office PowerPoint</Application>
  <PresentationFormat>Panorámica</PresentationFormat>
  <Paragraphs>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Wingdings 3</vt:lpstr>
      <vt:lpstr>Faceta</vt:lpstr>
      <vt:lpstr> LA CONTAMINACIÓN AMBIENTAL</vt:lpstr>
      <vt:lpstr>Presentación de PowerPoint</vt:lpstr>
      <vt:lpstr>  </vt:lpstr>
      <vt:lpstr>4. CONSECUENCIA DE LA CONTAMINACIÓN AMBIENTAL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contaminación ambiental</dc:title>
  <dc:creator>Moises</dc:creator>
  <cp:lastModifiedBy>Moises</cp:lastModifiedBy>
  <cp:revision>11</cp:revision>
  <dcterms:created xsi:type="dcterms:W3CDTF">2023-11-28T00:05:32Z</dcterms:created>
  <dcterms:modified xsi:type="dcterms:W3CDTF">2023-12-01T00:00:59Z</dcterms:modified>
</cp:coreProperties>
</file>