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5" r:id="rId6"/>
    <p:sldId id="259" r:id="rId7"/>
    <p:sldId id="260"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410CB8-FD94-4C1A-8154-03045E0B1DB4}" type="datetimeFigureOut">
              <a:rPr lang="es-PE" smtClean="0"/>
              <a:t>14/06/2023</a:t>
            </a:fld>
            <a:endParaRPr lang="es-PE"/>
          </a:p>
        </p:txBody>
      </p:sp>
      <p:sp>
        <p:nvSpPr>
          <p:cNvPr id="5" name="Footer Placeholder 4"/>
          <p:cNvSpPr>
            <a:spLocks noGrp="1"/>
          </p:cNvSpPr>
          <p:nvPr>
            <p:ph type="ftr" sz="quarter" idx="11"/>
          </p:nvPr>
        </p:nvSpPr>
        <p:spPr>
          <a:xfrm>
            <a:off x="2416500" y="329307"/>
            <a:ext cx="4973915" cy="309201"/>
          </a:xfrm>
        </p:spPr>
        <p:txBody>
          <a:bodyPr/>
          <a:lstStyle/>
          <a:p>
            <a:endParaRPr lang="es-PE"/>
          </a:p>
        </p:txBody>
      </p:sp>
      <p:sp>
        <p:nvSpPr>
          <p:cNvPr id="6" name="Slide Number Placeholder 5"/>
          <p:cNvSpPr>
            <a:spLocks noGrp="1"/>
          </p:cNvSpPr>
          <p:nvPr>
            <p:ph type="sldNum" sz="quarter" idx="12"/>
          </p:nvPr>
        </p:nvSpPr>
        <p:spPr>
          <a:xfrm>
            <a:off x="1437664" y="798973"/>
            <a:ext cx="811019" cy="503578"/>
          </a:xfrm>
        </p:spPr>
        <p:txBody>
          <a:bodyPr/>
          <a:lstStyle/>
          <a:p>
            <a:fld id="{9F133B3D-6C75-4867-ADFE-1DC9587B19A7}" type="slidenum">
              <a:rPr lang="es-PE" smtClean="0"/>
              <a:t>‹Nº›</a:t>
            </a:fld>
            <a:endParaRPr lang="es-P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332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410CB8-FD94-4C1A-8154-03045E0B1DB4}" type="datetimeFigureOut">
              <a:rPr lang="es-PE" smtClean="0"/>
              <a:t>14/06/2023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F133B3D-6C75-4867-ADFE-1DC9587B19A7}" type="slidenum">
              <a:rPr lang="es-PE" smtClean="0"/>
              <a:t>‹Nº›</a:t>
            </a:fld>
            <a:endParaRPr lang="es-P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433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410CB8-FD94-4C1A-8154-03045E0B1DB4}" type="datetimeFigureOut">
              <a:rPr lang="es-PE" smtClean="0"/>
              <a:t>14/06/2023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F133B3D-6C75-4867-ADFE-1DC9587B19A7}" type="slidenum">
              <a:rPr lang="es-PE" smtClean="0"/>
              <a:t>‹Nº›</a:t>
            </a:fld>
            <a:endParaRPr lang="es-P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588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410CB8-FD94-4C1A-8154-03045E0B1DB4}" type="datetimeFigureOut">
              <a:rPr lang="es-PE" smtClean="0"/>
              <a:t>14/06/2023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F133B3D-6C75-4867-ADFE-1DC9587B19A7}" type="slidenum">
              <a:rPr lang="es-PE" smtClean="0"/>
              <a:t>‹Nº›</a:t>
            </a:fld>
            <a:endParaRPr lang="es-P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619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4410CB8-FD94-4C1A-8154-03045E0B1DB4}" type="datetimeFigureOut">
              <a:rPr lang="es-PE" smtClean="0"/>
              <a:t>14/06/2023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F133B3D-6C75-4867-ADFE-1DC9587B19A7}" type="slidenum">
              <a:rPr lang="es-PE" smtClean="0"/>
              <a:t>‹Nº›</a:t>
            </a:fld>
            <a:endParaRPr lang="es-P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644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4410CB8-FD94-4C1A-8154-03045E0B1DB4}" type="datetimeFigureOut">
              <a:rPr lang="es-PE" smtClean="0"/>
              <a:t>14/06/2023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F133B3D-6C75-4867-ADFE-1DC9587B19A7}" type="slidenum">
              <a:rPr lang="es-PE" smtClean="0"/>
              <a:t>‹Nº›</a:t>
            </a:fld>
            <a:endParaRPr lang="es-P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99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410CB8-FD94-4C1A-8154-03045E0B1DB4}" type="datetimeFigureOut">
              <a:rPr lang="es-PE" smtClean="0"/>
              <a:t>14/06/2023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9F133B3D-6C75-4867-ADFE-1DC9587B19A7}" type="slidenum">
              <a:rPr lang="es-PE" smtClean="0"/>
              <a:t>‹Nº›</a:t>
            </a:fld>
            <a:endParaRPr lang="es-P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28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4410CB8-FD94-4C1A-8154-03045E0B1DB4}" type="datetimeFigureOut">
              <a:rPr lang="es-PE" smtClean="0"/>
              <a:t>14/06/2023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F133B3D-6C75-4867-ADFE-1DC9587B19A7}" type="slidenum">
              <a:rPr lang="es-PE" smtClean="0"/>
              <a:t>‹Nº›</a:t>
            </a:fld>
            <a:endParaRPr lang="es-P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41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10CB8-FD94-4C1A-8154-03045E0B1DB4}" type="datetimeFigureOut">
              <a:rPr lang="es-PE" smtClean="0"/>
              <a:t>14/06/2023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9F133B3D-6C75-4867-ADFE-1DC9587B19A7}" type="slidenum">
              <a:rPr lang="es-PE" smtClean="0"/>
              <a:t>‹Nº›</a:t>
            </a:fld>
            <a:endParaRPr lang="es-PE"/>
          </a:p>
        </p:txBody>
      </p:sp>
    </p:spTree>
    <p:extLst>
      <p:ext uri="{BB962C8B-B14F-4D97-AF65-F5344CB8AC3E}">
        <p14:creationId xmlns:p14="http://schemas.microsoft.com/office/powerpoint/2010/main" val="405907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4410CB8-FD94-4C1A-8154-03045E0B1DB4}" type="datetimeFigureOut">
              <a:rPr lang="es-PE" smtClean="0"/>
              <a:t>14/06/2023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F133B3D-6C75-4867-ADFE-1DC9587B19A7}" type="slidenum">
              <a:rPr lang="es-PE" smtClean="0"/>
              <a:t>‹Nº›</a:t>
            </a:fld>
            <a:endParaRPr lang="es-P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162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4410CB8-FD94-4C1A-8154-03045E0B1DB4}" type="datetimeFigureOut">
              <a:rPr lang="es-PE" smtClean="0"/>
              <a:t>14/06/2023</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9F133B3D-6C75-4867-ADFE-1DC9587B19A7}" type="slidenum">
              <a:rPr lang="es-PE" smtClean="0"/>
              <a:t>‹Nº›</a:t>
            </a:fld>
            <a:endParaRPr lang="es-P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491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4410CB8-FD94-4C1A-8154-03045E0B1DB4}" type="datetimeFigureOut">
              <a:rPr lang="es-PE" smtClean="0"/>
              <a:t>14/06/2023</a:t>
            </a:fld>
            <a:endParaRPr lang="es-P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F133B3D-6C75-4867-ADFE-1DC9587B19A7}" type="slidenum">
              <a:rPr lang="es-PE" smtClean="0"/>
              <a:t>‹Nº›</a:t>
            </a:fld>
            <a:endParaRPr lang="es-P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517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películas más del Studio Ghibli para ver este fin de semana: Nicky, la  aprendiz de">
            <a:extLst>
              <a:ext uri="{FF2B5EF4-FFF2-40B4-BE49-F238E27FC236}">
                <a16:creationId xmlns:a16="http://schemas.microsoft.com/office/drawing/2014/main" id="{2306BE1C-DA2D-E2B8-4D7A-FC484F0CD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4DF9CCC-D8E1-2CF2-2174-2A45595C84F7}"/>
              </a:ext>
            </a:extLst>
          </p:cNvPr>
          <p:cNvSpPr>
            <a:spLocks noGrp="1"/>
          </p:cNvSpPr>
          <p:nvPr>
            <p:ph type="ctrTitle"/>
          </p:nvPr>
        </p:nvSpPr>
        <p:spPr>
          <a:xfrm>
            <a:off x="457328" y="887569"/>
            <a:ext cx="8637073" cy="2541431"/>
          </a:xfrm>
        </p:spPr>
        <p:txBody>
          <a:bodyPr/>
          <a:lstStyle/>
          <a:p>
            <a:r>
              <a:rPr lang="es-PE" sz="6600" dirty="0"/>
              <a:t>A Day </a:t>
            </a:r>
            <a:r>
              <a:rPr lang="es-PE" sz="6600" dirty="0" err="1"/>
              <a:t>Like</a:t>
            </a:r>
            <a:r>
              <a:rPr lang="es-PE" sz="6600" dirty="0"/>
              <a:t> </a:t>
            </a:r>
            <a:r>
              <a:rPr lang="es-PE" sz="6600" dirty="0" err="1"/>
              <a:t>Today</a:t>
            </a:r>
            <a:endParaRPr lang="es-PE" dirty="0"/>
          </a:p>
        </p:txBody>
      </p:sp>
      <p:sp>
        <p:nvSpPr>
          <p:cNvPr id="3" name="Subtítulo 2">
            <a:extLst>
              <a:ext uri="{FF2B5EF4-FFF2-40B4-BE49-F238E27FC236}">
                <a16:creationId xmlns:a16="http://schemas.microsoft.com/office/drawing/2014/main" id="{C97CD184-8425-DB30-EC10-C1319430767B}"/>
              </a:ext>
            </a:extLst>
          </p:cNvPr>
          <p:cNvSpPr>
            <a:spLocks noGrp="1"/>
          </p:cNvSpPr>
          <p:nvPr>
            <p:ph type="subTitle" idx="1"/>
          </p:nvPr>
        </p:nvSpPr>
        <p:spPr>
          <a:xfrm>
            <a:off x="6331582" y="5562371"/>
            <a:ext cx="5525638" cy="1295629"/>
          </a:xfrm>
        </p:spPr>
        <p:txBody>
          <a:bodyPr>
            <a:normAutofit fontScale="92500" lnSpcReduction="10000"/>
          </a:bodyPr>
          <a:lstStyle/>
          <a:p>
            <a:r>
              <a:rPr lang="es-PE" b="1" dirty="0" err="1"/>
              <a:t>Name</a:t>
            </a:r>
            <a:r>
              <a:rPr lang="es-PE" b="1" dirty="0"/>
              <a:t>: Ales Junior De La Cruz Vega </a:t>
            </a:r>
          </a:p>
          <a:p>
            <a:r>
              <a:rPr lang="es-PE" b="1" dirty="0"/>
              <a:t>Curse: </a:t>
            </a:r>
            <a:r>
              <a:rPr lang="es-PE" b="1" dirty="0" err="1"/>
              <a:t>Inglish</a:t>
            </a:r>
            <a:r>
              <a:rPr lang="es-PE" b="1" dirty="0"/>
              <a:t>  </a:t>
            </a:r>
          </a:p>
          <a:p>
            <a:r>
              <a:rPr lang="es-PE" b="1" dirty="0"/>
              <a:t>Date:  </a:t>
            </a:r>
            <a:r>
              <a:rPr lang="es-PE" b="1" dirty="0" err="1"/>
              <a:t>Today</a:t>
            </a:r>
            <a:r>
              <a:rPr lang="es-PE" b="1" dirty="0"/>
              <a:t> </a:t>
            </a:r>
            <a:r>
              <a:rPr lang="es-PE" b="1" dirty="0" err="1"/>
              <a:t>Thursday</a:t>
            </a:r>
            <a:r>
              <a:rPr lang="es-PE" b="1" dirty="0"/>
              <a:t> 15th </a:t>
            </a:r>
            <a:r>
              <a:rPr lang="es-PE" b="1" dirty="0" err="1"/>
              <a:t>JUNe</a:t>
            </a:r>
            <a:r>
              <a:rPr lang="es-PE" b="1" dirty="0"/>
              <a:t> </a:t>
            </a:r>
            <a:r>
              <a:rPr lang="es-PE" b="1" dirty="0" err="1"/>
              <a:t>of</a:t>
            </a:r>
            <a:r>
              <a:rPr lang="es-PE" b="1" dirty="0"/>
              <a:t> 2023</a:t>
            </a:r>
          </a:p>
          <a:p>
            <a:endParaRPr lang="es-PE" dirty="0"/>
          </a:p>
        </p:txBody>
      </p:sp>
    </p:spTree>
    <p:extLst>
      <p:ext uri="{BB962C8B-B14F-4D97-AF65-F5344CB8AC3E}">
        <p14:creationId xmlns:p14="http://schemas.microsoft.com/office/powerpoint/2010/main" val="229956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38973-6C94-E339-96D3-FE67315D44EA}"/>
              </a:ext>
            </a:extLst>
          </p:cNvPr>
          <p:cNvSpPr>
            <a:spLocks noGrp="1"/>
          </p:cNvSpPr>
          <p:nvPr>
            <p:ph type="title"/>
          </p:nvPr>
        </p:nvSpPr>
        <p:spPr/>
        <p:txBody>
          <a:bodyPr>
            <a:normAutofit/>
          </a:bodyPr>
          <a:lstStyle/>
          <a:p>
            <a:pPr algn="ctr"/>
            <a:r>
              <a:rPr lang="es-PE" sz="4400" dirty="0"/>
              <a:t>Studio Ghibli</a:t>
            </a:r>
          </a:p>
        </p:txBody>
      </p:sp>
      <p:sp>
        <p:nvSpPr>
          <p:cNvPr id="3" name="Marcador de contenido 2">
            <a:extLst>
              <a:ext uri="{FF2B5EF4-FFF2-40B4-BE49-F238E27FC236}">
                <a16:creationId xmlns:a16="http://schemas.microsoft.com/office/drawing/2014/main" id="{B0E00012-0766-F660-8BFF-B7D0CCF6A528}"/>
              </a:ext>
            </a:extLst>
          </p:cNvPr>
          <p:cNvSpPr>
            <a:spLocks noGrp="1"/>
          </p:cNvSpPr>
          <p:nvPr>
            <p:ph idx="1"/>
          </p:nvPr>
        </p:nvSpPr>
        <p:spPr>
          <a:xfrm>
            <a:off x="1451579" y="1853754"/>
            <a:ext cx="9603275" cy="3450613"/>
          </a:xfrm>
        </p:spPr>
        <p:txBody>
          <a:bodyPr/>
          <a:lstStyle/>
          <a:p>
            <a:r>
              <a:rPr lang="en-US" dirty="0"/>
              <a:t>Well, today I am going to talk about the birth of Studio Ghibli, which was on June 15, 1985, by the famous award-winning director Hayao Miyazaki,.</a:t>
            </a:r>
            <a:endParaRPr lang="es-PE" dirty="0"/>
          </a:p>
        </p:txBody>
      </p:sp>
      <p:pic>
        <p:nvPicPr>
          <p:cNvPr id="1028" name="Picture 4" descr="static.wikia.nocookie.net/studioghibli/images/d/d4...">
            <a:extLst>
              <a:ext uri="{FF2B5EF4-FFF2-40B4-BE49-F238E27FC236}">
                <a16:creationId xmlns:a16="http://schemas.microsoft.com/office/drawing/2014/main" id="{356D3FB8-D8F8-A749-6E7D-42EB70EBE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580" y="2533331"/>
            <a:ext cx="8026841" cy="373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0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FC743-8AFE-880E-2FE5-DB5F633D9465}"/>
              </a:ext>
            </a:extLst>
          </p:cNvPr>
          <p:cNvSpPr>
            <a:spLocks noGrp="1"/>
          </p:cNvSpPr>
          <p:nvPr>
            <p:ph type="title"/>
          </p:nvPr>
        </p:nvSpPr>
        <p:spPr/>
        <p:txBody>
          <a:bodyPr>
            <a:normAutofit/>
          </a:bodyPr>
          <a:lstStyle/>
          <a:p>
            <a:pPr algn="ctr"/>
            <a:r>
              <a:rPr lang="es-PE" sz="4400" dirty="0" err="1"/>
              <a:t>Movies</a:t>
            </a:r>
            <a:endParaRPr lang="es-PE" sz="4400" dirty="0"/>
          </a:p>
        </p:txBody>
      </p:sp>
      <p:sp>
        <p:nvSpPr>
          <p:cNvPr id="3" name="Marcador de contenido 2">
            <a:extLst>
              <a:ext uri="{FF2B5EF4-FFF2-40B4-BE49-F238E27FC236}">
                <a16:creationId xmlns:a16="http://schemas.microsoft.com/office/drawing/2014/main" id="{AB1E5C26-0FE4-4927-B69E-9794498117D9}"/>
              </a:ext>
            </a:extLst>
          </p:cNvPr>
          <p:cNvSpPr>
            <a:spLocks noGrp="1"/>
          </p:cNvSpPr>
          <p:nvPr>
            <p:ph idx="1"/>
          </p:nvPr>
        </p:nvSpPr>
        <p:spPr>
          <a:xfrm>
            <a:off x="1034321" y="2015732"/>
            <a:ext cx="10418164" cy="4145225"/>
          </a:xfrm>
        </p:spPr>
        <p:txBody>
          <a:bodyPr>
            <a:normAutofit/>
          </a:bodyPr>
          <a:lstStyle/>
          <a:p>
            <a:r>
              <a:rPr lang="en-US" dirty="0"/>
              <a:t>First, I would like to explain that Studio Ghibli has produced 23 films the last one was “Earwig and the Witch (Goro Miyazaki, 2020)“,</a:t>
            </a:r>
            <a:endParaRPr lang="es-PE" dirty="0"/>
          </a:p>
        </p:txBody>
      </p:sp>
      <p:pic>
        <p:nvPicPr>
          <p:cNvPr id="2051" name="Picture 3" descr="undefined">
            <a:extLst>
              <a:ext uri="{FF2B5EF4-FFF2-40B4-BE49-F238E27FC236}">
                <a16:creationId xmlns:a16="http://schemas.microsoft.com/office/drawing/2014/main" id="{CCECFC50-CDD9-21DF-3CEC-B7378A942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278" y="2806907"/>
            <a:ext cx="3897443" cy="391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1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E3C88-1474-3E40-3DAC-4CCDEF4D5C7F}"/>
              </a:ext>
            </a:extLst>
          </p:cNvPr>
          <p:cNvSpPr>
            <a:spLocks noGrp="1"/>
          </p:cNvSpPr>
          <p:nvPr>
            <p:ph type="title"/>
          </p:nvPr>
        </p:nvSpPr>
        <p:spPr/>
        <p:txBody>
          <a:bodyPr/>
          <a:lstStyle/>
          <a:p>
            <a:pPr algn="ctr"/>
            <a:r>
              <a:rPr lang="en-US" dirty="0"/>
              <a:t>THE BEST FILMS FROM THE STUDIO</a:t>
            </a:r>
            <a:endParaRPr lang="es-PE" dirty="0"/>
          </a:p>
        </p:txBody>
      </p:sp>
      <p:sp>
        <p:nvSpPr>
          <p:cNvPr id="3" name="Marcador de contenido 2">
            <a:extLst>
              <a:ext uri="{FF2B5EF4-FFF2-40B4-BE49-F238E27FC236}">
                <a16:creationId xmlns:a16="http://schemas.microsoft.com/office/drawing/2014/main" id="{B38F902C-6A91-34BC-BC7B-0FF589761C90}"/>
              </a:ext>
            </a:extLst>
          </p:cNvPr>
          <p:cNvSpPr>
            <a:spLocks noGrp="1"/>
          </p:cNvSpPr>
          <p:nvPr>
            <p:ph idx="1"/>
          </p:nvPr>
        </p:nvSpPr>
        <p:spPr/>
        <p:txBody>
          <a:bodyPr>
            <a:normAutofit/>
          </a:bodyPr>
          <a:lstStyle/>
          <a:p>
            <a:r>
              <a:rPr lang="es-PE" dirty="0"/>
              <a:t>1.	'</a:t>
            </a:r>
            <a:r>
              <a:rPr lang="es-PE" dirty="0" err="1"/>
              <a:t>Spirited</a:t>
            </a:r>
            <a:r>
              <a:rPr lang="es-PE" dirty="0"/>
              <a:t> </a:t>
            </a:r>
            <a:r>
              <a:rPr lang="es-PE" dirty="0" err="1"/>
              <a:t>Away</a:t>
            </a:r>
            <a:r>
              <a:rPr lang="es-PE" dirty="0"/>
              <a:t>' (</a:t>
            </a:r>
            <a:r>
              <a:rPr lang="es-PE" dirty="0" err="1"/>
              <a:t>Hayao</a:t>
            </a:r>
            <a:r>
              <a:rPr lang="es-PE" dirty="0"/>
              <a:t> Miyazaki, 2001)</a:t>
            </a:r>
          </a:p>
          <a:p>
            <a:r>
              <a:rPr lang="es-PE" dirty="0"/>
              <a:t>2.	'Porco Rosso' (</a:t>
            </a:r>
            <a:r>
              <a:rPr lang="es-PE" dirty="0" err="1"/>
              <a:t>Hayao</a:t>
            </a:r>
            <a:r>
              <a:rPr lang="es-PE" dirty="0"/>
              <a:t> Miyazaki, 1992)</a:t>
            </a:r>
          </a:p>
          <a:p>
            <a:r>
              <a:rPr lang="es-PE" dirty="0"/>
              <a:t>3.	'</a:t>
            </a:r>
            <a:r>
              <a:rPr lang="es-PE" dirty="0" err="1"/>
              <a:t>The</a:t>
            </a:r>
            <a:r>
              <a:rPr lang="es-PE" dirty="0"/>
              <a:t> grave </a:t>
            </a:r>
            <a:r>
              <a:rPr lang="es-PE" dirty="0" err="1"/>
              <a:t>of</a:t>
            </a:r>
            <a:r>
              <a:rPr lang="es-PE" dirty="0"/>
              <a:t> </a:t>
            </a:r>
            <a:r>
              <a:rPr lang="es-PE" dirty="0" err="1"/>
              <a:t>the</a:t>
            </a:r>
            <a:r>
              <a:rPr lang="es-PE" dirty="0"/>
              <a:t> </a:t>
            </a:r>
            <a:r>
              <a:rPr lang="es-PE" dirty="0" err="1"/>
              <a:t>fireflies</a:t>
            </a:r>
            <a:r>
              <a:rPr lang="es-PE" dirty="0"/>
              <a:t>' (</a:t>
            </a:r>
            <a:r>
              <a:rPr lang="es-PE" dirty="0" err="1"/>
              <a:t>Isao</a:t>
            </a:r>
            <a:r>
              <a:rPr lang="es-PE" dirty="0"/>
              <a:t> </a:t>
            </a:r>
            <a:r>
              <a:rPr lang="es-PE" dirty="0" err="1"/>
              <a:t>Takahata</a:t>
            </a:r>
            <a:r>
              <a:rPr lang="es-PE" dirty="0"/>
              <a:t>, 1988)</a:t>
            </a:r>
          </a:p>
          <a:p>
            <a:r>
              <a:rPr lang="es-PE" dirty="0"/>
              <a:t>4.	'</a:t>
            </a:r>
            <a:r>
              <a:rPr lang="es-PE" dirty="0" err="1"/>
              <a:t>Princess</a:t>
            </a:r>
            <a:r>
              <a:rPr lang="es-PE" dirty="0"/>
              <a:t> </a:t>
            </a:r>
            <a:r>
              <a:rPr lang="es-PE" dirty="0" err="1"/>
              <a:t>Mononoke</a:t>
            </a:r>
            <a:r>
              <a:rPr lang="es-PE" dirty="0"/>
              <a:t>' (</a:t>
            </a:r>
            <a:r>
              <a:rPr lang="es-PE" dirty="0" err="1"/>
              <a:t>Hayao</a:t>
            </a:r>
            <a:r>
              <a:rPr lang="es-PE" dirty="0"/>
              <a:t> Miyazaki, 1997)</a:t>
            </a:r>
          </a:p>
          <a:p>
            <a:r>
              <a:rPr lang="es-PE" dirty="0"/>
              <a:t>5.	'</a:t>
            </a:r>
            <a:r>
              <a:rPr lang="es-PE" dirty="0" err="1"/>
              <a:t>My</a:t>
            </a:r>
            <a:r>
              <a:rPr lang="es-PE" dirty="0"/>
              <a:t> </a:t>
            </a:r>
            <a:r>
              <a:rPr lang="es-PE" dirty="0" err="1"/>
              <a:t>neighbor</a:t>
            </a:r>
            <a:r>
              <a:rPr lang="es-PE" dirty="0"/>
              <a:t> </a:t>
            </a:r>
            <a:r>
              <a:rPr lang="es-PE" dirty="0" err="1"/>
              <a:t>Totoro</a:t>
            </a:r>
            <a:r>
              <a:rPr lang="es-PE" dirty="0"/>
              <a:t>' (</a:t>
            </a:r>
            <a:r>
              <a:rPr lang="es-PE" dirty="0" err="1"/>
              <a:t>Hayao</a:t>
            </a:r>
            <a:r>
              <a:rPr lang="es-PE" dirty="0"/>
              <a:t> Miyazaki, 1988) </a:t>
            </a:r>
          </a:p>
          <a:p>
            <a:endParaRPr lang="es-PE" dirty="0"/>
          </a:p>
          <a:p>
            <a:endParaRPr lang="es-PE" dirty="0"/>
          </a:p>
        </p:txBody>
      </p:sp>
    </p:spTree>
    <p:extLst>
      <p:ext uri="{BB962C8B-B14F-4D97-AF65-F5344CB8AC3E}">
        <p14:creationId xmlns:p14="http://schemas.microsoft.com/office/powerpoint/2010/main" val="27080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E9256B-BD97-A85F-AF34-8C0231606D25}"/>
              </a:ext>
            </a:extLst>
          </p:cNvPr>
          <p:cNvSpPr>
            <a:spLocks noGrp="1"/>
          </p:cNvSpPr>
          <p:nvPr>
            <p:ph type="title"/>
          </p:nvPr>
        </p:nvSpPr>
        <p:spPr/>
        <p:txBody>
          <a:bodyPr>
            <a:noAutofit/>
          </a:bodyPr>
          <a:lstStyle/>
          <a:p>
            <a:pPr algn="ctr"/>
            <a:r>
              <a:rPr lang="es-PE" dirty="0">
                <a:effectLst/>
                <a:latin typeface="Calibri" panose="020F0502020204030204" pitchFamily="34" charset="0"/>
                <a:ea typeface="Calibri" panose="020F0502020204030204" pitchFamily="34" charset="0"/>
                <a:cs typeface="Times New Roman" panose="02020603050405020304" pitchFamily="18" charset="0"/>
              </a:rPr>
              <a:t>'</a:t>
            </a:r>
            <a:r>
              <a:rPr lang="es-PE" dirty="0" err="1">
                <a:effectLst/>
                <a:latin typeface="Calibri" panose="020F0502020204030204" pitchFamily="34" charset="0"/>
                <a:ea typeface="Calibri" panose="020F0502020204030204" pitchFamily="34" charset="0"/>
                <a:cs typeface="Times New Roman" panose="02020603050405020304" pitchFamily="18" charset="0"/>
              </a:rPr>
              <a:t>The</a:t>
            </a:r>
            <a:r>
              <a:rPr lang="es-PE" dirty="0">
                <a:effectLst/>
                <a:latin typeface="Calibri" panose="020F0502020204030204" pitchFamily="34" charset="0"/>
                <a:ea typeface="Calibri" panose="020F0502020204030204" pitchFamily="34" charset="0"/>
                <a:cs typeface="Times New Roman" panose="02020603050405020304" pitchFamily="18" charset="0"/>
              </a:rPr>
              <a:t> grave </a:t>
            </a:r>
            <a:r>
              <a:rPr lang="es-PE" dirty="0" err="1">
                <a:effectLst/>
                <a:latin typeface="Calibri" panose="020F0502020204030204" pitchFamily="34" charset="0"/>
                <a:ea typeface="Calibri" panose="020F0502020204030204" pitchFamily="34" charset="0"/>
                <a:cs typeface="Times New Roman" panose="02020603050405020304" pitchFamily="18" charset="0"/>
              </a:rPr>
              <a:t>of</a:t>
            </a:r>
            <a:r>
              <a:rPr lang="es-PE" dirty="0">
                <a:effectLst/>
                <a:latin typeface="Calibri" panose="020F0502020204030204" pitchFamily="34" charset="0"/>
                <a:ea typeface="Calibri" panose="020F0502020204030204" pitchFamily="34" charset="0"/>
                <a:cs typeface="Times New Roman" panose="02020603050405020304" pitchFamily="18" charset="0"/>
              </a:rPr>
              <a:t> </a:t>
            </a:r>
            <a:r>
              <a:rPr lang="es-PE" dirty="0" err="1">
                <a:effectLst/>
                <a:latin typeface="Calibri" panose="020F0502020204030204" pitchFamily="34" charset="0"/>
                <a:ea typeface="Calibri" panose="020F0502020204030204" pitchFamily="34" charset="0"/>
                <a:cs typeface="Times New Roman" panose="02020603050405020304" pitchFamily="18" charset="0"/>
              </a:rPr>
              <a:t>the</a:t>
            </a:r>
            <a:r>
              <a:rPr lang="es-PE" dirty="0">
                <a:effectLst/>
                <a:latin typeface="Calibri" panose="020F0502020204030204" pitchFamily="34" charset="0"/>
                <a:ea typeface="Calibri" panose="020F0502020204030204" pitchFamily="34" charset="0"/>
                <a:cs typeface="Times New Roman" panose="02020603050405020304" pitchFamily="18" charset="0"/>
              </a:rPr>
              <a:t> </a:t>
            </a:r>
            <a:r>
              <a:rPr lang="es-PE" dirty="0" err="1">
                <a:effectLst/>
                <a:latin typeface="Calibri" panose="020F0502020204030204" pitchFamily="34" charset="0"/>
                <a:ea typeface="Calibri" panose="020F0502020204030204" pitchFamily="34" charset="0"/>
                <a:cs typeface="Times New Roman" panose="02020603050405020304" pitchFamily="18" charset="0"/>
              </a:rPr>
              <a:t>fireflies</a:t>
            </a:r>
            <a:r>
              <a:rPr lang="es-PE" dirty="0">
                <a:effectLst/>
                <a:latin typeface="Calibri" panose="020F0502020204030204" pitchFamily="34" charset="0"/>
                <a:ea typeface="Calibri" panose="020F0502020204030204" pitchFamily="34" charset="0"/>
                <a:cs typeface="Times New Roman" panose="02020603050405020304" pitchFamily="18" charset="0"/>
              </a:rPr>
              <a:t>' (</a:t>
            </a:r>
            <a:r>
              <a:rPr lang="es-PE" dirty="0" err="1">
                <a:effectLst/>
                <a:latin typeface="Calibri" panose="020F0502020204030204" pitchFamily="34" charset="0"/>
                <a:ea typeface="Calibri" panose="020F0502020204030204" pitchFamily="34" charset="0"/>
                <a:cs typeface="Times New Roman" panose="02020603050405020304" pitchFamily="18" charset="0"/>
              </a:rPr>
              <a:t>Isao</a:t>
            </a:r>
            <a:r>
              <a:rPr lang="es-PE" dirty="0">
                <a:effectLst/>
                <a:latin typeface="Calibri" panose="020F0502020204030204" pitchFamily="34" charset="0"/>
                <a:ea typeface="Calibri" panose="020F0502020204030204" pitchFamily="34" charset="0"/>
                <a:cs typeface="Times New Roman" panose="02020603050405020304" pitchFamily="18" charset="0"/>
              </a:rPr>
              <a:t> </a:t>
            </a:r>
            <a:r>
              <a:rPr lang="es-PE" dirty="0" err="1">
                <a:effectLst/>
                <a:latin typeface="Calibri" panose="020F0502020204030204" pitchFamily="34" charset="0"/>
                <a:ea typeface="Calibri" panose="020F0502020204030204" pitchFamily="34" charset="0"/>
                <a:cs typeface="Times New Roman" panose="02020603050405020304" pitchFamily="18" charset="0"/>
              </a:rPr>
              <a:t>Takahata</a:t>
            </a:r>
            <a:r>
              <a:rPr lang="es-PE" dirty="0">
                <a:effectLst/>
                <a:latin typeface="Calibri" panose="020F0502020204030204" pitchFamily="34" charset="0"/>
                <a:ea typeface="Calibri" panose="020F0502020204030204" pitchFamily="34" charset="0"/>
                <a:cs typeface="Times New Roman" panose="02020603050405020304" pitchFamily="18" charset="0"/>
              </a:rPr>
              <a:t>, 1988)</a:t>
            </a:r>
            <a:endParaRPr lang="es-PE" dirty="0"/>
          </a:p>
        </p:txBody>
      </p:sp>
      <p:pic>
        <p:nvPicPr>
          <p:cNvPr id="5122" name="Picture 2">
            <a:extLst>
              <a:ext uri="{FF2B5EF4-FFF2-40B4-BE49-F238E27FC236}">
                <a16:creationId xmlns:a16="http://schemas.microsoft.com/office/drawing/2014/main" id="{C2008A28-FB6D-45D8-D7A8-34FFA44FD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025" y="1808646"/>
            <a:ext cx="3661950" cy="504935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0B96535-9D68-0F7E-6717-7BF9319BBCA9}"/>
              </a:ext>
            </a:extLst>
          </p:cNvPr>
          <p:cNvSpPr txBox="1"/>
          <p:nvPr/>
        </p:nvSpPr>
        <p:spPr>
          <a:xfrm>
            <a:off x="644577" y="2158584"/>
            <a:ext cx="2713220" cy="3492708"/>
          </a:xfrm>
          <a:prstGeom prst="rect">
            <a:avLst/>
          </a:prstGeom>
          <a:noFill/>
        </p:spPr>
        <p:txBody>
          <a:bodyPr wrap="square" rtlCol="0">
            <a:spAutoFit/>
          </a:bodyPr>
          <a:lstStyle/>
          <a:p>
            <a:endParaRPr lang="es-PE" dirty="0"/>
          </a:p>
        </p:txBody>
      </p:sp>
    </p:spTree>
    <p:extLst>
      <p:ext uri="{BB962C8B-B14F-4D97-AF65-F5344CB8AC3E}">
        <p14:creationId xmlns:p14="http://schemas.microsoft.com/office/powerpoint/2010/main" val="43393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EE94D-827E-0513-15BC-2FD762DFD1AD}"/>
              </a:ext>
            </a:extLst>
          </p:cNvPr>
          <p:cNvSpPr>
            <a:spLocks noGrp="1"/>
          </p:cNvSpPr>
          <p:nvPr>
            <p:ph type="title"/>
          </p:nvPr>
        </p:nvSpPr>
        <p:spPr/>
        <p:txBody>
          <a:bodyPr/>
          <a:lstStyle/>
          <a:p>
            <a:pPr algn="ctr"/>
            <a:r>
              <a:rPr lang="es-PE" dirty="0"/>
              <a:t>NAME</a:t>
            </a:r>
          </a:p>
        </p:txBody>
      </p:sp>
      <p:sp>
        <p:nvSpPr>
          <p:cNvPr id="3" name="Marcador de contenido 2">
            <a:extLst>
              <a:ext uri="{FF2B5EF4-FFF2-40B4-BE49-F238E27FC236}">
                <a16:creationId xmlns:a16="http://schemas.microsoft.com/office/drawing/2014/main" id="{0BC9FE2E-92B3-BA73-0FA8-07C50DA89031}"/>
              </a:ext>
            </a:extLst>
          </p:cNvPr>
          <p:cNvSpPr>
            <a:spLocks noGrp="1"/>
          </p:cNvSpPr>
          <p:nvPr>
            <p:ph idx="1"/>
          </p:nvPr>
        </p:nvSpPr>
        <p:spPr/>
        <p:txBody>
          <a:bodyPr/>
          <a:lstStyle/>
          <a:p>
            <a:r>
              <a:rPr lang="en-US" dirty="0"/>
              <a:t>Next, I want to mention that, the name Ghibli derives from the Italian word "</a:t>
            </a:r>
            <a:r>
              <a:rPr lang="en-US" dirty="0" err="1"/>
              <a:t>ghibli</a:t>
            </a:r>
            <a:r>
              <a:rPr lang="en-US" dirty="0"/>
              <a:t>", based on the name of the hot desert wind that blows in Libya. It also refers to an Italian aircraft, the </a:t>
            </a:r>
            <a:r>
              <a:rPr lang="en-US" dirty="0" err="1"/>
              <a:t>Caproni</a:t>
            </a:r>
            <a:r>
              <a:rPr lang="en-US" dirty="0"/>
              <a:t> Ca.309 Ghibli.</a:t>
            </a:r>
            <a:endParaRPr lang="es-PE" dirty="0"/>
          </a:p>
        </p:txBody>
      </p:sp>
      <p:pic>
        <p:nvPicPr>
          <p:cNvPr id="6146" name="Picture 2" descr="Caproni Ca.309 Ghibli, Italian Wings (1998)">
            <a:extLst>
              <a:ext uri="{FF2B5EF4-FFF2-40B4-BE49-F238E27FC236}">
                <a16:creationId xmlns:a16="http://schemas.microsoft.com/office/drawing/2014/main" id="{37803CDC-5E50-705F-8F79-7D1D56478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218" y="2772946"/>
            <a:ext cx="4599288" cy="39018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xplicación al enigma del vidrio precioso del desierto de Libia">
            <a:extLst>
              <a:ext uri="{FF2B5EF4-FFF2-40B4-BE49-F238E27FC236}">
                <a16:creationId xmlns:a16="http://schemas.microsoft.com/office/drawing/2014/main" id="{D1807789-D7BB-459E-9818-0C24EEE59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131" y="3158436"/>
            <a:ext cx="4688486" cy="351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79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E7929-AC2A-C600-A08F-1C9BE70CDADE}"/>
              </a:ext>
            </a:extLst>
          </p:cNvPr>
          <p:cNvSpPr>
            <a:spLocks noGrp="1"/>
          </p:cNvSpPr>
          <p:nvPr>
            <p:ph type="title"/>
          </p:nvPr>
        </p:nvSpPr>
        <p:spPr/>
        <p:txBody>
          <a:bodyPr/>
          <a:lstStyle/>
          <a:p>
            <a:pPr algn="ctr"/>
            <a:r>
              <a:rPr lang="es-PE" dirty="0" err="1"/>
              <a:t>Production</a:t>
            </a:r>
            <a:r>
              <a:rPr lang="es-PE" dirty="0"/>
              <a:t> and </a:t>
            </a:r>
            <a:r>
              <a:rPr lang="es-PE" dirty="0" err="1"/>
              <a:t>realization</a:t>
            </a:r>
            <a:r>
              <a:rPr lang="es-PE" dirty="0"/>
              <a:t> </a:t>
            </a:r>
            <a:r>
              <a:rPr lang="es-PE" dirty="0" err="1"/>
              <a:t>techniques</a:t>
            </a:r>
            <a:endParaRPr lang="es-PE" dirty="0"/>
          </a:p>
        </p:txBody>
      </p:sp>
      <p:sp>
        <p:nvSpPr>
          <p:cNvPr id="3" name="Marcador de contenido 2">
            <a:extLst>
              <a:ext uri="{FF2B5EF4-FFF2-40B4-BE49-F238E27FC236}">
                <a16:creationId xmlns:a16="http://schemas.microsoft.com/office/drawing/2014/main" id="{5355812A-CE6E-F57D-7CE3-849A49C050A0}"/>
              </a:ext>
            </a:extLst>
          </p:cNvPr>
          <p:cNvSpPr>
            <a:spLocks noGrp="1"/>
          </p:cNvSpPr>
          <p:nvPr>
            <p:ph idx="1"/>
          </p:nvPr>
        </p:nvSpPr>
        <p:spPr/>
        <p:txBody>
          <a:bodyPr/>
          <a:lstStyle/>
          <a:p>
            <a:r>
              <a:rPr lang="en-US" dirty="0"/>
              <a:t>Finally, I conclude by saying that Studio Ghibli is one of the animation studios that has remained faithful to traditional animation. That is to say, all his team carry out the productions using hand drawing that is not, instead of using computers.</a:t>
            </a:r>
            <a:endParaRPr lang="es-PE" dirty="0"/>
          </a:p>
        </p:txBody>
      </p:sp>
      <p:pic>
        <p:nvPicPr>
          <p:cNvPr id="7170" name="Picture 2" descr="Las películas de Studio Ghibli (I) | Hobby Consolas">
            <a:extLst>
              <a:ext uri="{FF2B5EF4-FFF2-40B4-BE49-F238E27FC236}">
                <a16:creationId xmlns:a16="http://schemas.microsoft.com/office/drawing/2014/main" id="{E83758B7-9AA4-12AD-8528-78B1C5673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81" y="3257762"/>
            <a:ext cx="6328939" cy="336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91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E2A6E-1EB3-47DC-5F3B-966C8ACBB98E}"/>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0C1FA068-BB31-70E5-D33E-C784836A8A5A}"/>
              </a:ext>
            </a:extLst>
          </p:cNvPr>
          <p:cNvSpPr>
            <a:spLocks noGrp="1"/>
          </p:cNvSpPr>
          <p:nvPr>
            <p:ph idx="1"/>
          </p:nvPr>
        </p:nvSpPr>
        <p:spPr/>
        <p:txBody>
          <a:bodyPr/>
          <a:lstStyle/>
          <a:p>
            <a:endParaRPr lang="es-PE"/>
          </a:p>
        </p:txBody>
      </p:sp>
      <p:pic>
        <p:nvPicPr>
          <p:cNvPr id="3074" name="Picture 2" descr="Thank you Studio Ghibli | Studio ghibli, Studio ghibli movies, Ghibli">
            <a:extLst>
              <a:ext uri="{FF2B5EF4-FFF2-40B4-BE49-F238E27FC236}">
                <a16:creationId xmlns:a16="http://schemas.microsoft.com/office/drawing/2014/main" id="{18C60181-6C98-6888-F197-82EC3AB4F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11329"/>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189</TotalTime>
  <Words>268</Words>
  <Application>Microsoft Office PowerPoint</Application>
  <PresentationFormat>Panorámica</PresentationFormat>
  <Paragraphs>19</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Gill Sans MT</vt:lpstr>
      <vt:lpstr>Galería</vt:lpstr>
      <vt:lpstr>A Day Like Today</vt:lpstr>
      <vt:lpstr>Studio Ghibli</vt:lpstr>
      <vt:lpstr>Movies</vt:lpstr>
      <vt:lpstr>THE BEST FILMS FROM THE STUDIO</vt:lpstr>
      <vt:lpstr>'The grave of the fireflies' (Isao Takahata, 1988)</vt:lpstr>
      <vt:lpstr>NAME</vt:lpstr>
      <vt:lpstr>Production and realization techniques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Like Today</dc:title>
  <dc:creator>Ales Junior De La Cruz Vega</dc:creator>
  <cp:lastModifiedBy>Ales Junior De La Cruz Vega</cp:lastModifiedBy>
  <cp:revision>4</cp:revision>
  <dcterms:created xsi:type="dcterms:W3CDTF">2023-06-13T23:01:18Z</dcterms:created>
  <dcterms:modified xsi:type="dcterms:W3CDTF">2023-06-15T01:30:26Z</dcterms:modified>
</cp:coreProperties>
</file>