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9"/>
  </p:notesMasterIdLst>
  <p:sldIdLst>
    <p:sldId id="256" r:id="rId2"/>
    <p:sldId id="260" r:id="rId3"/>
    <p:sldId id="362" r:id="rId4"/>
    <p:sldId id="299" r:id="rId5"/>
    <p:sldId id="275" r:id="rId6"/>
    <p:sldId id="366" r:id="rId7"/>
    <p:sldId id="3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99FF66"/>
    <a:srgbClr val="00FF00"/>
    <a:srgbClr val="990000"/>
    <a:srgbClr val="FFCC66"/>
    <a:srgbClr val="CCECFF"/>
    <a:srgbClr val="FFCC99"/>
    <a:srgbClr val="FFFF66"/>
    <a:srgbClr val="CCFF33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F2F60-9E21-49CB-87D2-9E8AC38D46DF}" type="datetimeFigureOut">
              <a:rPr lang="es-PE" smtClean="0"/>
              <a:t>28/07/2022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3C924-DFC6-4483-A677-385A3B4A4E12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3564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57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27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3020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857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0F2AB25-1AEF-4758-AF24-334C6D7573D0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03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80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1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9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4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7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4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2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AB25-1AEF-4758-AF24-334C6D7573D0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86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0F2AB25-1AEF-4758-AF24-334C6D7573D0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1B9CB01-316E-4414-94D8-B5120B38A8AE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9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seño de fondo abstracto degradado | Vector Premium">
            <a:extLst>
              <a:ext uri="{FF2B5EF4-FFF2-40B4-BE49-F238E27FC236}">
                <a16:creationId xmlns:a16="http://schemas.microsoft.com/office/drawing/2014/main" id="{FF401E0A-31D5-DCC8-9224-158C8EDB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7192" y="131768"/>
            <a:ext cx="7797616" cy="1361359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s-PE" sz="6600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Bernard MT Condensed" panose="02050806060905020404" pitchFamily="18" charset="0"/>
                <a:ea typeface="+mn-ea"/>
                <a:cs typeface="+mn-cs"/>
              </a:rPr>
              <a:t>Lope de Vega </a:t>
            </a:r>
            <a:endParaRPr lang="en-US" sz="6600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804" y="4748347"/>
            <a:ext cx="6085451" cy="1963369"/>
          </a:xfrm>
        </p:spPr>
        <p:txBody>
          <a:bodyPr>
            <a:normAutofit/>
          </a:bodyPr>
          <a:lstStyle/>
          <a:p>
            <a:pPr algn="l"/>
            <a:r>
              <a:rPr lang="es-PE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AUTOR</a:t>
            </a:r>
            <a:r>
              <a:rPr lang="es-PE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: Lope de Vega</a:t>
            </a:r>
            <a:endParaRPr lang="es-PE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l"/>
            <a:r>
              <a:rPr lang="es-PE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GRADO Y SECCIÓN</a:t>
            </a:r>
            <a:r>
              <a:rPr lang="es-PE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: 3 “B” secundaria</a:t>
            </a:r>
            <a:endParaRPr lang="es-PE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l"/>
            <a:r>
              <a:rPr lang="es-PE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ALUMNO</a:t>
            </a:r>
            <a:r>
              <a:rPr lang="es-PE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: Alejandro Pérez Ch</a:t>
            </a:r>
            <a:endParaRPr lang="es-PE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l"/>
            <a:r>
              <a:rPr lang="es-PE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ÁREA: </a:t>
            </a:r>
            <a:r>
              <a:rPr lang="es-PE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Comunicación </a:t>
            </a:r>
            <a:endParaRPr lang="en-US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AD3F19D-F2F8-DCAB-0F3A-093623607AFA}"/>
              </a:ext>
            </a:extLst>
          </p:cNvPr>
          <p:cNvSpPr txBox="1">
            <a:spLocks/>
          </p:cNvSpPr>
          <p:nvPr/>
        </p:nvSpPr>
        <p:spPr>
          <a:xfrm>
            <a:off x="7067755" y="5896371"/>
            <a:ext cx="5613544" cy="80127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cap="none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Bernard MT Condensed" panose="02050806060905020404" pitchFamily="18" charset="0"/>
                <a:ea typeface="+mn-ea"/>
                <a:cs typeface="+mn-cs"/>
              </a:rPr>
              <a:t>“Fuenteovejuna”</a:t>
            </a:r>
            <a:endParaRPr lang="en-US" sz="4000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pic>
        <p:nvPicPr>
          <p:cNvPr id="5" name="Picture 2" descr="Lope de Vega - Wikipedia, la enciclopedia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23" y="1362140"/>
            <a:ext cx="3697770" cy="436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4" y="543006"/>
            <a:ext cx="3382963" cy="33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Descubre la biografía de Miguel de Cervantes Saavedra, el mayor exponente  de la literatura española | QuimiNet">
            <a:extLst>
              <a:ext uri="{FF2B5EF4-FFF2-40B4-BE49-F238E27FC236}">
                <a16:creationId xmlns:a16="http://schemas.microsoft.com/office/drawing/2014/main" id="{4CDCEBAA-722D-B80D-0FBA-876B2EE1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3260280" y="450271"/>
            <a:ext cx="6014339" cy="839997"/>
          </a:xfrm>
          <a:prstGeom prst="rect">
            <a:avLst/>
          </a:prstGeom>
          <a:solidFill>
            <a:srgbClr val="C000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Filosofía literaria </a:t>
            </a:r>
            <a:endParaRPr lang="es-PE" sz="32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260675" y="4030867"/>
            <a:ext cx="2457477" cy="1064095"/>
          </a:xfrm>
          <a:prstGeom prst="rect">
            <a:avLst/>
          </a:prstGeom>
          <a:solidFill>
            <a:srgbClr val="CCCC00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PE" sz="16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236402" y="4001289"/>
            <a:ext cx="2457477" cy="1073927"/>
          </a:xfrm>
          <a:prstGeom prst="rect">
            <a:avLst/>
          </a:prstGeom>
          <a:solidFill>
            <a:srgbClr val="D60093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PE" sz="16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31681" y="3975193"/>
            <a:ext cx="2449726" cy="1100023"/>
          </a:xfrm>
          <a:prstGeom prst="rect">
            <a:avLst/>
          </a:prstGeom>
          <a:solidFill>
            <a:srgbClr val="00206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PE" sz="16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3650649" y="5571338"/>
            <a:ext cx="2449726" cy="1100023"/>
          </a:xfrm>
          <a:prstGeom prst="rect">
            <a:avLst/>
          </a:prstGeom>
          <a:solidFill>
            <a:srgbClr val="6633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PE" sz="16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1781277" y="1311712"/>
            <a:ext cx="8683865" cy="515412"/>
            <a:chOff x="1743064" y="1626037"/>
            <a:chExt cx="8550628" cy="515414"/>
          </a:xfrm>
        </p:grpSpPr>
        <p:cxnSp>
          <p:nvCxnSpPr>
            <p:cNvPr id="52" name="Conector recto 51"/>
            <p:cNvCxnSpPr>
              <a:cxnSpLocks/>
            </p:cNvCxnSpPr>
            <p:nvPr/>
          </p:nvCxnSpPr>
          <p:spPr>
            <a:xfrm>
              <a:off x="6029544" y="1626037"/>
              <a:ext cx="0" cy="477191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/>
            <p:cNvCxnSpPr>
              <a:cxnSpLocks/>
            </p:cNvCxnSpPr>
            <p:nvPr/>
          </p:nvCxnSpPr>
          <p:spPr>
            <a:xfrm flipH="1">
              <a:off x="1743064" y="2141450"/>
              <a:ext cx="8550628" cy="1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16"/>
          <p:cNvSpPr/>
          <p:nvPr/>
        </p:nvSpPr>
        <p:spPr>
          <a:xfrm>
            <a:off x="546901" y="2359174"/>
            <a:ext cx="2449726" cy="1100023"/>
          </a:xfrm>
          <a:prstGeom prst="rect">
            <a:avLst/>
          </a:prstGeom>
          <a:solidFill>
            <a:srgbClr val="00206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PE" sz="2400" dirty="0">
              <a:ln>
                <a:solidFill>
                  <a:schemeClr val="bg2">
                    <a:lumMod val="10000"/>
                  </a:schemeClr>
                </a:solidFill>
              </a:ln>
              <a:highlight>
                <a:srgbClr val="00FF00"/>
              </a:highlight>
              <a:latin typeface="Impact" panose="020B080603090205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543528" y="2347114"/>
            <a:ext cx="2449726" cy="1117887"/>
          </a:xfrm>
          <a:prstGeom prst="rect">
            <a:avLst/>
          </a:prstGeom>
          <a:solidFill>
            <a:srgbClr val="6633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PE" sz="2400" dirty="0">
              <a:ln>
                <a:solidFill>
                  <a:schemeClr val="bg2">
                    <a:lumMod val="10000"/>
                  </a:schemeClr>
                </a:solidFill>
              </a:ln>
              <a:highlight>
                <a:srgbClr val="00FF00"/>
              </a:highlight>
              <a:latin typeface="Impact" panose="020B080603090205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260676" y="2349374"/>
            <a:ext cx="2457477" cy="1079623"/>
          </a:xfrm>
          <a:prstGeom prst="rect">
            <a:avLst/>
          </a:prstGeom>
          <a:solidFill>
            <a:srgbClr val="CCCC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PE" sz="2400" dirty="0">
              <a:ln>
                <a:solidFill>
                  <a:schemeClr val="bg2">
                    <a:lumMod val="10000"/>
                  </a:schemeClr>
                </a:solidFill>
              </a:ln>
              <a:highlight>
                <a:srgbClr val="00FF00"/>
              </a:highlight>
              <a:latin typeface="Impact" panose="020B080603090205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9097929" y="2349342"/>
            <a:ext cx="2457477" cy="1051163"/>
          </a:xfrm>
          <a:prstGeom prst="rect">
            <a:avLst/>
          </a:prstGeom>
          <a:solidFill>
            <a:srgbClr val="D60093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 dirty="0">
              <a:ln>
                <a:solidFill>
                  <a:schemeClr val="bg2">
                    <a:lumMod val="10000"/>
                  </a:schemeClr>
                </a:solidFill>
              </a:ln>
              <a:highlight>
                <a:srgbClr val="00FF00"/>
              </a:highlight>
              <a:latin typeface="Impact" panose="020B0806030902050204" pitchFamily="34" charset="0"/>
            </a:endParaRPr>
          </a:p>
        </p:txBody>
      </p:sp>
      <p:cxnSp>
        <p:nvCxnSpPr>
          <p:cNvPr id="22" name="Conector recto 21"/>
          <p:cNvCxnSpPr>
            <a:cxnSpLocks/>
          </p:cNvCxnSpPr>
          <p:nvPr/>
        </p:nvCxnSpPr>
        <p:spPr>
          <a:xfrm>
            <a:off x="1781277" y="3439724"/>
            <a:ext cx="0" cy="502472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D6171622-74E6-907F-B663-AC329942283B}"/>
              </a:ext>
            </a:extLst>
          </p:cNvPr>
          <p:cNvCxnSpPr>
            <a:cxnSpLocks/>
          </p:cNvCxnSpPr>
          <p:nvPr/>
        </p:nvCxnSpPr>
        <p:spPr>
          <a:xfrm>
            <a:off x="1771764" y="5068866"/>
            <a:ext cx="0" cy="502472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2CDC833-2FD1-086F-F524-88664B1BB1A4}"/>
              </a:ext>
            </a:extLst>
          </p:cNvPr>
          <p:cNvSpPr/>
          <p:nvPr/>
        </p:nvSpPr>
        <p:spPr>
          <a:xfrm>
            <a:off x="631681" y="5535410"/>
            <a:ext cx="2449726" cy="1100023"/>
          </a:xfrm>
          <a:prstGeom prst="rect">
            <a:avLst/>
          </a:prstGeom>
          <a:solidFill>
            <a:srgbClr val="00206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PE" sz="16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A0B44B6-6591-9014-C281-82B4B7AA4CDE}"/>
              </a:ext>
            </a:extLst>
          </p:cNvPr>
          <p:cNvSpPr/>
          <p:nvPr/>
        </p:nvSpPr>
        <p:spPr>
          <a:xfrm>
            <a:off x="3579259" y="4004771"/>
            <a:ext cx="2449726" cy="1100023"/>
          </a:xfrm>
          <a:prstGeom prst="rect">
            <a:avLst/>
          </a:prstGeom>
          <a:solidFill>
            <a:srgbClr val="6633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PE" sz="16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D0C615C-BDD5-0D58-05CE-3E5B3746556E}"/>
              </a:ext>
            </a:extLst>
          </p:cNvPr>
          <p:cNvCxnSpPr>
            <a:cxnSpLocks/>
          </p:cNvCxnSpPr>
          <p:nvPr/>
        </p:nvCxnSpPr>
        <p:spPr>
          <a:xfrm>
            <a:off x="4792725" y="5104794"/>
            <a:ext cx="0" cy="502472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A30CFAB6-34E9-8AEC-10B1-6C85A6EB2625}"/>
              </a:ext>
            </a:extLst>
          </p:cNvPr>
          <p:cNvCxnSpPr>
            <a:cxnSpLocks/>
          </p:cNvCxnSpPr>
          <p:nvPr/>
        </p:nvCxnSpPr>
        <p:spPr>
          <a:xfrm>
            <a:off x="4804122" y="3502299"/>
            <a:ext cx="0" cy="502472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D6281CF2-3E62-C657-E1D7-37B626D4EA97}"/>
              </a:ext>
            </a:extLst>
          </p:cNvPr>
          <p:cNvCxnSpPr>
            <a:cxnSpLocks/>
          </p:cNvCxnSpPr>
          <p:nvPr/>
        </p:nvCxnSpPr>
        <p:spPr>
          <a:xfrm>
            <a:off x="4786164" y="1853574"/>
            <a:ext cx="0" cy="502472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95A04FEC-D509-E67A-F20C-68555278FACA}"/>
              </a:ext>
            </a:extLst>
          </p:cNvPr>
          <p:cNvCxnSpPr>
            <a:cxnSpLocks/>
          </p:cNvCxnSpPr>
          <p:nvPr/>
        </p:nvCxnSpPr>
        <p:spPr>
          <a:xfrm>
            <a:off x="1771764" y="1800204"/>
            <a:ext cx="0" cy="549138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088F7EBF-2BF0-EF1B-863A-0DDCB24DF91D}"/>
              </a:ext>
            </a:extLst>
          </p:cNvPr>
          <p:cNvCxnSpPr>
            <a:cxnSpLocks/>
          </p:cNvCxnSpPr>
          <p:nvPr/>
        </p:nvCxnSpPr>
        <p:spPr>
          <a:xfrm>
            <a:off x="7442297" y="1788901"/>
            <a:ext cx="0" cy="549138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B99BA432-1C36-59BD-987D-E9A809A8B24F}"/>
              </a:ext>
            </a:extLst>
          </p:cNvPr>
          <p:cNvCxnSpPr>
            <a:cxnSpLocks/>
          </p:cNvCxnSpPr>
          <p:nvPr/>
        </p:nvCxnSpPr>
        <p:spPr>
          <a:xfrm>
            <a:off x="7442297" y="3439724"/>
            <a:ext cx="0" cy="549138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09E73168-FD7F-9C0A-E29A-8BAA95E2C6DF}"/>
              </a:ext>
            </a:extLst>
          </p:cNvPr>
          <p:cNvCxnSpPr>
            <a:cxnSpLocks/>
          </p:cNvCxnSpPr>
          <p:nvPr/>
        </p:nvCxnSpPr>
        <p:spPr>
          <a:xfrm>
            <a:off x="7442297" y="5081461"/>
            <a:ext cx="0" cy="549138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37">
            <a:extLst>
              <a:ext uri="{FF2B5EF4-FFF2-40B4-BE49-F238E27FC236}">
                <a16:creationId xmlns:a16="http://schemas.microsoft.com/office/drawing/2014/main" id="{A8AFB586-0E48-FB9A-0244-FBC372A68815}"/>
              </a:ext>
            </a:extLst>
          </p:cNvPr>
          <p:cNvSpPr/>
          <p:nvPr/>
        </p:nvSpPr>
        <p:spPr>
          <a:xfrm>
            <a:off x="6286887" y="5571338"/>
            <a:ext cx="2457477" cy="1064095"/>
          </a:xfrm>
          <a:prstGeom prst="rect">
            <a:avLst/>
          </a:prstGeom>
          <a:solidFill>
            <a:srgbClr val="CCCC00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PE" sz="16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B3C66283-2B35-C6A3-B3D3-3E519C5784D8}"/>
              </a:ext>
            </a:extLst>
          </p:cNvPr>
          <p:cNvCxnSpPr>
            <a:cxnSpLocks/>
          </p:cNvCxnSpPr>
          <p:nvPr/>
        </p:nvCxnSpPr>
        <p:spPr>
          <a:xfrm>
            <a:off x="10465141" y="1806908"/>
            <a:ext cx="0" cy="549138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ángulo 39">
            <a:extLst>
              <a:ext uri="{FF2B5EF4-FFF2-40B4-BE49-F238E27FC236}">
                <a16:creationId xmlns:a16="http://schemas.microsoft.com/office/drawing/2014/main" id="{00ED8FF5-ABE2-F039-FBBF-FA6F2FE90B0A}"/>
              </a:ext>
            </a:extLst>
          </p:cNvPr>
          <p:cNvSpPr/>
          <p:nvPr/>
        </p:nvSpPr>
        <p:spPr>
          <a:xfrm>
            <a:off x="9236402" y="5630599"/>
            <a:ext cx="2457477" cy="1073927"/>
          </a:xfrm>
          <a:prstGeom prst="rect">
            <a:avLst/>
          </a:prstGeom>
          <a:solidFill>
            <a:srgbClr val="D60093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PE" sz="16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9CEF0AFF-AD61-AC0F-43E2-62BC4BE5B05D}"/>
              </a:ext>
            </a:extLst>
          </p:cNvPr>
          <p:cNvCxnSpPr>
            <a:cxnSpLocks/>
          </p:cNvCxnSpPr>
          <p:nvPr/>
        </p:nvCxnSpPr>
        <p:spPr>
          <a:xfrm>
            <a:off x="10465141" y="3420169"/>
            <a:ext cx="0" cy="549138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910D27C6-63AA-D62D-DC93-8B22EEFF33A2}"/>
              </a:ext>
            </a:extLst>
          </p:cNvPr>
          <p:cNvCxnSpPr>
            <a:cxnSpLocks/>
          </p:cNvCxnSpPr>
          <p:nvPr/>
        </p:nvCxnSpPr>
        <p:spPr>
          <a:xfrm>
            <a:off x="10465140" y="5058128"/>
            <a:ext cx="0" cy="549138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723900" y="2654300"/>
            <a:ext cx="191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Alegre y comunicativo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06836" y="2425504"/>
            <a:ext cx="1937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Le gustaba originar las cosas que hacia.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565824" y="2578562"/>
            <a:ext cx="175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Era amoroso y religioso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274619" y="2653086"/>
            <a:ext cx="196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Satírica y burlesca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35612" y="4076587"/>
            <a:ext cx="173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Le ponía mucha alegría a sus obras.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8200" y="57531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Fue un gran escritor.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735813" y="4239748"/>
            <a:ext cx="200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Era bastante creativo.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906836" y="5816148"/>
            <a:ext cx="193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También era muy bueno actuando.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185539" y="4025674"/>
            <a:ext cx="2727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El llamado Fénix de los ingenios, fue el más prolífico y uno de los mejores dramaturgos del Siglo de </a:t>
            </a:r>
            <a:r>
              <a:rPr lang="es-ES" sz="1600" dirty="0" smtClean="0"/>
              <a:t>Oro</a:t>
            </a:r>
            <a:r>
              <a:rPr lang="es-ES" dirty="0"/>
              <a:t>.</a:t>
            </a:r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350656" y="5623756"/>
            <a:ext cx="253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</a:t>
            </a:r>
            <a:r>
              <a:rPr lang="es-ES" dirty="0" smtClean="0"/>
              <a:t>ero </a:t>
            </a:r>
            <a:r>
              <a:rPr lang="es-ES" dirty="0"/>
              <a:t>su ingenio le llevó también a escribir poesía, </a:t>
            </a:r>
            <a:r>
              <a:rPr lang="es-ES" dirty="0" smtClean="0"/>
              <a:t>novelas,etc.</a:t>
            </a:r>
            <a:endParaRPr lang="en-U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210422" y="4007539"/>
            <a:ext cx="2590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En cuanto al estilo, la idea de poesía que Lope defiende es aquella que combina concepto y adorno.</a:t>
            </a:r>
            <a:endParaRPr lang="en-US" sz="16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9210422" y="5691443"/>
            <a:ext cx="2751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Lope de Vega se ha hecho famoso por la creación de la Comedia </a:t>
            </a:r>
            <a:r>
              <a:rPr lang="es-ES" dirty="0" smtClean="0"/>
              <a:t>Nueva.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28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9" grpId="0" animBg="1"/>
      <p:bldP spid="38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guel de Cervantes, su historia - iNMSOL Aprender Español">
            <a:extLst>
              <a:ext uri="{FF2B5EF4-FFF2-40B4-BE49-F238E27FC236}">
                <a16:creationId xmlns:a16="http://schemas.microsoft.com/office/drawing/2014/main" id="{789EEF54-A6E8-4D8F-D0A0-FF800CA1C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25"/>
            <a:ext cx="12192001" cy="68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13">
            <a:extLst>
              <a:ext uri="{FF2B5EF4-FFF2-40B4-BE49-F238E27FC236}">
                <a16:creationId xmlns:a16="http://schemas.microsoft.com/office/drawing/2014/main" id="{752D823B-7404-4B72-8386-927A66708080}"/>
              </a:ext>
            </a:extLst>
          </p:cNvPr>
          <p:cNvSpPr/>
          <p:nvPr/>
        </p:nvSpPr>
        <p:spPr>
          <a:xfrm>
            <a:off x="329378" y="3337508"/>
            <a:ext cx="3244645" cy="1443356"/>
          </a:xfrm>
          <a:prstGeom prst="roundRect">
            <a:avLst>
              <a:gd name="adj" fmla="val 8485"/>
            </a:avLst>
          </a:prstGeom>
          <a:solidFill>
            <a:schemeClr val="accent5">
              <a:lumMod val="75000"/>
            </a:schemeClr>
          </a:solidFill>
          <a:ln w="571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endParaRPr lang="es-PE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Rectángulo redondeado 13">
            <a:extLst>
              <a:ext uri="{FF2B5EF4-FFF2-40B4-BE49-F238E27FC236}">
                <a16:creationId xmlns:a16="http://schemas.microsoft.com/office/drawing/2014/main" id="{174BDA0C-FA74-4677-8D43-72F054082D70}"/>
              </a:ext>
            </a:extLst>
          </p:cNvPr>
          <p:cNvSpPr/>
          <p:nvPr/>
        </p:nvSpPr>
        <p:spPr>
          <a:xfrm>
            <a:off x="2069357" y="126799"/>
            <a:ext cx="8288593" cy="726356"/>
          </a:xfrm>
          <a:prstGeom prst="roundRect">
            <a:avLst/>
          </a:prstGeom>
          <a:solidFill>
            <a:srgbClr val="00FF00"/>
          </a:solidFill>
          <a:ln w="57150">
            <a:solidFill>
              <a:srgbClr val="C0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4663"/>
            <a:r>
              <a:rPr lang="es-PE" sz="40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SEMBLANZA</a:t>
            </a:r>
            <a:endParaRPr lang="es-PE" sz="4000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Rectángulo redondeado 13">
            <a:extLst>
              <a:ext uri="{FF2B5EF4-FFF2-40B4-BE49-F238E27FC236}">
                <a16:creationId xmlns:a16="http://schemas.microsoft.com/office/drawing/2014/main" id="{8DCA2C2E-D208-DEF5-5F24-0FF7211AF419}"/>
              </a:ext>
            </a:extLst>
          </p:cNvPr>
          <p:cNvSpPr/>
          <p:nvPr/>
        </p:nvSpPr>
        <p:spPr>
          <a:xfrm>
            <a:off x="4473672" y="3292499"/>
            <a:ext cx="3244645" cy="1443356"/>
          </a:xfrm>
          <a:prstGeom prst="roundRect">
            <a:avLst>
              <a:gd name="adj" fmla="val 8485"/>
            </a:avLst>
          </a:prstGeom>
          <a:solidFill>
            <a:srgbClr val="66FF99"/>
          </a:solidFill>
          <a:ln w="571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endParaRPr lang="es-PE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" name="Rectángulo redondeado 13">
            <a:extLst>
              <a:ext uri="{FF2B5EF4-FFF2-40B4-BE49-F238E27FC236}">
                <a16:creationId xmlns:a16="http://schemas.microsoft.com/office/drawing/2014/main" id="{063AE1D5-F62E-416A-5C74-D34902372486}"/>
              </a:ext>
            </a:extLst>
          </p:cNvPr>
          <p:cNvSpPr/>
          <p:nvPr/>
        </p:nvSpPr>
        <p:spPr>
          <a:xfrm>
            <a:off x="4370436" y="1170354"/>
            <a:ext cx="3244645" cy="1443356"/>
          </a:xfrm>
          <a:prstGeom prst="roundRect">
            <a:avLst>
              <a:gd name="adj" fmla="val 8485"/>
            </a:avLst>
          </a:prstGeom>
          <a:solidFill>
            <a:srgbClr val="0070C0"/>
          </a:solidFill>
          <a:ln w="571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endParaRPr lang="es-PE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1" name="Rectángulo redondeado 13">
            <a:extLst>
              <a:ext uri="{FF2B5EF4-FFF2-40B4-BE49-F238E27FC236}">
                <a16:creationId xmlns:a16="http://schemas.microsoft.com/office/drawing/2014/main" id="{00A12243-0CAE-08B0-1FD4-8AD8C86AA132}"/>
              </a:ext>
            </a:extLst>
          </p:cNvPr>
          <p:cNvSpPr/>
          <p:nvPr/>
        </p:nvSpPr>
        <p:spPr>
          <a:xfrm>
            <a:off x="8608132" y="3333268"/>
            <a:ext cx="3244645" cy="1439363"/>
          </a:xfrm>
          <a:prstGeom prst="roundRect">
            <a:avLst>
              <a:gd name="adj" fmla="val 8485"/>
            </a:avLst>
          </a:prstGeom>
          <a:solidFill>
            <a:srgbClr val="FF9966"/>
          </a:solidFill>
          <a:ln w="571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endParaRPr lang="es-PE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EDC71024-54DE-16ED-D6B2-E9AFB02DCA12}"/>
              </a:ext>
            </a:extLst>
          </p:cNvPr>
          <p:cNvSpPr/>
          <p:nvPr/>
        </p:nvSpPr>
        <p:spPr>
          <a:xfrm rot="10800000">
            <a:off x="3932891" y="3764161"/>
            <a:ext cx="437071" cy="597240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3" name="Flecha: a la derecha 32">
            <a:extLst>
              <a:ext uri="{FF2B5EF4-FFF2-40B4-BE49-F238E27FC236}">
                <a16:creationId xmlns:a16="http://schemas.microsoft.com/office/drawing/2014/main" id="{1BCE7C7B-08BE-4849-FB46-A616ECFDB846}"/>
              </a:ext>
            </a:extLst>
          </p:cNvPr>
          <p:cNvSpPr/>
          <p:nvPr/>
        </p:nvSpPr>
        <p:spPr>
          <a:xfrm>
            <a:off x="7813761" y="3780647"/>
            <a:ext cx="437071" cy="597240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2E28A39A-5DBF-D383-5EBA-CAED7F95379A}"/>
              </a:ext>
            </a:extLst>
          </p:cNvPr>
          <p:cNvSpPr/>
          <p:nvPr/>
        </p:nvSpPr>
        <p:spPr>
          <a:xfrm rot="16200000">
            <a:off x="5877459" y="2655592"/>
            <a:ext cx="437071" cy="597240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CuadroTexto 4"/>
          <p:cNvSpPr txBox="1"/>
          <p:nvPr/>
        </p:nvSpPr>
        <p:spPr>
          <a:xfrm>
            <a:off x="680268" y="3601116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Nació el 25 de noviembre de 1562, En Madrid España.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93506" y="1198065"/>
            <a:ext cx="3640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La única referencia que se tiene a su enfermedad cardiaca </a:t>
            </a:r>
            <a:r>
              <a:rPr lang="es-ES" sz="1600" dirty="0" smtClean="0"/>
              <a:t>En </a:t>
            </a:r>
            <a:r>
              <a:rPr lang="es-ES" sz="1600" dirty="0"/>
              <a:t>ella Pérez de Montalbán describe los últimos días de Lope desde que enfermó hasta que falleció el 27 de Agosto de 1635.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623236" y="3352456"/>
            <a:ext cx="3469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Consolidó el género de la comedia, que se liberó de las reglas aristotélicas. No le interesaba la unidad de lugar, aceptaba a de acción y se oponía a la unidad de </a:t>
            </a:r>
            <a:r>
              <a:rPr lang="es-ES" sz="1600" dirty="0" smtClean="0"/>
              <a:t>tiempo.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829971" y="3414012"/>
            <a:ext cx="2485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Frase:</a:t>
            </a:r>
          </a:p>
          <a:p>
            <a:r>
              <a:rPr lang="es-ES" dirty="0" smtClean="0"/>
              <a:t>“Que </a:t>
            </a:r>
            <a:r>
              <a:rPr lang="es-ES" dirty="0"/>
              <a:t>pobreza no es vileza mientras no hace cosas </a:t>
            </a:r>
            <a:r>
              <a:rPr lang="es-ES" dirty="0" smtClean="0"/>
              <a:t>malas”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581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 animBg="1"/>
      <p:bldP spid="16" grpId="0" animBg="1"/>
      <p:bldP spid="21" grpId="0" animBg="1"/>
      <p:bldP spid="30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scubre la biografía de Miguel de Cervantes Saavedra, el mayor exponente  de la literatura española | QuimiNet">
            <a:extLst>
              <a:ext uri="{FF2B5EF4-FFF2-40B4-BE49-F238E27FC236}">
                <a16:creationId xmlns:a16="http://schemas.microsoft.com/office/drawing/2014/main" id="{AA9B2C66-D236-361F-36C7-FB4A3AD39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4894263" y="3127717"/>
            <a:ext cx="2284997" cy="2038084"/>
          </a:xfrm>
          <a:prstGeom prst="ellipse">
            <a:avLst/>
          </a:prstGeom>
          <a:solidFill>
            <a:srgbClr val="99FF66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DATOS CURIOSOS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366198" y="3983000"/>
            <a:ext cx="4001540" cy="2581127"/>
          </a:xfrm>
          <a:prstGeom prst="roundRect">
            <a:avLst>
              <a:gd name="adj" fmla="val 11606"/>
            </a:avLst>
          </a:prstGeom>
          <a:solidFill>
            <a:srgbClr val="7030A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just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just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just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just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just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8" name="Rectángulo redondeado 16">
            <a:extLst>
              <a:ext uri="{FF2B5EF4-FFF2-40B4-BE49-F238E27FC236}">
                <a16:creationId xmlns:a16="http://schemas.microsoft.com/office/drawing/2014/main" id="{75A8D122-0DF8-483A-A8E0-FA75077D8434}"/>
              </a:ext>
            </a:extLst>
          </p:cNvPr>
          <p:cNvSpPr/>
          <p:nvPr/>
        </p:nvSpPr>
        <p:spPr>
          <a:xfrm>
            <a:off x="7824263" y="3983001"/>
            <a:ext cx="4001541" cy="2581127"/>
          </a:xfrm>
          <a:prstGeom prst="roundRect">
            <a:avLst>
              <a:gd name="adj" fmla="val 12526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9" name="Rectángulo redondeado 16">
            <a:extLst>
              <a:ext uri="{FF2B5EF4-FFF2-40B4-BE49-F238E27FC236}">
                <a16:creationId xmlns:a16="http://schemas.microsoft.com/office/drawing/2014/main" id="{1165F677-634B-4E8F-909B-CA6B894493E5}"/>
              </a:ext>
            </a:extLst>
          </p:cNvPr>
          <p:cNvSpPr/>
          <p:nvPr/>
        </p:nvSpPr>
        <p:spPr>
          <a:xfrm>
            <a:off x="3845770" y="293872"/>
            <a:ext cx="3978493" cy="2581127"/>
          </a:xfrm>
          <a:prstGeom prst="roundRect">
            <a:avLst>
              <a:gd name="adj" fmla="val 11606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ES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  <a:p>
            <a:pPr algn="ctr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2" name="Flecha: curvada hacia arriba 1">
            <a:extLst>
              <a:ext uri="{FF2B5EF4-FFF2-40B4-BE49-F238E27FC236}">
                <a16:creationId xmlns:a16="http://schemas.microsoft.com/office/drawing/2014/main" id="{FE84B7A0-9A2A-4A09-83EC-A2CABB66753D}"/>
              </a:ext>
            </a:extLst>
          </p:cNvPr>
          <p:cNvSpPr/>
          <p:nvPr/>
        </p:nvSpPr>
        <p:spPr>
          <a:xfrm>
            <a:off x="4635062" y="5475290"/>
            <a:ext cx="2803401" cy="957041"/>
          </a:xfrm>
          <a:prstGeom prst="curvedUp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2" name="Flecha: curvada hacia arriba 11">
            <a:extLst>
              <a:ext uri="{FF2B5EF4-FFF2-40B4-BE49-F238E27FC236}">
                <a16:creationId xmlns:a16="http://schemas.microsoft.com/office/drawing/2014/main" id="{A0C4A28E-3CE0-4BA6-B01F-5458C03552E5}"/>
              </a:ext>
            </a:extLst>
          </p:cNvPr>
          <p:cNvSpPr/>
          <p:nvPr/>
        </p:nvSpPr>
        <p:spPr>
          <a:xfrm rot="14131736">
            <a:off x="8305660" y="1665344"/>
            <a:ext cx="2810705" cy="1085924"/>
          </a:xfrm>
          <a:prstGeom prst="curvedUp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3" name="Flecha: curvada hacia arriba 12">
            <a:extLst>
              <a:ext uri="{FF2B5EF4-FFF2-40B4-BE49-F238E27FC236}">
                <a16:creationId xmlns:a16="http://schemas.microsoft.com/office/drawing/2014/main" id="{B97BE214-F762-451A-AA20-791B989DF11F}"/>
              </a:ext>
            </a:extLst>
          </p:cNvPr>
          <p:cNvSpPr/>
          <p:nvPr/>
        </p:nvSpPr>
        <p:spPr>
          <a:xfrm rot="7291698">
            <a:off x="821584" y="1347233"/>
            <a:ext cx="2810705" cy="1160757"/>
          </a:xfrm>
          <a:prstGeom prst="curvedUp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380236" y="614939"/>
            <a:ext cx="2922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No solo fue escritor, también ejerció como militar, secretario de aristócratas e incluso </a:t>
            </a:r>
            <a:r>
              <a:rPr lang="es-ES" sz="2400" dirty="0" smtClean="0">
                <a:solidFill>
                  <a:schemeClr val="bg1"/>
                </a:solidFill>
              </a:rPr>
              <a:t>sacerdote.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30578" y="4081107"/>
            <a:ext cx="29927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Era todo un conquistador, su verdadera pasión eran las mujeres, lo que le llevó a tener al menos quince hijos.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80400" y="4445000"/>
            <a:ext cx="3187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Renovó y las bases del teatro español, por lo que lo empezaron a conocer como “monstruo de la naturaleza”.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7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8" grpId="0" animBg="1"/>
      <p:bldP spid="9" grpId="0" animBg="1"/>
      <p:bldP spid="2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l hombre que mató a don quijote (2018) crítica: casi tres décadas para...  ¿esto?">
            <a:extLst>
              <a:ext uri="{FF2B5EF4-FFF2-40B4-BE49-F238E27FC236}">
                <a16:creationId xmlns:a16="http://schemas.microsoft.com/office/drawing/2014/main" id="{1085E01D-15BB-C755-D145-F062AD27E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redondeado 10">
            <a:extLst>
              <a:ext uri="{FF2B5EF4-FFF2-40B4-BE49-F238E27FC236}">
                <a16:creationId xmlns:a16="http://schemas.microsoft.com/office/drawing/2014/main" id="{79E45C62-37D4-4DF3-A8BE-84BAFA9B6258}"/>
              </a:ext>
            </a:extLst>
          </p:cNvPr>
          <p:cNvSpPr/>
          <p:nvPr/>
        </p:nvSpPr>
        <p:spPr>
          <a:xfrm>
            <a:off x="8060323" y="4430866"/>
            <a:ext cx="3631695" cy="2001428"/>
          </a:xfrm>
          <a:prstGeom prst="roundRect">
            <a:avLst>
              <a:gd name="adj" fmla="val 10409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15" name="Rectángulo redondeado 6">
            <a:extLst>
              <a:ext uri="{FF2B5EF4-FFF2-40B4-BE49-F238E27FC236}">
                <a16:creationId xmlns:a16="http://schemas.microsoft.com/office/drawing/2014/main" id="{B3F4CED2-C14C-4323-A185-306332B8AD65}"/>
              </a:ext>
            </a:extLst>
          </p:cNvPr>
          <p:cNvSpPr/>
          <p:nvPr/>
        </p:nvSpPr>
        <p:spPr>
          <a:xfrm>
            <a:off x="4125983" y="2967187"/>
            <a:ext cx="3805799" cy="977840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OBRAS LITERARIAS DESTACADAS</a:t>
            </a:r>
          </a:p>
        </p:txBody>
      </p:sp>
      <p:sp>
        <p:nvSpPr>
          <p:cNvPr id="23" name="Rectángulo redondeado 10">
            <a:extLst>
              <a:ext uri="{FF2B5EF4-FFF2-40B4-BE49-F238E27FC236}">
                <a16:creationId xmlns:a16="http://schemas.microsoft.com/office/drawing/2014/main" id="{5F3A59B0-1778-4463-AA81-AC66155611C6}"/>
              </a:ext>
            </a:extLst>
          </p:cNvPr>
          <p:cNvSpPr/>
          <p:nvPr/>
        </p:nvSpPr>
        <p:spPr>
          <a:xfrm>
            <a:off x="426162" y="4571486"/>
            <a:ext cx="3631695" cy="2036378"/>
          </a:xfrm>
          <a:prstGeom prst="roundRect">
            <a:avLst>
              <a:gd name="adj" fmla="val 12347"/>
            </a:avLst>
          </a:prstGeom>
          <a:solidFill>
            <a:srgbClr val="FF9966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24" name="Rectángulo redondeado 10">
            <a:extLst>
              <a:ext uri="{FF2B5EF4-FFF2-40B4-BE49-F238E27FC236}">
                <a16:creationId xmlns:a16="http://schemas.microsoft.com/office/drawing/2014/main" id="{4A60FD8A-1E81-4815-8323-F32F36321894}"/>
              </a:ext>
            </a:extLst>
          </p:cNvPr>
          <p:cNvSpPr/>
          <p:nvPr/>
        </p:nvSpPr>
        <p:spPr>
          <a:xfrm>
            <a:off x="7931782" y="264476"/>
            <a:ext cx="3631696" cy="2019868"/>
          </a:xfrm>
          <a:prstGeom prst="roundRect">
            <a:avLst>
              <a:gd name="adj" fmla="val 10409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2" name="Flecha: doblada 31">
            <a:extLst>
              <a:ext uri="{FF2B5EF4-FFF2-40B4-BE49-F238E27FC236}">
                <a16:creationId xmlns:a16="http://schemas.microsoft.com/office/drawing/2014/main" id="{89797125-5A0B-4E81-A58A-E66F8BB5B060}"/>
              </a:ext>
            </a:extLst>
          </p:cNvPr>
          <p:cNvSpPr/>
          <p:nvPr/>
        </p:nvSpPr>
        <p:spPr>
          <a:xfrm flipV="1">
            <a:off x="5707897" y="4327922"/>
            <a:ext cx="1812040" cy="1550950"/>
          </a:xfrm>
          <a:prstGeom prst="bentArrow">
            <a:avLst>
              <a:gd name="adj1" fmla="val 25000"/>
              <a:gd name="adj2" fmla="val 23482"/>
              <a:gd name="adj3" fmla="val 26637"/>
              <a:gd name="adj4" fmla="val 27165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33" name="Flecha: doblada 32">
            <a:extLst>
              <a:ext uri="{FF2B5EF4-FFF2-40B4-BE49-F238E27FC236}">
                <a16:creationId xmlns:a16="http://schemas.microsoft.com/office/drawing/2014/main" id="{B22F55C7-6574-48B5-A8F1-8C9CABD590F1}"/>
              </a:ext>
            </a:extLst>
          </p:cNvPr>
          <p:cNvSpPr/>
          <p:nvPr/>
        </p:nvSpPr>
        <p:spPr>
          <a:xfrm rot="5400000" flipV="1">
            <a:off x="2258721" y="2872994"/>
            <a:ext cx="1188746" cy="1812039"/>
          </a:xfrm>
          <a:prstGeom prst="bentArrow">
            <a:avLst>
              <a:gd name="adj1" fmla="val 25000"/>
              <a:gd name="adj2" fmla="val 23482"/>
              <a:gd name="adj3" fmla="val 29858"/>
              <a:gd name="adj4" fmla="val 27165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34" name="Flecha: doblada 33">
            <a:extLst>
              <a:ext uri="{FF2B5EF4-FFF2-40B4-BE49-F238E27FC236}">
                <a16:creationId xmlns:a16="http://schemas.microsoft.com/office/drawing/2014/main" id="{655C0B1D-B155-445E-9295-3D8D59064822}"/>
              </a:ext>
            </a:extLst>
          </p:cNvPr>
          <p:cNvSpPr/>
          <p:nvPr/>
        </p:nvSpPr>
        <p:spPr>
          <a:xfrm rot="16200000" flipV="1">
            <a:off x="8557016" y="2126648"/>
            <a:ext cx="1066799" cy="1812039"/>
          </a:xfrm>
          <a:prstGeom prst="bentArrow">
            <a:avLst>
              <a:gd name="adj1" fmla="val 25000"/>
              <a:gd name="adj2" fmla="val 23482"/>
              <a:gd name="adj3" fmla="val 29858"/>
              <a:gd name="adj4" fmla="val 27165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78072" y="4882922"/>
            <a:ext cx="2727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La </a:t>
            </a:r>
            <a:r>
              <a:rPr lang="en-US" sz="3200" dirty="0" err="1" smtClean="0">
                <a:solidFill>
                  <a:schemeClr val="bg1"/>
                </a:solidFill>
              </a:rPr>
              <a:t>limpieza</a:t>
            </a:r>
            <a:r>
              <a:rPr lang="en-US" sz="3200" dirty="0" smtClean="0">
                <a:solidFill>
                  <a:schemeClr val="bg1"/>
                </a:solidFill>
              </a:rPr>
              <a:t> no </a:t>
            </a:r>
            <a:r>
              <a:rPr lang="en-US" sz="2800" dirty="0" err="1" smtClean="0">
                <a:solidFill>
                  <a:schemeClr val="bg1"/>
                </a:solidFill>
              </a:rPr>
              <a:t>manchada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237979" y="1012800"/>
            <a:ext cx="298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Las dos </a:t>
            </a:r>
            <a:r>
              <a:rPr lang="en-US" sz="2800" dirty="0" err="1">
                <a:solidFill>
                  <a:schemeClr val="bg1"/>
                </a:solidFill>
              </a:rPr>
              <a:t>bandoleras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487680" y="4821366"/>
            <a:ext cx="2776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El caballero de olmedo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756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23" grpId="0" animBg="1"/>
      <p:bldP spid="24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AA3A7F4-D120-A917-726A-D615D8F10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052" y="0"/>
            <a:ext cx="12192001" cy="6856453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4123733" y="976286"/>
            <a:ext cx="3716432" cy="1272137"/>
          </a:xfrm>
          <a:prstGeom prst="roundRect">
            <a:avLst>
              <a:gd name="adj" fmla="val 14249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21" name="Rectángulo redondeado 10">
            <a:extLst>
              <a:ext uri="{FF2B5EF4-FFF2-40B4-BE49-F238E27FC236}">
                <a16:creationId xmlns:a16="http://schemas.microsoft.com/office/drawing/2014/main" id="{79E45C62-37D4-4DF3-A8BE-84BAFA9B6258}"/>
              </a:ext>
            </a:extLst>
          </p:cNvPr>
          <p:cNvSpPr/>
          <p:nvPr/>
        </p:nvSpPr>
        <p:spPr>
          <a:xfrm>
            <a:off x="4103727" y="4698250"/>
            <a:ext cx="3631695" cy="889358"/>
          </a:xfrm>
          <a:prstGeom prst="roundRect">
            <a:avLst>
              <a:gd name="adj" fmla="val 10409"/>
            </a:avLst>
          </a:prstGeom>
          <a:solidFill>
            <a:srgbClr val="99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15" name="Rectángulo redondeado 6">
            <a:extLst>
              <a:ext uri="{FF2B5EF4-FFF2-40B4-BE49-F238E27FC236}">
                <a16:creationId xmlns:a16="http://schemas.microsoft.com/office/drawing/2014/main" id="{B3F4CED2-C14C-4323-A185-306332B8AD65}"/>
              </a:ext>
            </a:extLst>
          </p:cNvPr>
          <p:cNvSpPr/>
          <p:nvPr/>
        </p:nvSpPr>
        <p:spPr>
          <a:xfrm>
            <a:off x="4283488" y="2920932"/>
            <a:ext cx="3402726" cy="977840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Impact" panose="020B0806030902050204" pitchFamily="34" charset="0"/>
              </a:rPr>
              <a:t>PRODUCCIÓN  LITERARIA</a:t>
            </a:r>
          </a:p>
        </p:txBody>
      </p:sp>
      <p:sp>
        <p:nvSpPr>
          <p:cNvPr id="23" name="Rectángulo redondeado 10">
            <a:extLst>
              <a:ext uri="{FF2B5EF4-FFF2-40B4-BE49-F238E27FC236}">
                <a16:creationId xmlns:a16="http://schemas.microsoft.com/office/drawing/2014/main" id="{5F3A59B0-1778-4463-AA81-AC66155611C6}"/>
              </a:ext>
            </a:extLst>
          </p:cNvPr>
          <p:cNvSpPr/>
          <p:nvPr/>
        </p:nvSpPr>
        <p:spPr>
          <a:xfrm>
            <a:off x="116139" y="2951611"/>
            <a:ext cx="3402726" cy="1353444"/>
          </a:xfrm>
          <a:prstGeom prst="roundRect">
            <a:avLst>
              <a:gd name="adj" fmla="val 12347"/>
            </a:avLst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24" name="Rectángulo redondeado 10">
            <a:extLst>
              <a:ext uri="{FF2B5EF4-FFF2-40B4-BE49-F238E27FC236}">
                <a16:creationId xmlns:a16="http://schemas.microsoft.com/office/drawing/2014/main" id="{4A60FD8A-1E81-4815-8323-F32F36321894}"/>
              </a:ext>
            </a:extLst>
          </p:cNvPr>
          <p:cNvSpPr/>
          <p:nvPr/>
        </p:nvSpPr>
        <p:spPr>
          <a:xfrm>
            <a:off x="8455879" y="2589574"/>
            <a:ext cx="3402726" cy="1640555"/>
          </a:xfrm>
          <a:prstGeom prst="roundRect">
            <a:avLst>
              <a:gd name="adj" fmla="val 10409"/>
            </a:avLst>
          </a:prstGeom>
          <a:solidFill>
            <a:srgbClr val="00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es-PE" sz="2000" dirty="0">
              <a:ln>
                <a:solidFill>
                  <a:schemeClr val="bg2">
                    <a:lumMod val="10000"/>
                  </a:schemeClr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54F55672-C36A-BCE3-C37D-052ADF8B248C}"/>
              </a:ext>
            </a:extLst>
          </p:cNvPr>
          <p:cNvSpPr/>
          <p:nvPr/>
        </p:nvSpPr>
        <p:spPr>
          <a:xfrm rot="16200000">
            <a:off x="5729983" y="2270913"/>
            <a:ext cx="503933" cy="578296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8B45506D-781B-C6EC-3143-0CBF080ED1DD}"/>
              </a:ext>
            </a:extLst>
          </p:cNvPr>
          <p:cNvSpPr/>
          <p:nvPr/>
        </p:nvSpPr>
        <p:spPr>
          <a:xfrm rot="5400000">
            <a:off x="5699814" y="4014931"/>
            <a:ext cx="564272" cy="578296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D730C335-3319-20ED-DE0C-E00EEF74195D}"/>
              </a:ext>
            </a:extLst>
          </p:cNvPr>
          <p:cNvSpPr/>
          <p:nvPr/>
        </p:nvSpPr>
        <p:spPr>
          <a:xfrm>
            <a:off x="7760582" y="3301310"/>
            <a:ext cx="620929" cy="578296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149C4BB3-93E0-D5F1-9080-472E74FA2902}"/>
              </a:ext>
            </a:extLst>
          </p:cNvPr>
          <p:cNvSpPr/>
          <p:nvPr/>
        </p:nvSpPr>
        <p:spPr>
          <a:xfrm rot="10800000">
            <a:off x="3556050" y="3339185"/>
            <a:ext cx="620929" cy="578296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CuadroTexto 2"/>
          <p:cNvSpPr txBox="1"/>
          <p:nvPr/>
        </p:nvSpPr>
        <p:spPr>
          <a:xfrm>
            <a:off x="4483348" y="1197516"/>
            <a:ext cx="299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Se le atribuyen unos 3000 sonetos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86997" y="3229064"/>
            <a:ext cx="2338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tres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novelas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tres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poemas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didácticos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24191" y="2877520"/>
            <a:ext cx="240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C</a:t>
            </a:r>
            <a:r>
              <a:rPr lang="en-US" b="1" dirty="0" err="1" smtClean="0">
                <a:solidFill>
                  <a:schemeClr val="bg1"/>
                </a:solidFill>
              </a:rPr>
              <a:t>uatro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novelas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cortas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varios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centenares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comedias</a:t>
            </a:r>
            <a:r>
              <a:rPr lang="en-US" b="1" dirty="0" smtClean="0">
                <a:solidFill>
                  <a:schemeClr val="bg1"/>
                </a:solidFill>
              </a:rPr>
              <a:t>(1800)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921498" y="4958263"/>
            <a:ext cx="212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N</a:t>
            </a:r>
            <a:r>
              <a:rPr lang="en-US" b="1" dirty="0" err="1" smtClean="0">
                <a:solidFill>
                  <a:schemeClr val="bg1"/>
                </a:solidFill>
              </a:rPr>
              <a:t>ueve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epopeyas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677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15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men de Don Quijote: primera parte, capítulo 9">
            <a:extLst>
              <a:ext uri="{FF2B5EF4-FFF2-40B4-BE49-F238E27FC236}">
                <a16:creationId xmlns:a16="http://schemas.microsoft.com/office/drawing/2014/main" id="{A0437C8B-A96B-7E5D-F4F5-F7194E5DE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13">
            <a:extLst>
              <a:ext uri="{FF2B5EF4-FFF2-40B4-BE49-F238E27FC236}">
                <a16:creationId xmlns:a16="http://schemas.microsoft.com/office/drawing/2014/main" id="{752D823B-7404-4B72-8386-927A66708080}"/>
              </a:ext>
            </a:extLst>
          </p:cNvPr>
          <p:cNvSpPr/>
          <p:nvPr/>
        </p:nvSpPr>
        <p:spPr>
          <a:xfrm>
            <a:off x="4686748" y="336281"/>
            <a:ext cx="7023990" cy="1506345"/>
          </a:xfrm>
          <a:prstGeom prst="roundRect">
            <a:avLst>
              <a:gd name="adj" fmla="val 8485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endParaRPr lang="es-PE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Rectángulo redondeado 13">
            <a:extLst>
              <a:ext uri="{FF2B5EF4-FFF2-40B4-BE49-F238E27FC236}">
                <a16:creationId xmlns:a16="http://schemas.microsoft.com/office/drawing/2014/main" id="{174BDA0C-FA74-4677-8D43-72F054082D70}"/>
              </a:ext>
            </a:extLst>
          </p:cNvPr>
          <p:cNvSpPr/>
          <p:nvPr/>
        </p:nvSpPr>
        <p:spPr>
          <a:xfrm rot="16200000">
            <a:off x="-1896025" y="2929278"/>
            <a:ext cx="5221996" cy="909189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4663"/>
            <a:r>
              <a:rPr lang="es-ES" sz="2800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Impact" panose="020B0806030902050204" pitchFamily="34" charset="0"/>
              </a:rPr>
              <a:t>OBRA </a:t>
            </a:r>
            <a:r>
              <a:rPr lang="es-ES" sz="2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Impact" panose="020B0806030902050204" pitchFamily="34" charset="0"/>
              </a:rPr>
              <a:t>“Fuenteovejuna”</a:t>
            </a:r>
            <a:endParaRPr lang="es-PE" sz="2800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0BB462B9-4106-4881-982E-BDB6C82147C7}"/>
              </a:ext>
            </a:extLst>
          </p:cNvPr>
          <p:cNvSpPr/>
          <p:nvPr/>
        </p:nvSpPr>
        <p:spPr>
          <a:xfrm>
            <a:off x="1371015" y="1152254"/>
            <a:ext cx="570095" cy="4411517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596C22EA-DD1B-4BB8-A8F4-1A3BFA83D698}"/>
              </a:ext>
            </a:extLst>
          </p:cNvPr>
          <p:cNvSpPr/>
          <p:nvPr/>
        </p:nvSpPr>
        <p:spPr>
          <a:xfrm>
            <a:off x="2095130" y="772875"/>
            <a:ext cx="1629074" cy="9144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4663"/>
            <a:r>
              <a:rPr lang="es-ES" sz="2400" dirty="0">
                <a:ln w="28575"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Impact" panose="020B0806030902050204" pitchFamily="34" charset="0"/>
              </a:rPr>
              <a:t>INICIO</a:t>
            </a:r>
            <a:endParaRPr lang="es-PE" sz="2000" dirty="0">
              <a:ln w="28575"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D93116D3-F39D-4829-A062-26469DBA10E6}"/>
              </a:ext>
            </a:extLst>
          </p:cNvPr>
          <p:cNvSpPr/>
          <p:nvPr/>
        </p:nvSpPr>
        <p:spPr>
          <a:xfrm>
            <a:off x="3915204" y="413449"/>
            <a:ext cx="570095" cy="1429177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7" name="Rectángulo redondeado 13">
            <a:extLst>
              <a:ext uri="{FF2B5EF4-FFF2-40B4-BE49-F238E27FC236}">
                <a16:creationId xmlns:a16="http://schemas.microsoft.com/office/drawing/2014/main" id="{FF30A582-0AC2-4287-847B-97B3D4136FC1}"/>
              </a:ext>
            </a:extLst>
          </p:cNvPr>
          <p:cNvSpPr/>
          <p:nvPr/>
        </p:nvSpPr>
        <p:spPr>
          <a:xfrm>
            <a:off x="2095128" y="2926912"/>
            <a:ext cx="1629076" cy="8622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4663"/>
            <a:r>
              <a:rPr lang="es-ES" sz="2400" dirty="0">
                <a:ln w="28575"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Impact" panose="020B0806030902050204" pitchFamily="34" charset="0"/>
              </a:rPr>
              <a:t>NUDO</a:t>
            </a:r>
            <a:endParaRPr lang="es-PE" sz="2000" dirty="0">
              <a:ln w="28575"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5" name="Rectángulo redondeado 13">
            <a:extLst>
              <a:ext uri="{FF2B5EF4-FFF2-40B4-BE49-F238E27FC236}">
                <a16:creationId xmlns:a16="http://schemas.microsoft.com/office/drawing/2014/main" id="{0361DE87-2E5B-4C34-A559-8413F78380F0}"/>
              </a:ext>
            </a:extLst>
          </p:cNvPr>
          <p:cNvSpPr/>
          <p:nvPr/>
        </p:nvSpPr>
        <p:spPr>
          <a:xfrm>
            <a:off x="4686746" y="2178907"/>
            <a:ext cx="7023990" cy="2625007"/>
          </a:xfrm>
          <a:prstGeom prst="roundRect">
            <a:avLst>
              <a:gd name="adj" fmla="val 8485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endParaRPr lang="es-PE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6" name="Rectángulo redondeado 13">
            <a:extLst>
              <a:ext uri="{FF2B5EF4-FFF2-40B4-BE49-F238E27FC236}">
                <a16:creationId xmlns:a16="http://schemas.microsoft.com/office/drawing/2014/main" id="{6E053E8D-E00C-4757-A110-D569C3F4976E}"/>
              </a:ext>
            </a:extLst>
          </p:cNvPr>
          <p:cNvSpPr/>
          <p:nvPr/>
        </p:nvSpPr>
        <p:spPr>
          <a:xfrm>
            <a:off x="4485299" y="5113268"/>
            <a:ext cx="7023989" cy="1381524"/>
          </a:xfrm>
          <a:prstGeom prst="roundRect">
            <a:avLst>
              <a:gd name="adj" fmla="val 8485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endParaRPr lang="es-PE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7" name="Rectángulo redondeado 13">
            <a:extLst>
              <a:ext uri="{FF2B5EF4-FFF2-40B4-BE49-F238E27FC236}">
                <a16:creationId xmlns:a16="http://schemas.microsoft.com/office/drawing/2014/main" id="{2C98C414-7B5F-4461-8526-02C7F3F2C0A3}"/>
              </a:ext>
            </a:extLst>
          </p:cNvPr>
          <p:cNvSpPr/>
          <p:nvPr/>
        </p:nvSpPr>
        <p:spPr>
          <a:xfrm>
            <a:off x="2142558" y="5132671"/>
            <a:ext cx="1629076" cy="8622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4663"/>
            <a:r>
              <a:rPr lang="es-ES" sz="2400" dirty="0">
                <a:ln w="28575"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Impact" panose="020B0806030902050204" pitchFamily="34" charset="0"/>
              </a:rPr>
              <a:t>DESENLACE</a:t>
            </a:r>
            <a:endParaRPr lang="es-PE" sz="2000" dirty="0">
              <a:ln w="28575"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8" name="Abrir llave 27">
            <a:extLst>
              <a:ext uri="{FF2B5EF4-FFF2-40B4-BE49-F238E27FC236}">
                <a16:creationId xmlns:a16="http://schemas.microsoft.com/office/drawing/2014/main" id="{199A0489-866D-43AE-8259-4191437412CD}"/>
              </a:ext>
            </a:extLst>
          </p:cNvPr>
          <p:cNvSpPr/>
          <p:nvPr/>
        </p:nvSpPr>
        <p:spPr>
          <a:xfrm>
            <a:off x="3915204" y="2256075"/>
            <a:ext cx="570095" cy="2443744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9" name="Abrir llave 28">
            <a:extLst>
              <a:ext uri="{FF2B5EF4-FFF2-40B4-BE49-F238E27FC236}">
                <a16:creationId xmlns:a16="http://schemas.microsoft.com/office/drawing/2014/main" id="{7054299D-C32C-48D7-8A4D-622CDE53D07F}"/>
              </a:ext>
            </a:extLst>
          </p:cNvPr>
          <p:cNvSpPr/>
          <p:nvPr/>
        </p:nvSpPr>
        <p:spPr>
          <a:xfrm>
            <a:off x="3915204" y="5230761"/>
            <a:ext cx="570095" cy="1233245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CuadroTexto 1"/>
          <p:cNvSpPr txBox="1"/>
          <p:nvPr/>
        </p:nvSpPr>
        <p:spPr>
          <a:xfrm>
            <a:off x="4813299" y="372347"/>
            <a:ext cx="68974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Sí, </a:t>
            </a:r>
            <a:r>
              <a:rPr lang="es-ES" dirty="0"/>
              <a:t>vemos que el primer acto se desarrolla durante varios día y en diferentes espacios: Se inicia en Almagro cuando el Comendador acude a casa del Maestre de Calatrava para convencerle que tome partido por Juana la Beltraneja en contra de los Reyes Católicos, continúa en la plaza de Fuente </a:t>
            </a:r>
            <a:r>
              <a:rPr lang="es-ES" dirty="0" smtClean="0"/>
              <a:t>Ovejuna y prosigue luego a ingresar al castillo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5003800" y="2552700"/>
            <a:ext cx="619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Cuando el comendador comienza a conquistar a </a:t>
            </a:r>
            <a:r>
              <a:rPr lang="es-ES" dirty="0" err="1"/>
              <a:t>Laurencia</a:t>
            </a:r>
            <a:r>
              <a:rPr lang="es-ES" dirty="0"/>
              <a:t>, y termina con un consejo del pueblo y toman como resolución matar al comendador. </a:t>
            </a:r>
            <a:r>
              <a:rPr lang="es-ES" dirty="0" smtClean="0"/>
              <a:t>Cuando </a:t>
            </a:r>
            <a:r>
              <a:rPr lang="es-ES" dirty="0" err="1" smtClean="0"/>
              <a:t>Laurencia</a:t>
            </a:r>
            <a:r>
              <a:rPr lang="es-ES" dirty="0" smtClean="0"/>
              <a:t> </a:t>
            </a:r>
            <a:r>
              <a:rPr lang="es-ES" dirty="0"/>
              <a:t>rechaza las atenciones del comendador y este se siente frustrado ya que nadie lo había rechazado antes</a:t>
            </a:r>
            <a:r>
              <a:rPr lang="es-ES" dirty="0" smtClean="0"/>
              <a:t>. Se sentía frustrado y quería seguir intentando a pesar que ya le había dicho que no.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4578350" y="5342365"/>
            <a:ext cx="704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 El comendador muere y Ciudad Real es conquistada. Frondoso logra reunirse con </a:t>
            </a:r>
            <a:r>
              <a:rPr lang="es-ES" dirty="0" err="1"/>
              <a:t>Laurencia</a:t>
            </a:r>
            <a:r>
              <a:rPr lang="es-ES" dirty="0"/>
              <a:t> y el pueblo celebra con fiestas y armonía en Fuenteovejuna.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040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3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8425</TotalTime>
  <Words>325</Words>
  <Application>Microsoft Office PowerPoint</Application>
  <PresentationFormat>Panorámica</PresentationFormat>
  <Paragraphs>63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Arial</vt:lpstr>
      <vt:lpstr>Arial Narrow</vt:lpstr>
      <vt:lpstr>Bernard MT Condensed</vt:lpstr>
      <vt:lpstr>Calibri</vt:lpstr>
      <vt:lpstr>Impact</vt:lpstr>
      <vt:lpstr>Tw Cen MT</vt:lpstr>
      <vt:lpstr>Tw Cen MT Condensed</vt:lpstr>
      <vt:lpstr>Wingdings</vt:lpstr>
      <vt:lpstr>Wingdings 3</vt:lpstr>
      <vt:lpstr>Integral</vt:lpstr>
      <vt:lpstr>Lope de Vega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TuSoft.org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CRÓNICAS DE NARNIA</dc:title>
  <dc:creator>TuSoft</dc:creator>
  <cp:lastModifiedBy>Wilfredo</cp:lastModifiedBy>
  <cp:revision>89</cp:revision>
  <dcterms:created xsi:type="dcterms:W3CDTF">2021-06-15T22:25:11Z</dcterms:created>
  <dcterms:modified xsi:type="dcterms:W3CDTF">2022-07-30T04:15:38Z</dcterms:modified>
</cp:coreProperties>
</file>