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4" autoAdjust="0"/>
    <p:restoredTop sz="94660"/>
  </p:normalViewPr>
  <p:slideViewPr>
    <p:cSldViewPr snapToGrid="0">
      <p:cViewPr varScale="1">
        <p:scale>
          <a:sx n="114" d="100"/>
          <a:sy n="114" d="100"/>
        </p:scale>
        <p:origin x="126"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1049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373563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6779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67353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pPr/>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165953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92835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751164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87205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749218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13594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1137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07035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61903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0572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14488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71092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85265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4/5/2022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184547126"/>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https://es.wikipedia.org/wiki/Ecolog%C3%ADa" TargetMode="External"/><Relationship Id="rId2" Type="http://schemas.openxmlformats.org/officeDocument/2006/relationships/hyperlink" Target="https://www.euroinnova.pe/blog/que-estudia-la-biologia" TargetMode="External"/><Relationship Id="rId1" Type="http://schemas.openxmlformats.org/officeDocument/2006/relationships/slideLayout" Target="../slideLayouts/slideLayout2.xml"/><Relationship Id="rId6" Type="http://schemas.openxmlformats.org/officeDocument/2006/relationships/hyperlink" Target="https://www.ecured.cu/Ornitolog%C3%ADa" TargetMode="External"/><Relationship Id="rId5" Type="http://schemas.openxmlformats.org/officeDocument/2006/relationships/hyperlink" Target="https://es.wikipedia.org/wiki/Mitolog%C3%ADa" TargetMode="External"/><Relationship Id="rId4" Type="http://schemas.openxmlformats.org/officeDocument/2006/relationships/hyperlink" Target="https://es.wikipedia.org/wiki/Qu%C3%ADmi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8735D4-E950-425C-B5F9-93894DD3B0F4}"/>
              </a:ext>
            </a:extLst>
          </p:cNvPr>
          <p:cNvSpPr>
            <a:spLocks noGrp="1"/>
          </p:cNvSpPr>
          <p:nvPr>
            <p:ph type="ctrTitle"/>
          </p:nvPr>
        </p:nvSpPr>
        <p:spPr>
          <a:xfrm>
            <a:off x="1243259" y="643231"/>
            <a:ext cx="8649049" cy="1344960"/>
          </a:xfrm>
        </p:spPr>
        <p:txBody>
          <a:bodyPr/>
          <a:lstStyle/>
          <a:p>
            <a:r>
              <a:rPr lang="es-ES" sz="6000" dirty="0"/>
              <a:t>Tarea de investigación </a:t>
            </a:r>
            <a:endParaRPr lang="es-PE" sz="6000" dirty="0"/>
          </a:p>
        </p:txBody>
      </p:sp>
      <p:sp>
        <p:nvSpPr>
          <p:cNvPr id="3" name="Subtítulo 2">
            <a:extLst>
              <a:ext uri="{FF2B5EF4-FFF2-40B4-BE49-F238E27FC236}">
                <a16:creationId xmlns:a16="http://schemas.microsoft.com/office/drawing/2014/main" id="{5D92F4FA-F5B3-431C-B428-ED155B2A5B9E}"/>
              </a:ext>
            </a:extLst>
          </p:cNvPr>
          <p:cNvSpPr>
            <a:spLocks noGrp="1"/>
          </p:cNvSpPr>
          <p:nvPr>
            <p:ph type="subTitle" idx="1"/>
          </p:nvPr>
        </p:nvSpPr>
        <p:spPr>
          <a:xfrm>
            <a:off x="467058" y="3768680"/>
            <a:ext cx="8962168" cy="2202260"/>
          </a:xfrm>
        </p:spPr>
        <p:txBody>
          <a:bodyPr>
            <a:normAutofit/>
          </a:bodyPr>
          <a:lstStyle/>
          <a:p>
            <a:r>
              <a:rPr lang="es-ES" dirty="0"/>
              <a:t>Curso: ciencia y tecnología  </a:t>
            </a:r>
          </a:p>
          <a:p>
            <a:r>
              <a:rPr lang="es-ES" dirty="0"/>
              <a:t>Alumno: mathias Joaquín fernandez horna </a:t>
            </a:r>
          </a:p>
          <a:p>
            <a:r>
              <a:rPr lang="es-ES" dirty="0"/>
              <a:t>Nombre del profesor: cespedes cortez, juan  </a:t>
            </a:r>
          </a:p>
          <a:p>
            <a:r>
              <a:rPr lang="es-PE" dirty="0"/>
              <a:t>Fecha: 05/04/2020</a:t>
            </a:r>
          </a:p>
          <a:p>
            <a:endParaRPr lang="es-ES" dirty="0"/>
          </a:p>
        </p:txBody>
      </p:sp>
    </p:spTree>
    <p:extLst>
      <p:ext uri="{BB962C8B-B14F-4D97-AF65-F5344CB8AC3E}">
        <p14:creationId xmlns:p14="http://schemas.microsoft.com/office/powerpoint/2010/main" val="1111669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6">
            <a:extLst>
              <a:ext uri="{FF2B5EF4-FFF2-40B4-BE49-F238E27FC236}">
                <a16:creationId xmlns:a16="http://schemas.microsoft.com/office/drawing/2014/main" id="{B11230EB-DBB8-46B4-AC37-88C5C48C7FC6}"/>
              </a:ext>
            </a:extLst>
          </p:cNvPr>
          <p:cNvGraphicFramePr>
            <a:graphicFrameLocks noGrp="1"/>
          </p:cNvGraphicFramePr>
          <p:nvPr>
            <p:ph idx="1"/>
            <p:extLst>
              <p:ext uri="{D42A27DB-BD31-4B8C-83A1-F6EECF244321}">
                <p14:modId xmlns:p14="http://schemas.microsoft.com/office/powerpoint/2010/main" val="1401848476"/>
              </p:ext>
            </p:extLst>
          </p:nvPr>
        </p:nvGraphicFramePr>
        <p:xfrm>
          <a:off x="709031" y="880843"/>
          <a:ext cx="9206757" cy="4721720"/>
        </p:xfrm>
        <a:graphic>
          <a:graphicData uri="http://schemas.openxmlformats.org/drawingml/2006/table">
            <a:tbl>
              <a:tblPr firstRow="1" bandRow="1">
                <a:tableStyleId>{5C22544A-7EE6-4342-B048-85BDC9FD1C3A}</a:tableStyleId>
              </a:tblPr>
              <a:tblGrid>
                <a:gridCol w="3068919">
                  <a:extLst>
                    <a:ext uri="{9D8B030D-6E8A-4147-A177-3AD203B41FA5}">
                      <a16:colId xmlns:a16="http://schemas.microsoft.com/office/drawing/2014/main" val="3355350419"/>
                    </a:ext>
                  </a:extLst>
                </a:gridCol>
                <a:gridCol w="3068919">
                  <a:extLst>
                    <a:ext uri="{9D8B030D-6E8A-4147-A177-3AD203B41FA5}">
                      <a16:colId xmlns:a16="http://schemas.microsoft.com/office/drawing/2014/main" val="3547952282"/>
                    </a:ext>
                  </a:extLst>
                </a:gridCol>
                <a:gridCol w="3068919">
                  <a:extLst>
                    <a:ext uri="{9D8B030D-6E8A-4147-A177-3AD203B41FA5}">
                      <a16:colId xmlns:a16="http://schemas.microsoft.com/office/drawing/2014/main" val="2097796557"/>
                    </a:ext>
                  </a:extLst>
                </a:gridCol>
              </a:tblGrid>
              <a:tr h="1217860">
                <a:tc>
                  <a:txBody>
                    <a:bodyPr/>
                    <a:lstStyle/>
                    <a:p>
                      <a:r>
                        <a:rPr lang="es-ES" dirty="0"/>
                        <a:t>Campo de estudio </a:t>
                      </a:r>
                      <a:endParaRPr lang="es-PE" dirty="0"/>
                    </a:p>
                  </a:txBody>
                  <a:tcPr/>
                </a:tc>
                <a:tc>
                  <a:txBody>
                    <a:bodyPr/>
                    <a:lstStyle/>
                    <a:p>
                      <a:r>
                        <a:rPr lang="es-ES" dirty="0"/>
                        <a:t>Que estudia </a:t>
                      </a:r>
                      <a:endParaRPr lang="es-PE" dirty="0"/>
                    </a:p>
                  </a:txBody>
                  <a:tcPr/>
                </a:tc>
                <a:tc>
                  <a:txBody>
                    <a:bodyPr/>
                    <a:lstStyle/>
                    <a:p>
                      <a:r>
                        <a:rPr lang="es-ES" dirty="0"/>
                        <a:t>Imagen </a:t>
                      </a:r>
                      <a:endParaRPr lang="es-PE" dirty="0"/>
                    </a:p>
                  </a:txBody>
                  <a:tcPr/>
                </a:tc>
                <a:extLst>
                  <a:ext uri="{0D108BD9-81ED-4DB2-BD59-A6C34878D82A}">
                    <a16:rowId xmlns:a16="http://schemas.microsoft.com/office/drawing/2014/main" val="1171870960"/>
                  </a:ext>
                </a:extLst>
              </a:tr>
              <a:tr h="1217860">
                <a:tc>
                  <a:txBody>
                    <a:bodyPr/>
                    <a:lstStyle/>
                    <a:p>
                      <a:r>
                        <a:rPr lang="es-ES" dirty="0"/>
                        <a:t>Biología </a:t>
                      </a:r>
                      <a:endParaRPr lang="es-PE" dirty="0"/>
                    </a:p>
                  </a:txBody>
                  <a:tcPr/>
                </a:tc>
                <a:tc>
                  <a:txBody>
                    <a:bodyPr/>
                    <a:lstStyle/>
                    <a:p>
                      <a:r>
                        <a:rPr lang="es-ES" sz="900" b="1" dirty="0"/>
                        <a:t>La biología es la ciencia que estudia el origen, la evolución y las características de los seres vivos, así como sus procesos vitales, su comportamiento y su interacción entre sí y con el medio ambiente. La biología se ocupa de describir y explicar el comportamiento y las características que diferencian a los seres vivos, bien como individuos, bien considerados en su conjunto, como especie.</a:t>
                      </a:r>
                      <a:endParaRPr lang="es-PE" sz="900" b="1" dirty="0"/>
                    </a:p>
                  </a:txBody>
                  <a:tcPr/>
                </a:tc>
                <a:tc>
                  <a:txBody>
                    <a:bodyPr/>
                    <a:lstStyle/>
                    <a:p>
                      <a:endParaRPr lang="es-PE" dirty="0"/>
                    </a:p>
                  </a:txBody>
                  <a:tcPr/>
                </a:tc>
                <a:extLst>
                  <a:ext uri="{0D108BD9-81ED-4DB2-BD59-A6C34878D82A}">
                    <a16:rowId xmlns:a16="http://schemas.microsoft.com/office/drawing/2014/main" val="3247339299"/>
                  </a:ext>
                </a:extLst>
              </a:tr>
              <a:tr h="2256469">
                <a:tc>
                  <a:txBody>
                    <a:bodyPr/>
                    <a:lstStyle/>
                    <a:p>
                      <a:r>
                        <a:rPr lang="es-ES" dirty="0"/>
                        <a:t>Física </a:t>
                      </a:r>
                      <a:endParaRPr lang="es-PE" dirty="0"/>
                    </a:p>
                  </a:txBody>
                  <a:tcPr/>
                </a:tc>
                <a:tc>
                  <a:txBody>
                    <a:bodyPr/>
                    <a:lstStyle/>
                    <a:p>
                      <a:r>
                        <a:rPr lang="es-ES" sz="900" b="1" dirty="0"/>
                        <a:t>La física es la ciencia natural que se encarga de reconocer y estudiar a modo general el funcionamiento de los componentes principales del universo. Entre ellos la materia, el espacio, tiempo, la energía y las interacciones fundamentales que ocurren entre ellas.</a:t>
                      </a:r>
                    </a:p>
                    <a:p>
                      <a:endParaRPr lang="es-ES" sz="900" b="1" dirty="0"/>
                    </a:p>
                    <a:p>
                      <a:r>
                        <a:rPr lang="es-ES" sz="900" b="1" dirty="0"/>
                        <a:t>Siendo esta una de las disciplinas científicas con mayor trayectoria en las academias, la física también se utiliza en los proyectos de investigación con la finalidad de estudiar el comportamiento de los cuerpos en las áreas científicas que se le relacionan. Lo que la hace fundamental para el estudio de la biología, la electrónica, la química, entre otras, todas esenciales para explicar las demostraciones.</a:t>
                      </a:r>
                      <a:endParaRPr lang="es-PE" sz="900" b="1" dirty="0"/>
                    </a:p>
                  </a:txBody>
                  <a:tcPr/>
                </a:tc>
                <a:tc>
                  <a:txBody>
                    <a:bodyPr/>
                    <a:lstStyle/>
                    <a:p>
                      <a:endParaRPr lang="es-PE" dirty="0"/>
                    </a:p>
                  </a:txBody>
                  <a:tcPr/>
                </a:tc>
                <a:extLst>
                  <a:ext uri="{0D108BD9-81ED-4DB2-BD59-A6C34878D82A}">
                    <a16:rowId xmlns:a16="http://schemas.microsoft.com/office/drawing/2014/main" val="2298704451"/>
                  </a:ext>
                </a:extLst>
              </a:tr>
            </a:tbl>
          </a:graphicData>
        </a:graphic>
      </p:graphicFrame>
      <p:pic>
        <p:nvPicPr>
          <p:cNvPr id="8" name="Imagen 7" descr="Mano de una persona&#10;&#10;Descripción generada automáticamente con confianza media">
            <a:extLst>
              <a:ext uri="{FF2B5EF4-FFF2-40B4-BE49-F238E27FC236}">
                <a16:creationId xmlns:a16="http://schemas.microsoft.com/office/drawing/2014/main" id="{8804DA1D-AE25-4874-B5C9-29CFF15B2933}"/>
              </a:ext>
            </a:extLst>
          </p:cNvPr>
          <p:cNvPicPr>
            <a:picLocks noChangeAspect="1"/>
          </p:cNvPicPr>
          <p:nvPr/>
        </p:nvPicPr>
        <p:blipFill rotWithShape="1">
          <a:blip r:embed="rId2"/>
          <a:srcRect t="8642"/>
          <a:stretch/>
        </p:blipFill>
        <p:spPr>
          <a:xfrm>
            <a:off x="7206303" y="2120317"/>
            <a:ext cx="2176862" cy="1186695"/>
          </a:xfrm>
          <a:prstGeom prst="rect">
            <a:avLst/>
          </a:prstGeom>
        </p:spPr>
      </p:pic>
      <p:pic>
        <p:nvPicPr>
          <p:cNvPr id="10" name="Imagen 9" descr="Imagen que contiene foto, hombre, posando, diferente&#10;&#10;Descripción generada automáticamente">
            <a:extLst>
              <a:ext uri="{FF2B5EF4-FFF2-40B4-BE49-F238E27FC236}">
                <a16:creationId xmlns:a16="http://schemas.microsoft.com/office/drawing/2014/main" id="{1919AA94-D61E-4BB6-96EA-D4F0CEDDCFA1}"/>
              </a:ext>
            </a:extLst>
          </p:cNvPr>
          <p:cNvPicPr>
            <a:picLocks noChangeAspect="1"/>
          </p:cNvPicPr>
          <p:nvPr/>
        </p:nvPicPr>
        <p:blipFill rotWithShape="1">
          <a:blip r:embed="rId3"/>
          <a:srcRect t="10326" b="5542"/>
          <a:stretch/>
        </p:blipFill>
        <p:spPr>
          <a:xfrm>
            <a:off x="6952496" y="3621364"/>
            <a:ext cx="2902591" cy="1666847"/>
          </a:xfrm>
          <a:prstGeom prst="rect">
            <a:avLst/>
          </a:prstGeom>
        </p:spPr>
      </p:pic>
    </p:spTree>
    <p:extLst>
      <p:ext uri="{BB962C8B-B14F-4D97-AF65-F5344CB8AC3E}">
        <p14:creationId xmlns:p14="http://schemas.microsoft.com/office/powerpoint/2010/main" val="3412274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6514225C-134D-4A71-B9EE-3B04A16ED9D2}"/>
              </a:ext>
            </a:extLst>
          </p:cNvPr>
          <p:cNvGraphicFramePr>
            <a:graphicFrameLocks noGrp="1"/>
          </p:cNvGraphicFramePr>
          <p:nvPr>
            <p:ph idx="1"/>
            <p:extLst>
              <p:ext uri="{D42A27DB-BD31-4B8C-83A1-F6EECF244321}">
                <p14:modId xmlns:p14="http://schemas.microsoft.com/office/powerpoint/2010/main" val="2844227936"/>
              </p:ext>
            </p:extLst>
          </p:nvPr>
        </p:nvGraphicFramePr>
        <p:xfrm>
          <a:off x="1103312" y="1434517"/>
          <a:ext cx="9701706" cy="3909270"/>
        </p:xfrm>
        <a:graphic>
          <a:graphicData uri="http://schemas.openxmlformats.org/drawingml/2006/table">
            <a:tbl>
              <a:tblPr firstRow="1" bandRow="1">
                <a:tableStyleId>{5C22544A-7EE6-4342-B048-85BDC9FD1C3A}</a:tableStyleId>
              </a:tblPr>
              <a:tblGrid>
                <a:gridCol w="3233902">
                  <a:extLst>
                    <a:ext uri="{9D8B030D-6E8A-4147-A177-3AD203B41FA5}">
                      <a16:colId xmlns:a16="http://schemas.microsoft.com/office/drawing/2014/main" val="2933693974"/>
                    </a:ext>
                  </a:extLst>
                </a:gridCol>
                <a:gridCol w="3233902">
                  <a:extLst>
                    <a:ext uri="{9D8B030D-6E8A-4147-A177-3AD203B41FA5}">
                      <a16:colId xmlns:a16="http://schemas.microsoft.com/office/drawing/2014/main" val="325273238"/>
                    </a:ext>
                  </a:extLst>
                </a:gridCol>
                <a:gridCol w="3233902">
                  <a:extLst>
                    <a:ext uri="{9D8B030D-6E8A-4147-A177-3AD203B41FA5}">
                      <a16:colId xmlns:a16="http://schemas.microsoft.com/office/drawing/2014/main" val="2820981193"/>
                    </a:ext>
                  </a:extLst>
                </a:gridCol>
              </a:tblGrid>
              <a:tr h="1303090">
                <a:tc>
                  <a:txBody>
                    <a:bodyPr/>
                    <a:lstStyle/>
                    <a:p>
                      <a:r>
                        <a:rPr lang="es-ES" dirty="0"/>
                        <a:t>Campo de estudio </a:t>
                      </a:r>
                      <a:endParaRPr lang="es-PE" dirty="0"/>
                    </a:p>
                  </a:txBody>
                  <a:tcPr/>
                </a:tc>
                <a:tc>
                  <a:txBody>
                    <a:bodyPr/>
                    <a:lstStyle/>
                    <a:p>
                      <a:r>
                        <a:rPr lang="es-ES" dirty="0"/>
                        <a:t>Que estudia </a:t>
                      </a:r>
                      <a:endParaRPr lang="es-PE" dirty="0"/>
                    </a:p>
                  </a:txBody>
                  <a:tcPr/>
                </a:tc>
                <a:tc>
                  <a:txBody>
                    <a:bodyPr/>
                    <a:lstStyle/>
                    <a:p>
                      <a:r>
                        <a:rPr lang="es-ES" dirty="0"/>
                        <a:t>Imagen </a:t>
                      </a:r>
                      <a:endParaRPr lang="es-PE" dirty="0"/>
                    </a:p>
                  </a:txBody>
                  <a:tcPr/>
                </a:tc>
                <a:extLst>
                  <a:ext uri="{0D108BD9-81ED-4DB2-BD59-A6C34878D82A}">
                    <a16:rowId xmlns:a16="http://schemas.microsoft.com/office/drawing/2014/main" val="982812030"/>
                  </a:ext>
                </a:extLst>
              </a:tr>
              <a:tr h="1303090">
                <a:tc>
                  <a:txBody>
                    <a:bodyPr/>
                    <a:lstStyle/>
                    <a:p>
                      <a:r>
                        <a:rPr lang="es-ES" dirty="0"/>
                        <a:t>Ornitología </a:t>
                      </a:r>
                      <a:endParaRPr lang="es-PE" dirty="0"/>
                    </a:p>
                  </a:txBody>
                  <a:tcPr/>
                </a:tc>
                <a:tc>
                  <a:txBody>
                    <a:bodyPr/>
                    <a:lstStyle/>
                    <a:p>
                      <a:r>
                        <a:rPr lang="es-ES" sz="900" b="1" dirty="0"/>
                        <a:t>Rama de la Biología que se ocupa del estudio de las aves, incluidas las observaciones sobre la estructura y clasificación, hábitos, canto y vuelo.</a:t>
                      </a:r>
                      <a:endParaRPr lang="es-PE" sz="900" b="1" dirty="0"/>
                    </a:p>
                  </a:txBody>
                  <a:tcPr/>
                </a:tc>
                <a:tc>
                  <a:txBody>
                    <a:bodyPr/>
                    <a:lstStyle/>
                    <a:p>
                      <a:endParaRPr lang="es-PE" dirty="0"/>
                    </a:p>
                  </a:txBody>
                  <a:tcPr/>
                </a:tc>
                <a:extLst>
                  <a:ext uri="{0D108BD9-81ED-4DB2-BD59-A6C34878D82A}">
                    <a16:rowId xmlns:a16="http://schemas.microsoft.com/office/drawing/2014/main" val="3043818175"/>
                  </a:ext>
                </a:extLst>
              </a:tr>
              <a:tr h="1303090">
                <a:tc>
                  <a:txBody>
                    <a:bodyPr/>
                    <a:lstStyle/>
                    <a:p>
                      <a:r>
                        <a:rPr lang="es-ES" dirty="0"/>
                        <a:t>Citología </a:t>
                      </a:r>
                      <a:endParaRPr lang="es-PE" dirty="0"/>
                    </a:p>
                  </a:txBody>
                  <a:tcPr/>
                </a:tc>
                <a:tc>
                  <a:txBody>
                    <a:bodyPr/>
                    <a:lstStyle/>
                    <a:p>
                      <a:r>
                        <a:rPr lang="es-ES" sz="900" b="1" dirty="0"/>
                        <a:t>La citología es una ciencia que según su etimología estudia la célula y todo lo relacionado con su estructura, sus funciones con el microscopio y su importancia en la complejidad de los seres vivos.</a:t>
                      </a:r>
                      <a:endParaRPr lang="es-PE" sz="900" b="1" dirty="0"/>
                    </a:p>
                  </a:txBody>
                  <a:tcPr/>
                </a:tc>
                <a:tc>
                  <a:txBody>
                    <a:bodyPr/>
                    <a:lstStyle/>
                    <a:p>
                      <a:endParaRPr lang="es-PE" dirty="0"/>
                    </a:p>
                  </a:txBody>
                  <a:tcPr/>
                </a:tc>
                <a:extLst>
                  <a:ext uri="{0D108BD9-81ED-4DB2-BD59-A6C34878D82A}">
                    <a16:rowId xmlns:a16="http://schemas.microsoft.com/office/drawing/2014/main" val="4237425479"/>
                  </a:ext>
                </a:extLst>
              </a:tr>
            </a:tbl>
          </a:graphicData>
        </a:graphic>
      </p:graphicFrame>
      <p:pic>
        <p:nvPicPr>
          <p:cNvPr id="6" name="Imagen 5" descr="Mano sosteniendo un pájaro&#10;&#10;Descripción generada automáticamente">
            <a:extLst>
              <a:ext uri="{FF2B5EF4-FFF2-40B4-BE49-F238E27FC236}">
                <a16:creationId xmlns:a16="http://schemas.microsoft.com/office/drawing/2014/main" id="{DCFB5D83-DE50-41D6-869F-2DB6153777E5}"/>
              </a:ext>
            </a:extLst>
          </p:cNvPr>
          <p:cNvPicPr>
            <a:picLocks noChangeAspect="1"/>
          </p:cNvPicPr>
          <p:nvPr/>
        </p:nvPicPr>
        <p:blipFill>
          <a:blip r:embed="rId2"/>
          <a:stretch>
            <a:fillRect/>
          </a:stretch>
        </p:blipFill>
        <p:spPr>
          <a:xfrm>
            <a:off x="7566251" y="3162244"/>
            <a:ext cx="2307592" cy="1071935"/>
          </a:xfrm>
          <a:prstGeom prst="rect">
            <a:avLst/>
          </a:prstGeom>
        </p:spPr>
      </p:pic>
      <p:pic>
        <p:nvPicPr>
          <p:cNvPr id="8" name="Imagen 7" descr="Un conjunto de letras blancas en fondo azul&#10;&#10;Descripción generada automáticamente con confianza media">
            <a:extLst>
              <a:ext uri="{FF2B5EF4-FFF2-40B4-BE49-F238E27FC236}">
                <a16:creationId xmlns:a16="http://schemas.microsoft.com/office/drawing/2014/main" id="{2008521D-4FAF-44C6-8765-DB8FDDCDE620}"/>
              </a:ext>
            </a:extLst>
          </p:cNvPr>
          <p:cNvPicPr>
            <a:picLocks noChangeAspect="1"/>
          </p:cNvPicPr>
          <p:nvPr/>
        </p:nvPicPr>
        <p:blipFill>
          <a:blip r:embed="rId3"/>
          <a:stretch>
            <a:fillRect/>
          </a:stretch>
        </p:blipFill>
        <p:spPr>
          <a:xfrm>
            <a:off x="7708864" y="4269646"/>
            <a:ext cx="2022365" cy="1038673"/>
          </a:xfrm>
          <a:prstGeom prst="rect">
            <a:avLst/>
          </a:prstGeom>
        </p:spPr>
      </p:pic>
    </p:spTree>
    <p:extLst>
      <p:ext uri="{BB962C8B-B14F-4D97-AF65-F5344CB8AC3E}">
        <p14:creationId xmlns:p14="http://schemas.microsoft.com/office/powerpoint/2010/main" val="22126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4">
            <a:extLst>
              <a:ext uri="{FF2B5EF4-FFF2-40B4-BE49-F238E27FC236}">
                <a16:creationId xmlns:a16="http://schemas.microsoft.com/office/drawing/2014/main" id="{1D5A57E0-07C0-4AD2-AEEE-9D193D005620}"/>
              </a:ext>
            </a:extLst>
          </p:cNvPr>
          <p:cNvGraphicFramePr>
            <a:graphicFrameLocks noGrp="1"/>
          </p:cNvGraphicFramePr>
          <p:nvPr>
            <p:ph idx="1"/>
            <p:extLst>
              <p:ext uri="{D42A27DB-BD31-4B8C-83A1-F6EECF244321}">
                <p14:modId xmlns:p14="http://schemas.microsoft.com/office/powerpoint/2010/main" val="1707367112"/>
              </p:ext>
            </p:extLst>
          </p:nvPr>
        </p:nvGraphicFramePr>
        <p:xfrm>
          <a:off x="1195592" y="1280849"/>
          <a:ext cx="8854419" cy="3652229"/>
        </p:xfrm>
        <a:graphic>
          <a:graphicData uri="http://schemas.openxmlformats.org/drawingml/2006/table">
            <a:tbl>
              <a:tblPr firstRow="1" bandRow="1">
                <a:tableStyleId>{5C22544A-7EE6-4342-B048-85BDC9FD1C3A}</a:tableStyleId>
              </a:tblPr>
              <a:tblGrid>
                <a:gridCol w="2951473">
                  <a:extLst>
                    <a:ext uri="{9D8B030D-6E8A-4147-A177-3AD203B41FA5}">
                      <a16:colId xmlns:a16="http://schemas.microsoft.com/office/drawing/2014/main" val="1015636555"/>
                    </a:ext>
                  </a:extLst>
                </a:gridCol>
                <a:gridCol w="2951473">
                  <a:extLst>
                    <a:ext uri="{9D8B030D-6E8A-4147-A177-3AD203B41FA5}">
                      <a16:colId xmlns:a16="http://schemas.microsoft.com/office/drawing/2014/main" val="734959199"/>
                    </a:ext>
                  </a:extLst>
                </a:gridCol>
                <a:gridCol w="2951473">
                  <a:extLst>
                    <a:ext uri="{9D8B030D-6E8A-4147-A177-3AD203B41FA5}">
                      <a16:colId xmlns:a16="http://schemas.microsoft.com/office/drawing/2014/main" val="2766904057"/>
                    </a:ext>
                  </a:extLst>
                </a:gridCol>
              </a:tblGrid>
              <a:tr h="412715">
                <a:tc>
                  <a:txBody>
                    <a:bodyPr/>
                    <a:lstStyle/>
                    <a:p>
                      <a:r>
                        <a:rPr lang="es-ES" dirty="0"/>
                        <a:t>Campo de estudio</a:t>
                      </a:r>
                      <a:endParaRPr lang="es-PE" dirty="0"/>
                    </a:p>
                  </a:txBody>
                  <a:tcPr/>
                </a:tc>
                <a:tc>
                  <a:txBody>
                    <a:bodyPr/>
                    <a:lstStyle/>
                    <a:p>
                      <a:r>
                        <a:rPr lang="es-ES" dirty="0"/>
                        <a:t>Que estudia</a:t>
                      </a:r>
                      <a:endParaRPr lang="es-PE" dirty="0"/>
                    </a:p>
                  </a:txBody>
                  <a:tcPr/>
                </a:tc>
                <a:tc>
                  <a:txBody>
                    <a:bodyPr/>
                    <a:lstStyle/>
                    <a:p>
                      <a:r>
                        <a:rPr lang="es-ES" dirty="0"/>
                        <a:t>Imagen </a:t>
                      </a:r>
                      <a:endParaRPr lang="es-PE" dirty="0"/>
                    </a:p>
                  </a:txBody>
                  <a:tcPr/>
                </a:tc>
                <a:extLst>
                  <a:ext uri="{0D108BD9-81ED-4DB2-BD59-A6C34878D82A}">
                    <a16:rowId xmlns:a16="http://schemas.microsoft.com/office/drawing/2014/main" val="3597538597"/>
                  </a:ext>
                </a:extLst>
              </a:tr>
              <a:tr h="1017653">
                <a:tc>
                  <a:txBody>
                    <a:bodyPr/>
                    <a:lstStyle/>
                    <a:p>
                      <a:r>
                        <a:rPr lang="es-ES" dirty="0"/>
                        <a:t>ecología</a:t>
                      </a:r>
                      <a:endParaRPr lang="es-PE" dirty="0"/>
                    </a:p>
                  </a:txBody>
                  <a:tcPr/>
                </a:tc>
                <a:tc>
                  <a:txBody>
                    <a:bodyPr/>
                    <a:lstStyle/>
                    <a:p>
                      <a:r>
                        <a:rPr lang="es-ES" sz="900" b="1" i="0" dirty="0"/>
                        <a:t>La ecología es la rama de la biología que estudia las relaciones de los diferentes seres vivos entre sí y con su entorno: «la biología de los ecosistemas».​ Estudia cómo estas interacciones entre los organismos y su ambiente afectan a propiedades como la distribución o la abundancia. </a:t>
                      </a:r>
                      <a:endParaRPr lang="es-PE" sz="900" b="1" i="0" dirty="0"/>
                    </a:p>
                  </a:txBody>
                  <a:tcPr/>
                </a:tc>
                <a:tc>
                  <a:txBody>
                    <a:bodyPr/>
                    <a:lstStyle/>
                    <a:p>
                      <a:endParaRPr lang="es-PE" dirty="0"/>
                    </a:p>
                  </a:txBody>
                  <a:tcPr/>
                </a:tc>
                <a:extLst>
                  <a:ext uri="{0D108BD9-81ED-4DB2-BD59-A6C34878D82A}">
                    <a16:rowId xmlns:a16="http://schemas.microsoft.com/office/drawing/2014/main" val="1550121959"/>
                  </a:ext>
                </a:extLst>
              </a:tr>
              <a:tr h="1017653">
                <a:tc>
                  <a:txBody>
                    <a:bodyPr/>
                    <a:lstStyle/>
                    <a:p>
                      <a:r>
                        <a:rPr lang="es-ES" dirty="0"/>
                        <a:t>química</a:t>
                      </a:r>
                      <a:endParaRPr lang="es-PE" dirty="0"/>
                    </a:p>
                  </a:txBody>
                  <a:tcPr/>
                </a:tc>
                <a:tc>
                  <a:txBody>
                    <a:bodyPr/>
                    <a:lstStyle/>
                    <a:p>
                      <a:r>
                        <a:rPr lang="es-ES" sz="900" b="1" dirty="0"/>
                        <a:t>La química es la ciencia natural que estudia la composición, estructura y propiedades de la materia ya sea en forma de elementos, compuestos, mezclas u otras especies, así como los cambios que esta experimenta durante las reacciones y su relación con la energía química</a:t>
                      </a:r>
                      <a:endParaRPr lang="es-PE" sz="900" b="1" dirty="0"/>
                    </a:p>
                  </a:txBody>
                  <a:tcPr/>
                </a:tc>
                <a:tc>
                  <a:txBody>
                    <a:bodyPr/>
                    <a:lstStyle/>
                    <a:p>
                      <a:endParaRPr lang="es-PE" dirty="0"/>
                    </a:p>
                  </a:txBody>
                  <a:tcPr/>
                </a:tc>
                <a:extLst>
                  <a:ext uri="{0D108BD9-81ED-4DB2-BD59-A6C34878D82A}">
                    <a16:rowId xmlns:a16="http://schemas.microsoft.com/office/drawing/2014/main" val="1973139192"/>
                  </a:ext>
                </a:extLst>
              </a:tr>
              <a:tr h="1170301">
                <a:tc>
                  <a:txBody>
                    <a:bodyPr/>
                    <a:lstStyle/>
                    <a:p>
                      <a:r>
                        <a:rPr lang="es-ES" dirty="0"/>
                        <a:t>Mitología </a:t>
                      </a:r>
                      <a:endParaRPr lang="es-PE" dirty="0"/>
                    </a:p>
                  </a:txBody>
                  <a:tcPr/>
                </a:tc>
                <a:tc>
                  <a:txBody>
                    <a:bodyPr/>
                    <a:lstStyle/>
                    <a:p>
                      <a:r>
                        <a:rPr lang="es-ES" sz="900" b="1" dirty="0"/>
                        <a:t>¿Qué es la mitología?</a:t>
                      </a:r>
                    </a:p>
                    <a:p>
                      <a:r>
                        <a:rPr lang="es-ES" sz="900" b="1" dirty="0"/>
                        <a:t>La mitología es un conjunto de historias y leyendas propias de una determinada cultura o comunidad. Intentan explicar algunos fenómenos como el origen del universo y la vida, los fenómenos meteorológicos o algunas incógnitas todavía no resueltas.</a:t>
                      </a:r>
                      <a:endParaRPr lang="es-PE" sz="900" b="1" dirty="0"/>
                    </a:p>
                  </a:txBody>
                  <a:tcPr/>
                </a:tc>
                <a:tc>
                  <a:txBody>
                    <a:bodyPr/>
                    <a:lstStyle/>
                    <a:p>
                      <a:endParaRPr lang="es-PE" dirty="0"/>
                    </a:p>
                  </a:txBody>
                  <a:tcPr/>
                </a:tc>
                <a:extLst>
                  <a:ext uri="{0D108BD9-81ED-4DB2-BD59-A6C34878D82A}">
                    <a16:rowId xmlns:a16="http://schemas.microsoft.com/office/drawing/2014/main" val="1640842359"/>
                  </a:ext>
                </a:extLst>
              </a:tr>
            </a:tbl>
          </a:graphicData>
        </a:graphic>
      </p:graphicFrame>
      <p:pic>
        <p:nvPicPr>
          <p:cNvPr id="6" name="Imagen 5" descr="Imagen que contiene colorido, verde, diferente, sostener&#10;&#10;Descripción generada automáticamente">
            <a:extLst>
              <a:ext uri="{FF2B5EF4-FFF2-40B4-BE49-F238E27FC236}">
                <a16:creationId xmlns:a16="http://schemas.microsoft.com/office/drawing/2014/main" id="{433837AF-0C3C-4905-91C1-D4136F4B4333}"/>
              </a:ext>
            </a:extLst>
          </p:cNvPr>
          <p:cNvPicPr>
            <a:picLocks noChangeAspect="1"/>
          </p:cNvPicPr>
          <p:nvPr/>
        </p:nvPicPr>
        <p:blipFill>
          <a:blip r:embed="rId2"/>
          <a:stretch>
            <a:fillRect/>
          </a:stretch>
        </p:blipFill>
        <p:spPr>
          <a:xfrm>
            <a:off x="7943456" y="1649776"/>
            <a:ext cx="1317990" cy="912823"/>
          </a:xfrm>
          <a:prstGeom prst="rect">
            <a:avLst/>
          </a:prstGeom>
        </p:spPr>
      </p:pic>
      <p:pic>
        <p:nvPicPr>
          <p:cNvPr id="8" name="Imagen 7" descr="Imagen de la pantalla de un video juego&#10;&#10;Descripción generada automáticamente con confianza baja">
            <a:extLst>
              <a:ext uri="{FF2B5EF4-FFF2-40B4-BE49-F238E27FC236}">
                <a16:creationId xmlns:a16="http://schemas.microsoft.com/office/drawing/2014/main" id="{88D5CBA6-5881-4571-8AAA-0CD7468A8E40}"/>
              </a:ext>
            </a:extLst>
          </p:cNvPr>
          <p:cNvPicPr>
            <a:picLocks noChangeAspect="1"/>
          </p:cNvPicPr>
          <p:nvPr/>
        </p:nvPicPr>
        <p:blipFill>
          <a:blip r:embed="rId3"/>
          <a:stretch>
            <a:fillRect/>
          </a:stretch>
        </p:blipFill>
        <p:spPr>
          <a:xfrm>
            <a:off x="7847058" y="2589199"/>
            <a:ext cx="1657669" cy="886224"/>
          </a:xfrm>
          <a:prstGeom prst="rect">
            <a:avLst/>
          </a:prstGeom>
        </p:spPr>
      </p:pic>
      <p:pic>
        <p:nvPicPr>
          <p:cNvPr id="10" name="Imagen 9" descr="Un dibujo de un animal&#10;&#10;Descripción generada automáticamente con confianza media">
            <a:extLst>
              <a:ext uri="{FF2B5EF4-FFF2-40B4-BE49-F238E27FC236}">
                <a16:creationId xmlns:a16="http://schemas.microsoft.com/office/drawing/2014/main" id="{2EEB2467-3B3F-4FA7-88FC-FB84D0783B5F}"/>
              </a:ext>
            </a:extLst>
          </p:cNvPr>
          <p:cNvPicPr>
            <a:picLocks noChangeAspect="1"/>
          </p:cNvPicPr>
          <p:nvPr/>
        </p:nvPicPr>
        <p:blipFill>
          <a:blip r:embed="rId4"/>
          <a:stretch>
            <a:fillRect/>
          </a:stretch>
        </p:blipFill>
        <p:spPr>
          <a:xfrm>
            <a:off x="7711120" y="3581468"/>
            <a:ext cx="1782661" cy="844536"/>
          </a:xfrm>
          <a:prstGeom prst="rect">
            <a:avLst/>
          </a:prstGeom>
        </p:spPr>
      </p:pic>
    </p:spTree>
    <p:extLst>
      <p:ext uri="{BB962C8B-B14F-4D97-AF65-F5344CB8AC3E}">
        <p14:creationId xmlns:p14="http://schemas.microsoft.com/office/powerpoint/2010/main" val="369636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EF4EA1-FEA4-4447-BA6E-A1418304C065}"/>
              </a:ext>
            </a:extLst>
          </p:cNvPr>
          <p:cNvSpPr>
            <a:spLocks noGrp="1"/>
          </p:cNvSpPr>
          <p:nvPr>
            <p:ph type="title"/>
          </p:nvPr>
        </p:nvSpPr>
        <p:spPr/>
        <p:txBody>
          <a:bodyPr/>
          <a:lstStyle/>
          <a:p>
            <a:r>
              <a:rPr lang="es-ES" dirty="0"/>
              <a:t>Linkografía </a:t>
            </a:r>
            <a:endParaRPr lang="es-PE" dirty="0"/>
          </a:p>
        </p:txBody>
      </p:sp>
      <p:sp>
        <p:nvSpPr>
          <p:cNvPr id="3" name="Marcador de contenido 2">
            <a:extLst>
              <a:ext uri="{FF2B5EF4-FFF2-40B4-BE49-F238E27FC236}">
                <a16:creationId xmlns:a16="http://schemas.microsoft.com/office/drawing/2014/main" id="{828C1A68-B34D-4171-8728-A817E8172CBF}"/>
              </a:ext>
            </a:extLst>
          </p:cNvPr>
          <p:cNvSpPr>
            <a:spLocks noGrp="1"/>
          </p:cNvSpPr>
          <p:nvPr>
            <p:ph idx="1"/>
          </p:nvPr>
        </p:nvSpPr>
        <p:spPr>
          <a:xfrm>
            <a:off x="646111" y="1516022"/>
            <a:ext cx="10481884" cy="4805082"/>
          </a:xfrm>
        </p:spPr>
        <p:txBody>
          <a:bodyPr>
            <a:normAutofit fontScale="92500" lnSpcReduction="20000"/>
          </a:bodyPr>
          <a:lstStyle/>
          <a:p>
            <a:r>
              <a:rPr lang="es-PE" dirty="0">
                <a:hlinkClick r:id="rId2"/>
              </a:rPr>
              <a:t>https://www.euroinnova.pe/blog/que-estudia-la-biologia</a:t>
            </a:r>
            <a:endParaRPr lang="es-PE" dirty="0"/>
          </a:p>
          <a:p>
            <a:endParaRPr lang="es-PE" dirty="0"/>
          </a:p>
          <a:p>
            <a:r>
              <a:rPr lang="es-PE" dirty="0">
                <a:hlinkClick r:id="rId3"/>
              </a:rPr>
              <a:t>https://es.wikipedia.org/wiki/Ecolog%C3%ADa</a:t>
            </a:r>
            <a:endParaRPr lang="es-PE" dirty="0"/>
          </a:p>
          <a:p>
            <a:endParaRPr lang="es-PE" dirty="0"/>
          </a:p>
          <a:p>
            <a:r>
              <a:rPr lang="es-PE" dirty="0">
                <a:hlinkClick r:id="rId4"/>
              </a:rPr>
              <a:t>https://es.wikipedia.org/wiki/Qu%C3%ADmica</a:t>
            </a:r>
            <a:endParaRPr lang="es-PE" dirty="0"/>
          </a:p>
          <a:p>
            <a:endParaRPr lang="es-PE" dirty="0"/>
          </a:p>
          <a:p>
            <a:r>
              <a:rPr lang="es-PE" dirty="0">
                <a:hlinkClick r:id="rId5"/>
              </a:rPr>
              <a:t>https://es.wikipedia.org/wiki/Mitolog%C3%ADa</a:t>
            </a:r>
            <a:endParaRPr lang="es-PE" dirty="0"/>
          </a:p>
          <a:p>
            <a:endParaRPr lang="es-PE" dirty="0"/>
          </a:p>
          <a:p>
            <a:r>
              <a:rPr lang="es-PE" dirty="0">
                <a:hlinkClick r:id="rId6"/>
              </a:rPr>
              <a:t>https://www.ecured.cu/Ornitolog%C3%ADa</a:t>
            </a:r>
            <a:endParaRPr lang="es-PE" dirty="0"/>
          </a:p>
          <a:p>
            <a:endParaRPr lang="es-PE" dirty="0"/>
          </a:p>
          <a:p>
            <a:r>
              <a:rPr lang="es-PE" dirty="0">
                <a:hlinkClick r:id="rId6"/>
              </a:rPr>
              <a:t>https://www.ecured.cu/Ornitolog%C3%ADa</a:t>
            </a:r>
            <a:endParaRPr lang="es-PE" dirty="0"/>
          </a:p>
          <a:p>
            <a:endParaRPr lang="es-PE" dirty="0"/>
          </a:p>
          <a:p>
            <a:r>
              <a:rPr lang="es-PE" dirty="0">
                <a:hlinkClick r:id="rId6"/>
              </a:rPr>
              <a:t>https://www.ecured.cu/Ornitolog%C3%ADa</a:t>
            </a:r>
            <a:endParaRPr lang="es-PE" dirty="0"/>
          </a:p>
          <a:p>
            <a:endParaRPr lang="es-PE" dirty="0"/>
          </a:p>
          <a:p>
            <a:endParaRPr lang="es-PE" dirty="0"/>
          </a:p>
          <a:p>
            <a:endParaRPr lang="es-PE" dirty="0"/>
          </a:p>
          <a:p>
            <a:endParaRPr lang="es-PE" dirty="0"/>
          </a:p>
          <a:p>
            <a:endParaRPr lang="es-PE" dirty="0"/>
          </a:p>
          <a:p>
            <a:endParaRPr lang="es-PE" dirty="0"/>
          </a:p>
          <a:p>
            <a:endParaRPr lang="es-PE" dirty="0"/>
          </a:p>
          <a:p>
            <a:endParaRPr lang="es-PE" dirty="0"/>
          </a:p>
          <a:p>
            <a:endParaRPr lang="es-PE" dirty="0"/>
          </a:p>
        </p:txBody>
      </p:sp>
    </p:spTree>
    <p:extLst>
      <p:ext uri="{BB962C8B-B14F-4D97-AF65-F5344CB8AC3E}">
        <p14:creationId xmlns:p14="http://schemas.microsoft.com/office/powerpoint/2010/main" val="3147189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95</TotalTime>
  <Words>545</Words>
  <Application>Microsoft Office PowerPoint</Application>
  <PresentationFormat>Panorámica</PresentationFormat>
  <Paragraphs>52</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Century Gothic</vt:lpstr>
      <vt:lpstr>Wingdings 3</vt:lpstr>
      <vt:lpstr>Ion</vt:lpstr>
      <vt:lpstr>Tarea de investigación </vt:lpstr>
      <vt:lpstr>Presentación de PowerPoint</vt:lpstr>
      <vt:lpstr>Presentación de PowerPoint</vt:lpstr>
      <vt:lpstr>Presentación de PowerPoint</vt:lpstr>
      <vt:lpstr>Linkografía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Tarea de investigación </dc:title>
  <dc:creator>luciana fernandez horna</dc:creator>
  <cp:lastModifiedBy>luciana fernandez horna</cp:lastModifiedBy>
  <cp:revision>5</cp:revision>
  <dcterms:created xsi:type="dcterms:W3CDTF">2022-04-05T22:09:00Z</dcterms:created>
  <dcterms:modified xsi:type="dcterms:W3CDTF">2022-04-05T23:44:29Z</dcterms:modified>
</cp:coreProperties>
</file>