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Lobster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bs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c5522edb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ec5522edb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c5522edb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ec5522edb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c5522edb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ec5522edb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c5522edb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c5522edb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c5522edb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ec5522edb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ec5522edb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ec5522edb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c5522edb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ec5522edb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c5522edb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c5522edb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c5522edb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ec5522edb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ec5522edb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ec5522edb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b9b60fb4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b9b60fb4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ec5522edb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ec5522edb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ec5522edb4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ec5522edb4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ec5522edb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ec5522edb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c5522edb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c5522edb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a70aa501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a70aa501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a70aa501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a70aa501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b9b60fb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eb9b60fb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b9b60fb4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b9b60fb4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b9b60fb4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eb9b60fb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0bef0525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a0bef0525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c5522edb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c5522edb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79833" y="369900"/>
            <a:ext cx="8520600" cy="2052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250" y="0"/>
            <a:ext cx="4696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44726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413900" y="380900"/>
            <a:ext cx="8520600" cy="176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21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 divin</a:t>
            </a:r>
            <a:r>
              <a:rPr lang="es" sz="5211">
                <a:latin typeface="Lobster"/>
                <a:ea typeface="Lobster"/>
                <a:cs typeface="Lobster"/>
                <a:sym typeface="Lobster"/>
              </a:rPr>
              <a:t>a comedia </a:t>
            </a:r>
            <a:endParaRPr sz="5211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211">
                <a:latin typeface="Lobster"/>
                <a:ea typeface="Lobster"/>
                <a:cs typeface="Lobster"/>
                <a:sym typeface="Lobster"/>
              </a:rPr>
              <a:t>“</a:t>
            </a:r>
            <a:r>
              <a:rPr lang="es" sz="521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El purgatorio y</a:t>
            </a:r>
            <a:r>
              <a:rPr lang="es" sz="5211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 sz="5211">
                <a:latin typeface="Lobster"/>
                <a:ea typeface="Lobster"/>
                <a:cs typeface="Lobster"/>
                <a:sym typeface="Lobster"/>
              </a:rPr>
              <a:t>paraíso</a:t>
            </a:r>
            <a:r>
              <a:rPr lang="es" sz="5211">
                <a:latin typeface="Lobster"/>
                <a:ea typeface="Lobster"/>
                <a:cs typeface="Lobster"/>
                <a:sym typeface="Lobster"/>
              </a:rPr>
              <a:t> de Dante”</a:t>
            </a:r>
            <a:endParaRPr sz="5211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4497475" y="3403150"/>
            <a:ext cx="4596300" cy="10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Alumno: Aaron Jose Peña Sanchez.</a:t>
            </a:r>
            <a:endParaRPr sz="1879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Profesor: Armando </a:t>
            </a: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Santamaria</a:t>
            </a: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Juarez.</a:t>
            </a:r>
            <a:endParaRPr sz="1879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Grado: 5.sec.B.</a:t>
            </a:r>
            <a:endParaRPr sz="1879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Cuarto peldaño: “Pereza”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701525" y="1191900"/>
            <a:ext cx="370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-Entran aquellos que en vida no cumplieron su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deber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-Su castigo es realizar el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trabajo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no hecho en vida corriendo con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alegría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para purgar su pecado.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625" y="1086700"/>
            <a:ext cx="3133725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Quinto peldaño: “La </a:t>
            </a:r>
            <a:r>
              <a:rPr lang="es" sz="25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avaricia”</a:t>
            </a:r>
            <a:endParaRPr sz="25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4572000" y="1308025"/>
            <a:ext cx="396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-Entran aquellos que en vida se preocuparon por los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bienes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materiales (codicia o extravagancia).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-Purgan su pecado mirando boca abajo ( sin posibilidad de moverse) y rezando: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solidFill>
                  <a:srgbClr val="444444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r>
              <a:rPr i="1" lang="es">
                <a:solidFill>
                  <a:srgbClr val="444444"/>
                </a:solidFill>
                <a:latin typeface="Lobster"/>
                <a:ea typeface="Lobster"/>
                <a:cs typeface="Lobster"/>
                <a:sym typeface="Lobster"/>
              </a:rPr>
              <a:t>Adhaesit pavimento anima mea” </a:t>
            </a:r>
            <a:r>
              <a:rPr lang="es">
                <a:solidFill>
                  <a:srgbClr val="444444"/>
                </a:solidFill>
                <a:latin typeface="Lobster"/>
                <a:ea typeface="Lobster"/>
                <a:cs typeface="Lobster"/>
                <a:sym typeface="Lobster"/>
              </a:rPr>
              <a:t>(Mi alma está adherida al polvo, vivifícame con tu Palabra),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375" y="1105750"/>
            <a:ext cx="264284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Sexto peldaño: “La gula”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383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-Aquellos que en vida a pesar de estar satisfechos continuaban comiendo, bebiendo o saciando su cuerpo.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-Purgan su alma con abstinencia obligatoria (serca de arboles llenos de fruta).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275" y="1091300"/>
            <a:ext cx="302123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392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51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Séptimo</a:t>
            </a:r>
            <a:r>
              <a:rPr lang="es" sz="251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 sz="251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 sz="251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: “La lujuria”</a:t>
            </a:r>
            <a:endParaRPr sz="251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4572000" y="1142625"/>
            <a:ext cx="376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Se encuentran aquellos que mal dirigieron su deseo sexual.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-Estos deberán pagar su pecado siendo constantemente quemados por una pared de llamas por la que tienes que pasar todas las almas.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700" y="1101150"/>
            <a:ext cx="260260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Paraíso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terrenal: “El inicio del fin”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4830150" y="1152475"/>
            <a:ext cx="338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-El fin del acompañamiento de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virgilio.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-El primer lugar de la creación de Dios (El jardin del eden) y su más grande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creación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(El hombre).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-Encuentro con matilda (Se reencuentra con Beatriz).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775" y="1152475"/>
            <a:ext cx="27813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Primer giro: “La luna”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-Almas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débiles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y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Ángeles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custodiando el camino.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-Las fases de la Luna representan la inconstancia de las almas.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Beatriz explica que un voto es un pacto firmado entre el hombre y Dios en el cual una persona ofrece su libertad a Dios.(Menciona el 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sacrificio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de 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Agamenón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y las hijas de Jefe)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625" y="950188"/>
            <a:ext cx="275220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Segundo giro: “Mercurio,los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ambiciosos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”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4692200" y="1162350"/>
            <a:ext cx="360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Almas activas y arcangeles.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-Representan que por fama hacen el bien solo por fama (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representa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lo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insignificante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que es mercurio con el sol).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-Se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encuentran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con el emperador Justiniano.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775" y="1239100"/>
            <a:ext cx="270594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Tercer giro: “Venus, los mantes”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152475"/>
            <a:ext cx="409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Lo convierte en la esfera de los amantes, quienes fallaron en la virtud de la templanza (almas amantes).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-Se encuentran con Carlos Martel de Anjou-Sicilia y el 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trovador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Fulco de Marsella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700" y="1017725"/>
            <a:ext cx="2824775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Quinto giro: “El sol, los sabios”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4859725" y="1152475"/>
            <a:ext cx="397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-Almas intelectuales que acompañan la luz y iluminan a la tierra con los conocimientos.</a:t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Dividido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en dos parte con 12 lunas cada uno(cantando la trinidad).</a:t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Principal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alma encontrada Santo 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Tomás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de Aquino.</a:t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Se explica la presencia de Salomón, quien se encuentra en el lugar por sabiduría real, más que filosófica o matemática </a:t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000" y="1152475"/>
            <a:ext cx="273600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Sexto giro: “Marte, los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guerreros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 la Fe”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508775" y="1152475"/>
            <a:ext cx="373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-Aquí están los espíritus militantes y presidido por las virtudes.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-Se encuentran almas que 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pelearon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por la fe y dieron su vida por Dios.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-Muestran la virtud y el coraje.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346" y="1152474"/>
            <a:ext cx="2731130" cy="37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Introducción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262425" y="1172200"/>
            <a:ext cx="445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La salida de Dante y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Virgilio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del infierno.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El recorrido de los 10 giros  o peñascos del purgatorio.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reencuentro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Beatriz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y Dante.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El recorrido de 10 giros del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paraíso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025" y="1172200"/>
            <a:ext cx="4117275" cy="330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Séptimo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giro: “Saturno, los complenativos”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4968100" y="1152475"/>
            <a:ext cx="386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-Se encuentran almas y 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espíritus complenativas.</a:t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-Se encuentran por 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Pedro Damián, y discute con él sobre el monacato, la doctrina de la predestinación, y la triste situación de la Iglesia</a:t>
            </a: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00" y="1081450"/>
            <a:ext cx="342406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00" y="28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Octavo giro: “Las estrellas fijas,  fe, esperanza y amor”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11700" y="1034225"/>
            <a:ext cx="442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Es la de las estrellas fijas y es presidida por los querubines. Aquí están los espíritus triunfantes.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-San Pedro examina a Dante sobre la fe, preguntándole qué es, y si alberga o no ese sentimiento.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-Santiago examina a Dante sobre esperanza, y Beatriz da fe de que el autor 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albergar</a:t>
            </a: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ese sentimiento.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7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-San Juan examina a Dante sobre el amor. En su respuesta, el protagonista se refiere al concepto de «amor torcido»</a:t>
            </a:r>
            <a:endParaRPr sz="17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200" y="953350"/>
            <a:ext cx="3356699" cy="39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Noveno giro: “El primer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Móvil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4633100" y="1152475"/>
            <a:ext cx="419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-Presidido por los serafines y en el que se encuentran, sin dejar de estar en los otros, los coros angélicos.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-Dios la mueve directamente, haciendo que por reacción a su vez se muevan todas las otras esferas que alberga.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-Es la morada de los ángeles, y allí ve Dante a Dios como un intenso punto de luz rodeado de nueve anillos de ángeles.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28" y="1103225"/>
            <a:ext cx="2652848" cy="38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Décimo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giro: “El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empíreo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-Fin de la aventura de Dante: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-Los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ángeles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según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su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jerarquía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, los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bienaventurados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y Beatriz (Se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convierten en una enorme rosa).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-Dante se convierte en luz y ve a Dios.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-Su guia es San Bernardo.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-Regresa al plano terrenal.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4267201" cy="2866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Noveno circulo: Ahora 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traición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y mañana 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perdón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073875"/>
            <a:ext cx="4014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última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fosa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del inframundo.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castiga 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traición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divide en cuatro rondas: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Canina(Cain)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, Anteoria(Atenor),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Ptolomea y Judeca(Judas Iscariote).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-En el centro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está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Lucifer.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600" y="1170125"/>
            <a:ext cx="3839700" cy="30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Satanás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38691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encuentra en el centro del noveno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Llorará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por siempre por traicionar a Dios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Comerá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por siempre a Judas Iscariote, Casio y Bruto.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-Posee tres caras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125" y="1398675"/>
            <a:ext cx="4129425" cy="21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CC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Estructura del purgatorio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006725" y="1220013"/>
            <a:ext cx="438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AutoNum type="arabicPeriod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Se encuentra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dividido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en tres parte: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Char char="-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ntepurgatorio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Char char="-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7 peñascos del purgatorio (se purgan los 7 pecados capitales).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Char char="-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el paraíso terrenal.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AutoNum type="arabicPeriod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No es eterno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AutoNum type="arabicPeriod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Las almas se purgan y se hacen dignas.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10586" l="0" r="0" t="0"/>
          <a:stretch/>
        </p:blipFill>
        <p:spPr>
          <a:xfrm>
            <a:off x="474500" y="1017725"/>
            <a:ext cx="2711400" cy="35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CC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Ante purgatorio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-Encuentro con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Catón.(llamado piedemonte)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-Se encuentran con almas divididas en dos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categorías. ( los excomulgados y los arrepentidos).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-Entran solo con su genuino arrepentimiento.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-Llegan a los peldaños. 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375" y="1152475"/>
            <a:ext cx="308283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CC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PRIMER PELDAÑO : La </a:t>
            </a: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soberbia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315825" y="1364650"/>
            <a:ext cx="371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Char char="-"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En este primer giro se encuentra aquellos que en vida vieron a los demás con superioridad y desprecio.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bster"/>
              <a:buChar char="-"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Destinados a pagar este desprecio cargando una piedras en los espaldas.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250" y="1218250"/>
            <a:ext cx="2792475" cy="370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Segundo peldaño: “La envidia”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442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-Aquellos que en vida miraron con deseo y repudio la felicidad y el bien de otros.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-Ellos purgan su pecado cosidos de ojos y 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túnicas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grises.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-Escuchando voces sobre la importancia de la generosidad.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325" y="1071575"/>
            <a:ext cx="330938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Tercer peldaño: “la ira”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4445800" y="1152475"/>
            <a:ext cx="405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-Aquí se encuentran aquellos que vida fueron  dominados por la ira en vida.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-Purgan su pecado vagando en espesa niebla (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simboliza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la 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ceguera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dianteira</a:t>
            </a:r>
            <a:r>
              <a:rPr lang="es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ira)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975" y="1152475"/>
            <a:ext cx="259504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