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256" r:id="rId3"/>
    <p:sldId id="257" r:id="rId4"/>
    <p:sldId id="258" r:id="rId5"/>
    <p:sldId id="259" r:id="rId6"/>
    <p:sldId id="260" r:id="rId7"/>
    <p:sldId id="292" r:id="rId8"/>
    <p:sldId id="293" r:id="rId9"/>
    <p:sldId id="261" r:id="rId10"/>
    <p:sldId id="287" r:id="rId11"/>
    <p:sldId id="295" r:id="rId12"/>
    <p:sldId id="288" r:id="rId13"/>
    <p:sldId id="291" r:id="rId14"/>
    <p:sldId id="290" r:id="rId15"/>
    <p:sldId id="262" r:id="rId16"/>
    <p:sldId id="263" r:id="rId17"/>
    <p:sldId id="286" r:id="rId18"/>
    <p:sldId id="296" r:id="rId19"/>
    <p:sldId id="264" r:id="rId20"/>
    <p:sldId id="298" r:id="rId21"/>
    <p:sldId id="299" r:id="rId22"/>
    <p:sldId id="265" r:id="rId23"/>
    <p:sldId id="266" r:id="rId24"/>
    <p:sldId id="267" r:id="rId25"/>
    <p:sldId id="268" r:id="rId26"/>
    <p:sldId id="269" r:id="rId27"/>
    <p:sldId id="270" r:id="rId28"/>
    <p:sldId id="271" r:id="rId29"/>
    <p:sldId id="272" r:id="rId30"/>
    <p:sldId id="273" r:id="rId31"/>
    <p:sldId id="274" r:id="rId32"/>
    <p:sldId id="304" r:id="rId33"/>
    <p:sldId id="305" r:id="rId34"/>
    <p:sldId id="303" r:id="rId35"/>
    <p:sldId id="302" r:id="rId36"/>
    <p:sldId id="277" r:id="rId37"/>
    <p:sldId id="278" r:id="rId38"/>
    <p:sldId id="279" r:id="rId39"/>
    <p:sldId id="280" r:id="rId40"/>
    <p:sldId id="300" r:id="rId41"/>
    <p:sldId id="281" r:id="rId42"/>
    <p:sldId id="282" r:id="rId43"/>
    <p:sldId id="283" r:id="rId44"/>
    <p:sldId id="284" r:id="rId45"/>
    <p:sldId id="285" r:id="rId46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092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1-04T07:33:10.434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17/11/2022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3382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17/11/2022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93559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17/11/2022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74151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17/11/2022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4662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17/11/2022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7334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17/11/2022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0836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17/11/2022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9799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17/11/2022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1021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17/11/2022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61393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17/11/2022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76537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6643-3D80-4C76-AA38-55FF0C291D75}" type="datetimeFigureOut">
              <a:rPr lang="es-PE" smtClean="0"/>
              <a:pPr/>
              <a:t>17/11/2022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3866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16643-3D80-4C76-AA38-55FF0C291D75}" type="datetimeFigureOut">
              <a:rPr lang="es-PE" smtClean="0"/>
              <a:pPr/>
              <a:t>17/11/2022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61B30-C233-44D4-9D24-8139F04AAFD2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0408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PE" dirty="0" smtClean="0"/>
              <a:t/>
            </a:r>
            <a:br>
              <a:rPr lang="es-PE" dirty="0" smtClean="0"/>
            </a:br>
            <a:r>
              <a:rPr lang="es-PE" b="1" dirty="0"/>
              <a:t>Java script</a:t>
            </a:r>
            <a:br>
              <a:rPr lang="es-PE" b="1" dirty="0"/>
            </a:br>
            <a:endParaRPr lang="es-P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/>
              <a:t>III </a:t>
            </a:r>
            <a:r>
              <a:rPr lang="es-PE" dirty="0" smtClean="0"/>
              <a:t>TRIMESTRE</a:t>
            </a:r>
          </a:p>
          <a:p>
            <a:r>
              <a:rPr lang="es-PE" sz="2400" b="1" dirty="0" smtClean="0">
                <a:solidFill>
                  <a:schemeClr val="tx1"/>
                </a:solidFill>
              </a:rPr>
              <a:t>Ing. Luis G. </a:t>
            </a:r>
            <a:r>
              <a:rPr lang="es-PE" sz="2400" b="1" smtClean="0">
                <a:solidFill>
                  <a:schemeClr val="tx1"/>
                </a:solidFill>
              </a:rPr>
              <a:t>Aguilar Fernández</a:t>
            </a:r>
            <a:endParaRPr lang="es-P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1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488" y="0"/>
            <a:ext cx="26811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Operadores</a:t>
            </a:r>
            <a:endParaRPr lang="es-E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857232"/>
            <a:ext cx="36999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u="sng" cap="none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Operadores aritméticos</a:t>
            </a:r>
            <a:endParaRPr lang="es-ES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332313"/>
              </p:ext>
            </p:extLst>
          </p:nvPr>
        </p:nvGraphicFramePr>
        <p:xfrm>
          <a:off x="1619672" y="1529798"/>
          <a:ext cx="5952724" cy="2677659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961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7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3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8881">
                <a:tc>
                  <a:txBody>
                    <a:bodyPr/>
                    <a:lstStyle/>
                    <a:p>
                      <a:pPr algn="ctr"/>
                      <a:r>
                        <a:rPr lang="es-PE" sz="2000" b="1" strike="noStrike" dirty="0">
                          <a:effectLst/>
                        </a:rPr>
                        <a:t>Operador</a:t>
                      </a:r>
                      <a:endParaRPr lang="es-PE" sz="2000" b="1" i="1" strike="noStrike" dirty="0">
                        <a:effectLst/>
                      </a:endParaRP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000" b="1" strike="noStrike" dirty="0">
                          <a:effectLst/>
                        </a:rPr>
                        <a:t>Símbolo</a:t>
                      </a:r>
                      <a:endParaRPr lang="es-PE" sz="2000" b="1" i="1" strike="noStrike" dirty="0">
                        <a:effectLst/>
                      </a:endParaRP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000" b="1" strike="noStrike" dirty="0">
                          <a:effectLst/>
                        </a:rPr>
                        <a:t>Acción</a:t>
                      </a:r>
                      <a:endParaRPr lang="es-PE" sz="2000" b="1" i="1" strike="noStrike" dirty="0">
                        <a:effectLst/>
                      </a:endParaRPr>
                    </a:p>
                  </a:txBody>
                  <a:tcPr marL="45663" marR="45663" marT="22831" marB="2283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462">
                <a:tc>
                  <a:txBody>
                    <a:bodyPr/>
                    <a:lstStyle/>
                    <a:p>
                      <a:pPr algn="ctr"/>
                      <a:r>
                        <a:rPr lang="es-PE" sz="1200" dirty="0"/>
                        <a:t>Suma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200"/>
                        <a:t>+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r>
                        <a:rPr lang="es-PE" sz="1200"/>
                        <a:t>Suma dos operandos</a:t>
                      </a:r>
                    </a:p>
                  </a:txBody>
                  <a:tcPr marL="45663" marR="45663" marT="22831" marB="2283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430">
                <a:tc>
                  <a:txBody>
                    <a:bodyPr/>
                    <a:lstStyle/>
                    <a:p>
                      <a:pPr algn="ctr"/>
                      <a:r>
                        <a:rPr lang="es-PE" sz="1200" dirty="0"/>
                        <a:t>Resta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200" dirty="0"/>
                        <a:t>-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r>
                        <a:rPr lang="es-PE" sz="1200" dirty="0"/>
                        <a:t>Reste el segundo operando del primero</a:t>
                      </a:r>
                    </a:p>
                  </a:txBody>
                  <a:tcPr marL="45663" marR="45663" marT="22831" marB="2283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153">
                <a:tc>
                  <a:txBody>
                    <a:bodyPr/>
                    <a:lstStyle/>
                    <a:p>
                      <a:pPr algn="ctr"/>
                      <a:r>
                        <a:rPr lang="es-PE" sz="1200"/>
                        <a:t>Multiplicación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200"/>
                        <a:t>*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r>
                        <a:rPr lang="es-PE" sz="1200" dirty="0"/>
                        <a:t>Multiplica los dos </a:t>
                      </a:r>
                      <a:r>
                        <a:rPr lang="es-PE" sz="1200" dirty="0" err="1"/>
                        <a:t>operandos</a:t>
                      </a:r>
                      <a:endParaRPr lang="es-PE" sz="1200" dirty="0"/>
                    </a:p>
                  </a:txBody>
                  <a:tcPr marL="45663" marR="45663" marT="22831" marB="22831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430">
                <a:tc>
                  <a:txBody>
                    <a:bodyPr/>
                    <a:lstStyle/>
                    <a:p>
                      <a:pPr algn="ctr"/>
                      <a:r>
                        <a:rPr lang="es-PE" sz="1200"/>
                        <a:t>División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200"/>
                        <a:t>/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r>
                        <a:rPr lang="es-PE" sz="1200" dirty="0"/>
                        <a:t>Divide el primer operando por el segundo</a:t>
                      </a:r>
                    </a:p>
                  </a:txBody>
                  <a:tcPr marL="45663" marR="45663" marT="22831" marB="22831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914">
                <a:tc>
                  <a:txBody>
                    <a:bodyPr/>
                    <a:lstStyle/>
                    <a:p>
                      <a:pPr algn="ctr"/>
                      <a:r>
                        <a:rPr lang="es-PE" sz="1200"/>
                        <a:t>Resto (módulo)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200"/>
                        <a:t>%</a:t>
                      </a:r>
                    </a:p>
                  </a:txBody>
                  <a:tcPr marL="45663" marR="45663" marT="22831" marB="22831" anchor="ctr"/>
                </a:tc>
                <a:tc>
                  <a:txBody>
                    <a:bodyPr/>
                    <a:lstStyle/>
                    <a:p>
                      <a:r>
                        <a:rPr lang="es-PE" sz="1200" dirty="0"/>
                        <a:t>Facilita el resto de la división entre dos </a:t>
                      </a:r>
                      <a:r>
                        <a:rPr lang="es-PE" sz="1200" dirty="0" err="1"/>
                        <a:t>operandos</a:t>
                      </a:r>
                      <a:endParaRPr lang="es-PE" sz="1200" dirty="0"/>
                    </a:p>
                  </a:txBody>
                  <a:tcPr marL="45663" marR="45663" marT="22831" marB="22831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42096"/>
              </p:ext>
            </p:extLst>
          </p:nvPr>
        </p:nvGraphicFramePr>
        <p:xfrm>
          <a:off x="1619672" y="476672"/>
          <a:ext cx="5028846" cy="5333976"/>
        </p:xfrm>
        <a:graphic>
          <a:graphicData uri="http://schemas.openxmlformats.org/drawingml/2006/table">
            <a:tbl>
              <a:tblPr/>
              <a:tblGrid>
                <a:gridCol w="1676282">
                  <a:extLst>
                    <a:ext uri="{9D8B030D-6E8A-4147-A177-3AD203B41FA5}">
                      <a16:colId xmlns:a16="http://schemas.microsoft.com/office/drawing/2014/main" val="2071661574"/>
                    </a:ext>
                  </a:extLst>
                </a:gridCol>
                <a:gridCol w="1676282">
                  <a:extLst>
                    <a:ext uri="{9D8B030D-6E8A-4147-A177-3AD203B41FA5}">
                      <a16:colId xmlns:a16="http://schemas.microsoft.com/office/drawing/2014/main" val="1103471627"/>
                    </a:ext>
                  </a:extLst>
                </a:gridCol>
                <a:gridCol w="1676282">
                  <a:extLst>
                    <a:ext uri="{9D8B030D-6E8A-4147-A177-3AD203B41FA5}">
                      <a16:colId xmlns:a16="http://schemas.microsoft.com/office/drawing/2014/main" val="2659375843"/>
                    </a:ext>
                  </a:extLst>
                </a:gridCol>
              </a:tblGrid>
              <a:tr h="223504"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OPERADOR</a:t>
                      </a:r>
                      <a:endParaRPr lang="es-PE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DETALLE</a:t>
                      </a:r>
                      <a:endParaRPr lang="es-PE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5876" marR="55876" marT="27938" marB="279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EJEMPLO</a:t>
                      </a:r>
                      <a:endParaRPr lang="es-PE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5876" marR="55876" marT="27938" marB="2793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477799"/>
                  </a:ext>
                </a:extLst>
              </a:tr>
              <a:tr h="1732159">
                <a:tc>
                  <a:txBody>
                    <a:bodyPr/>
                    <a:lstStyle/>
                    <a:p>
                      <a:r>
                        <a:rPr lang="es-PE" sz="1200" dirty="0"/>
                        <a:t>Incremento (++)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Operador unario. Agrega uno a su operando. Si se usa como operador prefijo (++x), devuelve el valor de su operando después de agregar uno; si se usa como operador sufijo (x++), devuelve el valor de su operando antes de agregar uno.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Si x es 3, ++x establece x en 4 y devuelve 4, mientras que x++ devuelve 3 y , solo entonces, establece x en 4.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883527"/>
                  </a:ext>
                </a:extLst>
              </a:tr>
              <a:tr h="894017">
                <a:tc>
                  <a:txBody>
                    <a:bodyPr/>
                    <a:lstStyle/>
                    <a:p>
                      <a:r>
                        <a:rPr lang="es-PE" sz="1200"/>
                        <a:t>Decremento (--)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/>
                        <a:t>Operador unario. Resta uno de su operando. El valor de retorno es análogo al del operador de incremento.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Si x es 3, entonces --x establece x en 2 y devuelve 2, mientras que x-- devuelve 3 y, solo entonces, establece x en 2.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479161"/>
                  </a:ext>
                </a:extLst>
              </a:tr>
              <a:tr h="558761">
                <a:tc>
                  <a:txBody>
                    <a:bodyPr/>
                    <a:lstStyle/>
                    <a:p>
                      <a:r>
                        <a:rPr lang="es-PE" sz="1200"/>
                        <a:t>Negación unaria (-)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Operador unario. Devuelve la negación de su operando.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Si x es 3, entonces -x devuelve -3.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762159"/>
                  </a:ext>
                </a:extLst>
              </a:tr>
              <a:tr h="558761">
                <a:tc>
                  <a:txBody>
                    <a:bodyPr/>
                    <a:lstStyle/>
                    <a:p>
                      <a:r>
                        <a:rPr lang="es-PE" sz="1200"/>
                        <a:t>Positivo unario (+)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/>
                        <a:t>Operador unario. Intenta convertir el operando en un número, si aún no lo es.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+"3" devuelve 3</a:t>
                      </a:r>
                      <a:r>
                        <a:rPr lang="es-MX" sz="1200" dirty="0" smtClean="0"/>
                        <a:t>.</a:t>
                      </a:r>
                    </a:p>
                    <a:p>
                      <a:r>
                        <a:rPr lang="es-MX" sz="1200" dirty="0" smtClean="0"/>
                        <a:t>+</a:t>
                      </a:r>
                      <a:r>
                        <a:rPr lang="es-MX" sz="1200" dirty="0"/>
                        <a:t>true devuelve 1.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424255"/>
                  </a:ext>
                </a:extLst>
              </a:tr>
              <a:tr h="558761">
                <a:tc>
                  <a:txBody>
                    <a:bodyPr/>
                    <a:lstStyle/>
                    <a:p>
                      <a:r>
                        <a:rPr lang="es-PE" sz="1200"/>
                        <a:t>Operador de exponenciación (**)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/>
                        <a:t>Calcula la base a la potencia de exponente, es decir, baseexponente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 ** 3 returns 8. 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10 </a:t>
                      </a:r>
                      <a:r>
                        <a:rPr lang="en-US" sz="1200" dirty="0"/>
                        <a:t>** -1 returns 0.1.</a:t>
                      </a:r>
                    </a:p>
                  </a:txBody>
                  <a:tcPr marL="55876" marR="55876" marT="27938" marB="27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89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51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116632"/>
            <a:ext cx="609776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Operadores de </a:t>
            </a:r>
            <a:r>
              <a:rPr lang="es-ES" sz="28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asignación e </a:t>
            </a:r>
            <a:r>
              <a:rPr lang="es-ES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incremento</a:t>
            </a:r>
            <a:endParaRPr lang="es-ES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982619"/>
              </p:ext>
            </p:extLst>
          </p:nvPr>
        </p:nvGraphicFramePr>
        <p:xfrm>
          <a:off x="1259632" y="1340768"/>
          <a:ext cx="5168214" cy="3124942"/>
        </p:xfrm>
        <a:graphic>
          <a:graphicData uri="http://schemas.openxmlformats.org/drawingml/2006/table">
            <a:tbl>
              <a:tblPr/>
              <a:tblGrid>
                <a:gridCol w="1722738">
                  <a:extLst>
                    <a:ext uri="{9D8B030D-6E8A-4147-A177-3AD203B41FA5}">
                      <a16:colId xmlns:a16="http://schemas.microsoft.com/office/drawing/2014/main" val="306736456"/>
                    </a:ext>
                  </a:extLst>
                </a:gridCol>
                <a:gridCol w="1722738">
                  <a:extLst>
                    <a:ext uri="{9D8B030D-6E8A-4147-A177-3AD203B41FA5}">
                      <a16:colId xmlns:a16="http://schemas.microsoft.com/office/drawing/2014/main" val="535296115"/>
                    </a:ext>
                  </a:extLst>
                </a:gridCol>
                <a:gridCol w="1722738">
                  <a:extLst>
                    <a:ext uri="{9D8B030D-6E8A-4147-A177-3AD203B41FA5}">
                      <a16:colId xmlns:a16="http://schemas.microsoft.com/office/drawing/2014/main" val="728050492"/>
                    </a:ext>
                  </a:extLst>
                </a:gridCol>
              </a:tblGrid>
              <a:tr h="271734">
                <a:tc>
                  <a:txBody>
                    <a:bodyPr/>
                    <a:lstStyle/>
                    <a:p>
                      <a:pPr algn="ctr"/>
                      <a:r>
                        <a:rPr lang="es-PE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Nombre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Operador abreviado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Significado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255581"/>
                  </a:ext>
                </a:extLst>
              </a:tr>
              <a:tr h="271734">
                <a:tc>
                  <a:txBody>
                    <a:bodyPr/>
                    <a:lstStyle/>
                    <a:p>
                      <a:r>
                        <a:rPr lang="es-PE" sz="1400" dirty="0"/>
                        <a:t>Asignación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/>
                        <a:t>x 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371180"/>
                  </a:ext>
                </a:extLst>
              </a:tr>
              <a:tr h="271734">
                <a:tc>
                  <a:txBody>
                    <a:bodyPr/>
                    <a:lstStyle/>
                    <a:p>
                      <a:r>
                        <a:rPr lang="es-PE" sz="1400" dirty="0"/>
                        <a:t>Asignación de adición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+=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/>
                        <a:t>x = x +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738784"/>
                  </a:ext>
                </a:extLst>
              </a:tr>
              <a:tr h="271734">
                <a:tc>
                  <a:txBody>
                    <a:bodyPr/>
                    <a:lstStyle/>
                    <a:p>
                      <a:r>
                        <a:rPr lang="es-PE" sz="1400" dirty="0"/>
                        <a:t>Asignación de resta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-=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= x -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07303"/>
                  </a:ext>
                </a:extLst>
              </a:tr>
              <a:tr h="475535">
                <a:tc>
                  <a:txBody>
                    <a:bodyPr/>
                    <a:lstStyle/>
                    <a:p>
                      <a:r>
                        <a:rPr lang="es-PE" sz="1400" dirty="0"/>
                        <a:t>Asignación de multiplicación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*=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= x *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78580"/>
                  </a:ext>
                </a:extLst>
              </a:tr>
              <a:tr h="271734">
                <a:tc>
                  <a:txBody>
                    <a:bodyPr/>
                    <a:lstStyle/>
                    <a:p>
                      <a:r>
                        <a:rPr lang="es-PE" sz="1400" dirty="0"/>
                        <a:t>Asignación de división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/=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= x /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386340"/>
                  </a:ext>
                </a:extLst>
              </a:tr>
              <a:tr h="271734">
                <a:tc>
                  <a:txBody>
                    <a:bodyPr/>
                    <a:lstStyle/>
                    <a:p>
                      <a:r>
                        <a:rPr lang="es-PE" sz="1400"/>
                        <a:t>Asignación de residuo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%=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= x %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771725"/>
                  </a:ext>
                </a:extLst>
              </a:tr>
              <a:tr h="475535">
                <a:tc>
                  <a:txBody>
                    <a:bodyPr/>
                    <a:lstStyle/>
                    <a:p>
                      <a:r>
                        <a:rPr lang="es-PE" sz="1400" dirty="0"/>
                        <a:t>Asignación de exponenciación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/>
                        <a:t>x **=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= x **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261207"/>
                  </a:ext>
                </a:extLst>
              </a:tr>
              <a:tr h="271734">
                <a:tc>
                  <a:txBody>
                    <a:bodyPr/>
                    <a:lstStyle/>
                    <a:p>
                      <a:r>
                        <a:rPr lang="es-PE" sz="1400" dirty="0"/>
                        <a:t>Asignación AND lógico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&amp;&amp;=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x</a:t>
                      </a:r>
                      <a:r>
                        <a:rPr lang="es-PE" sz="1400" baseline="0" dirty="0" smtClean="0"/>
                        <a:t> = x &amp;&amp; y</a:t>
                      </a:r>
                      <a:endParaRPr lang="es-PE" sz="1400" dirty="0"/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104390"/>
                  </a:ext>
                </a:extLst>
              </a:tr>
              <a:tr h="271734">
                <a:tc>
                  <a:txBody>
                    <a:bodyPr/>
                    <a:lstStyle/>
                    <a:p>
                      <a:r>
                        <a:rPr lang="es-PE" sz="1400"/>
                        <a:t>Asignación OR lógico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/>
                        <a:t>x ||= y</a:t>
                      </a:r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400" dirty="0" smtClean="0"/>
                        <a:t>x</a:t>
                      </a:r>
                      <a:r>
                        <a:rPr lang="es-PE" sz="1400" baseline="0" dirty="0" smtClean="0"/>
                        <a:t> = x || y</a:t>
                      </a:r>
                      <a:endParaRPr lang="es-PE" sz="1400" dirty="0"/>
                    </a:p>
                  </a:txBody>
                  <a:tcPr marL="47642" marR="47642" marT="23821" marB="23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56575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643174" y="1285860"/>
            <a:ext cx="4214842" cy="378565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PE" sz="4000" dirty="0" smtClean="0"/>
              <a:t>&gt;  mayor</a:t>
            </a:r>
          </a:p>
          <a:p>
            <a:r>
              <a:rPr lang="es-PE" sz="4000" dirty="0" smtClean="0"/>
              <a:t>&gt;= mayor o igual</a:t>
            </a:r>
          </a:p>
          <a:p>
            <a:r>
              <a:rPr lang="es-PE" sz="4000" dirty="0" smtClean="0"/>
              <a:t>&lt;  menor</a:t>
            </a:r>
          </a:p>
          <a:p>
            <a:r>
              <a:rPr lang="es-PE" sz="4000" dirty="0" smtClean="0"/>
              <a:t>&lt;= menor o igual</a:t>
            </a:r>
          </a:p>
          <a:p>
            <a:r>
              <a:rPr lang="es-PE" sz="4000" dirty="0" smtClean="0"/>
              <a:t>!= distinto</a:t>
            </a:r>
          </a:p>
          <a:p>
            <a:r>
              <a:rPr lang="es-PE" sz="4000" dirty="0" smtClean="0"/>
              <a:t>== igual</a:t>
            </a:r>
            <a:endParaRPr lang="es-PE" sz="4000" dirty="0"/>
          </a:p>
        </p:txBody>
      </p:sp>
      <p:sp>
        <p:nvSpPr>
          <p:cNvPr id="3" name="2 Rectángulo"/>
          <p:cNvSpPr/>
          <p:nvPr/>
        </p:nvSpPr>
        <p:spPr>
          <a:xfrm>
            <a:off x="0" y="214290"/>
            <a:ext cx="653422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Operadores de comparación </a:t>
            </a:r>
            <a:r>
              <a:rPr lang="es-ES" sz="2800" b="1" u="sng" cap="none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 relacionales</a:t>
            </a:r>
            <a:endParaRPr lang="es-ES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1643042" y="785794"/>
          <a:ext cx="4932759" cy="2864153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542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9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1505"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/>
                        <a:t>Operador</a:t>
                      </a:r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/>
                        <a:t>Símbolo</a:t>
                      </a:r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276">
                <a:tc>
                  <a:txBody>
                    <a:bodyPr/>
                    <a:lstStyle/>
                    <a:p>
                      <a:pPr algn="ctr"/>
                      <a:r>
                        <a:rPr lang="es-PE" sz="1400" dirty="0"/>
                        <a:t>AND</a:t>
                      </a:r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/>
                        <a:t>&amp;&amp;</a:t>
                      </a:r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162">
                <a:tc>
                  <a:txBody>
                    <a:bodyPr/>
                    <a:lstStyle/>
                    <a:p>
                      <a:pPr algn="ctr"/>
                      <a:r>
                        <a:rPr lang="es-PE" sz="1400"/>
                        <a:t>OR</a:t>
                      </a:r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/>
                        <a:t>| |</a:t>
                      </a:r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162">
                <a:tc>
                  <a:txBody>
                    <a:bodyPr/>
                    <a:lstStyle/>
                    <a:p>
                      <a:pPr algn="ctr"/>
                      <a:r>
                        <a:rPr lang="es-PE" sz="1400" dirty="0"/>
                        <a:t>XOR</a:t>
                      </a:r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/>
                        <a:t>^</a:t>
                      </a:r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048">
                <a:tc>
                  <a:txBody>
                    <a:bodyPr/>
                    <a:lstStyle/>
                    <a:p>
                      <a:pPr algn="ctr"/>
                      <a:r>
                        <a:rPr lang="es-PE" sz="1400" dirty="0"/>
                        <a:t>NOT</a:t>
                      </a:r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400" dirty="0"/>
                        <a:t>!</a:t>
                      </a:r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0" y="0"/>
            <a:ext cx="30355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Operadores lógicos</a:t>
            </a:r>
            <a:endParaRPr lang="es-ES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051469"/>
              </p:ext>
            </p:extLst>
          </p:nvPr>
        </p:nvGraphicFramePr>
        <p:xfrm>
          <a:off x="611561" y="4365104"/>
          <a:ext cx="3672408" cy="183054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893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9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6524"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smtClean="0"/>
                        <a:t> X   Y</a:t>
                      </a:r>
                      <a:endParaRPr lang="es-PE" sz="2400" b="1" dirty="0"/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smtClean="0"/>
                        <a:t>X ^ y</a:t>
                      </a:r>
                      <a:endParaRPr lang="es-PE" sz="2400" b="1" dirty="0"/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017">
                <a:tc>
                  <a:txBody>
                    <a:bodyPr/>
                    <a:lstStyle/>
                    <a:p>
                      <a:pPr algn="ctr"/>
                      <a:r>
                        <a:rPr lang="es-PE" sz="2000" b="1" dirty="0" smtClean="0"/>
                        <a:t> V</a:t>
                      </a:r>
                      <a:r>
                        <a:rPr lang="es-PE" sz="2000" b="1" baseline="0" dirty="0" smtClean="0"/>
                        <a:t>  </a:t>
                      </a:r>
                      <a:r>
                        <a:rPr lang="es-PE" sz="2000" b="1" baseline="0" dirty="0" err="1" smtClean="0"/>
                        <a:t>V</a:t>
                      </a:r>
                      <a:endParaRPr lang="es-PE" sz="2000" b="1" dirty="0"/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 </a:t>
                      </a:r>
                      <a:endParaRPr lang="es-PE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217">
                <a:tc>
                  <a:txBody>
                    <a:bodyPr/>
                    <a:lstStyle/>
                    <a:p>
                      <a:pPr algn="ctr"/>
                      <a:r>
                        <a:rPr lang="es-PE" sz="2000" b="1" dirty="0" smtClean="0"/>
                        <a:t> V  F</a:t>
                      </a:r>
                      <a:endParaRPr lang="es-PE" sz="2000" b="1" dirty="0"/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</a:t>
                      </a:r>
                      <a:endParaRPr lang="es-PE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217">
                <a:tc>
                  <a:txBody>
                    <a:bodyPr/>
                    <a:lstStyle/>
                    <a:p>
                      <a:pPr algn="ctr"/>
                      <a:r>
                        <a:rPr lang="es-PE" sz="2000" b="1" dirty="0" smtClean="0"/>
                        <a:t> F  V </a:t>
                      </a:r>
                      <a:endParaRPr lang="es-PE" sz="2000" b="1" dirty="0"/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</a:t>
                      </a:r>
                      <a:endParaRPr lang="es-PE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217">
                <a:tc>
                  <a:txBody>
                    <a:bodyPr/>
                    <a:lstStyle/>
                    <a:p>
                      <a:pPr algn="ctr"/>
                      <a:r>
                        <a:rPr lang="es-PE" sz="2000" b="1" dirty="0" smtClean="0"/>
                        <a:t> F  </a:t>
                      </a:r>
                      <a:r>
                        <a:rPr lang="es-PE" sz="2000" b="1" dirty="0" err="1" smtClean="0"/>
                        <a:t>F</a:t>
                      </a:r>
                      <a:endParaRPr lang="es-PE" sz="2000" b="1" dirty="0"/>
                    </a:p>
                  </a:txBody>
                  <a:tcPr marL="38705" marR="38705" marT="19352" marB="1935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endParaRPr lang="es-PE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705" marR="38705" marT="19352" marB="1935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45784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Entrada de datos por teclado.</a:t>
            </a:r>
            <a:endParaRPr lang="es-PE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3528" y="523220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dirty="0" smtClean="0"/>
              <a:t>Para la entrada de datos por teclado tenemos la función </a:t>
            </a:r>
            <a:r>
              <a:rPr lang="es-PE" dirty="0" err="1" smtClean="0"/>
              <a:t>prompt</a:t>
            </a:r>
            <a:r>
              <a:rPr lang="es-PE" dirty="0" smtClean="0"/>
              <a:t>. Cada vez que necesitamos ingresar un dato con esta función, aparece una ventana donde cargamos el valor.</a:t>
            </a:r>
            <a:endParaRPr lang="es-PE" dirty="0"/>
          </a:p>
        </p:txBody>
      </p:sp>
      <p:sp>
        <p:nvSpPr>
          <p:cNvPr id="4" name="3 Rectángulo"/>
          <p:cNvSpPr/>
          <p:nvPr/>
        </p:nvSpPr>
        <p:spPr>
          <a:xfrm>
            <a:off x="1484784" y="1268760"/>
            <a:ext cx="6030416" cy="42780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PE" sz="1600" dirty="0" smtClean="0"/>
              <a:t>&lt;</a:t>
            </a:r>
            <a:r>
              <a:rPr lang="es-PE" sz="1600" dirty="0" err="1" smtClean="0"/>
              <a:t>html</a:t>
            </a:r>
            <a:r>
              <a:rPr lang="es-PE" sz="1600" dirty="0" smtClean="0"/>
              <a:t>&gt;</a:t>
            </a:r>
          </a:p>
          <a:p>
            <a:r>
              <a:rPr lang="es-PE" sz="1600" dirty="0" smtClean="0"/>
              <a:t>  &lt;head&gt;</a:t>
            </a:r>
          </a:p>
          <a:p>
            <a:r>
              <a:rPr lang="es-PE" sz="1600" dirty="0" smtClean="0"/>
              <a:t>  &lt;/head&gt;</a:t>
            </a:r>
          </a:p>
          <a:p>
            <a:r>
              <a:rPr lang="es-PE" sz="1600" dirty="0" smtClean="0"/>
              <a:t>  &lt;</a:t>
            </a:r>
            <a:r>
              <a:rPr lang="es-PE" sz="1600" dirty="0" err="1" smtClean="0"/>
              <a:t>body</a:t>
            </a:r>
            <a:r>
              <a:rPr lang="es-PE" sz="1600" dirty="0" smtClean="0"/>
              <a:t>&gt;</a:t>
            </a:r>
          </a:p>
          <a:p>
            <a:r>
              <a:rPr lang="es-PE" sz="1600" dirty="0" smtClean="0"/>
              <a:t>  &lt;script &gt;</a:t>
            </a:r>
          </a:p>
          <a:p>
            <a:r>
              <a:rPr lang="es-PE" sz="1600" dirty="0" smtClean="0"/>
              <a:t>  </a:t>
            </a:r>
            <a:r>
              <a:rPr lang="es-PE" sz="1600" dirty="0" err="1" smtClean="0"/>
              <a:t>var</a:t>
            </a:r>
            <a:r>
              <a:rPr lang="es-PE" sz="1600" dirty="0" smtClean="0"/>
              <a:t> nombre;</a:t>
            </a:r>
          </a:p>
          <a:p>
            <a:r>
              <a:rPr lang="es-PE" sz="1600" dirty="0" smtClean="0"/>
              <a:t>  </a:t>
            </a:r>
            <a:r>
              <a:rPr lang="es-PE" sz="1600" dirty="0" err="1" smtClean="0"/>
              <a:t>var</a:t>
            </a:r>
            <a:r>
              <a:rPr lang="es-PE" sz="1600" dirty="0" smtClean="0"/>
              <a:t> edad;</a:t>
            </a:r>
          </a:p>
          <a:p>
            <a:r>
              <a:rPr lang="es-PE" sz="1600" dirty="0" smtClean="0"/>
              <a:t>  nombre=</a:t>
            </a:r>
            <a:r>
              <a:rPr lang="es-PE" sz="1600" dirty="0" err="1" smtClean="0"/>
              <a:t>prompt</a:t>
            </a:r>
            <a:r>
              <a:rPr lang="es-PE" sz="1600" dirty="0" smtClean="0"/>
              <a:t>('Ingrese su nombre:','');</a:t>
            </a:r>
          </a:p>
          <a:p>
            <a:r>
              <a:rPr lang="es-PE" sz="1600" dirty="0" smtClean="0"/>
              <a:t>  edad=</a:t>
            </a:r>
            <a:r>
              <a:rPr lang="es-PE" sz="1600" dirty="0" err="1" smtClean="0"/>
              <a:t>prompt</a:t>
            </a:r>
            <a:r>
              <a:rPr lang="es-PE" sz="1600" dirty="0" smtClean="0"/>
              <a:t>('Ingrese su edad:','');</a:t>
            </a:r>
          </a:p>
          <a:p>
            <a:r>
              <a:rPr lang="es-PE" sz="1600" dirty="0" smtClean="0"/>
              <a:t>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('Hola ');</a:t>
            </a:r>
          </a:p>
          <a:p>
            <a:r>
              <a:rPr lang="es-PE" sz="1600" dirty="0" smtClean="0"/>
              <a:t>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(nombre);</a:t>
            </a:r>
          </a:p>
          <a:p>
            <a:r>
              <a:rPr lang="es-PE" sz="1600" dirty="0" smtClean="0"/>
              <a:t>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(' </a:t>
            </a:r>
            <a:r>
              <a:rPr lang="es-PE" sz="1600" dirty="0" err="1" smtClean="0"/>
              <a:t>asi</a:t>
            </a:r>
            <a:r>
              <a:rPr lang="es-PE" sz="1600" dirty="0" smtClean="0"/>
              <a:t> que tienes ');</a:t>
            </a:r>
          </a:p>
          <a:p>
            <a:r>
              <a:rPr lang="es-PE" sz="1600" dirty="0" smtClean="0"/>
              <a:t>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(edad);</a:t>
            </a:r>
          </a:p>
          <a:p>
            <a:r>
              <a:rPr lang="es-PE" sz="1600" dirty="0" smtClean="0"/>
              <a:t>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(' años');</a:t>
            </a:r>
          </a:p>
          <a:p>
            <a:r>
              <a:rPr lang="es-PE" sz="1600" dirty="0" smtClean="0"/>
              <a:t>  &lt;/script&gt;</a:t>
            </a:r>
          </a:p>
          <a:p>
            <a:r>
              <a:rPr lang="es-PE" sz="1600" dirty="0" smtClean="0"/>
              <a:t>  &lt;/</a:t>
            </a:r>
            <a:r>
              <a:rPr lang="es-PE" sz="1600" dirty="0" err="1" smtClean="0"/>
              <a:t>body</a:t>
            </a:r>
            <a:r>
              <a:rPr lang="es-PE" sz="1600" dirty="0" smtClean="0"/>
              <a:t>&gt;</a:t>
            </a:r>
          </a:p>
          <a:p>
            <a:r>
              <a:rPr lang="es-PE" sz="1600" dirty="0" smtClean="0"/>
              <a:t>  &lt;/</a:t>
            </a:r>
            <a:r>
              <a:rPr lang="es-PE" sz="1600" dirty="0" err="1" smtClean="0"/>
              <a:t>html</a:t>
            </a:r>
            <a:r>
              <a:rPr lang="es-PE" sz="1600" dirty="0" smtClean="0"/>
              <a:t>&gt;</a:t>
            </a:r>
            <a:endParaRPr lang="es-PE" sz="16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5972" y="5530469"/>
            <a:ext cx="814832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La sintaxis de la función </a:t>
            </a:r>
            <a:r>
              <a:rPr kumimoji="0" lang="es-P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prompt</a:t>
            </a: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es: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s-PE" dirty="0" smtClean="0">
                <a:latin typeface="Arial Unicode MS" pitchFamily="34" charset="-128"/>
                <a:cs typeface="Arial" pitchFamily="34" charset="0"/>
              </a:rPr>
              <a:t>Variable = </a:t>
            </a:r>
            <a:r>
              <a:rPr kumimoji="0" lang="es-P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prompt</a:t>
            </a: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(“mensaje a mostrar en la ventana”, </a:t>
            </a:r>
            <a:r>
              <a:rPr lang="es-PE" dirty="0">
                <a:latin typeface="Arial Unicode MS" pitchFamily="34" charset="-128"/>
                <a:cs typeface="Arial" pitchFamily="34" charset="0"/>
              </a:rPr>
              <a:t>[</a:t>
            </a: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valor inicial]).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PE" dirty="0">
              <a:latin typeface="Arial Unicode MS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1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7504" y="42491"/>
            <a:ext cx="33094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  </a:t>
            </a:r>
            <a:r>
              <a:rPr lang="es-PE" sz="2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alert</a:t>
            </a:r>
            <a:r>
              <a:rPr lang="es-PE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 y </a:t>
            </a:r>
            <a:r>
              <a:rPr lang="es-PE" sz="2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confirm</a:t>
            </a:r>
            <a:r>
              <a:rPr lang="es-PE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 </a:t>
            </a:r>
            <a:endParaRPr lang="es-PE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73776" y="548680"/>
            <a:ext cx="8590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600" dirty="0" smtClean="0"/>
              <a:t>Con </a:t>
            </a:r>
            <a:r>
              <a:rPr lang="es-PE" sz="1600" dirty="0" err="1" smtClean="0"/>
              <a:t>alert</a:t>
            </a:r>
            <a:r>
              <a:rPr lang="es-PE" sz="1600" dirty="0" smtClean="0"/>
              <a:t>() se visualiza un mensaje. </a:t>
            </a:r>
          </a:p>
          <a:p>
            <a:pPr algn="just"/>
            <a:r>
              <a:rPr lang="es-PE" sz="1600" dirty="0" smtClean="0"/>
              <a:t>Con </a:t>
            </a:r>
            <a:r>
              <a:rPr lang="es-PE" sz="1600" dirty="0" err="1" smtClean="0"/>
              <a:t>confirm</a:t>
            </a:r>
            <a:r>
              <a:rPr lang="es-PE" sz="1600" dirty="0" smtClean="0"/>
              <a:t>() se hace exactamente lo mismo, pero además obligará al usuario a seleccionar entre dos opciones, una positiva y otra negativa, que se devolverá como parámetro (</a:t>
            </a:r>
            <a:r>
              <a:rPr lang="es-PE" sz="1600" dirty="0" err="1" smtClean="0"/>
              <a:t>boolean</a:t>
            </a:r>
            <a:r>
              <a:rPr lang="es-PE" sz="1600" dirty="0" smtClean="0"/>
              <a:t>).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00664" y="2060848"/>
            <a:ext cx="4176464" cy="2893100"/>
          </a:xfrm>
          <a:prstGeom prst="rect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PE" sz="1400" dirty="0" smtClean="0"/>
              <a:t>&lt;</a:t>
            </a:r>
            <a:r>
              <a:rPr lang="es-PE" sz="1400" dirty="0" err="1" smtClean="0"/>
              <a:t>html</a:t>
            </a:r>
            <a:r>
              <a:rPr lang="es-PE" sz="1400" dirty="0" smtClean="0"/>
              <a:t>&gt; </a:t>
            </a:r>
          </a:p>
          <a:p>
            <a:r>
              <a:rPr lang="es-PE" sz="1400" dirty="0" smtClean="0"/>
              <a:t>&lt;head&gt; </a:t>
            </a:r>
          </a:p>
          <a:p>
            <a:r>
              <a:rPr lang="es-PE" sz="1400" dirty="0" smtClean="0"/>
              <a:t>    &lt;script &gt;</a:t>
            </a:r>
          </a:p>
          <a:p>
            <a:r>
              <a:rPr lang="es-PE" sz="1400" dirty="0" smtClean="0"/>
              <a:t> // Pedimos al usuario que introduzca su nombre</a:t>
            </a:r>
          </a:p>
          <a:p>
            <a:r>
              <a:rPr lang="es-PE" sz="1400" dirty="0" err="1" smtClean="0"/>
              <a:t>var</a:t>
            </a:r>
            <a:r>
              <a:rPr lang="es-PE" sz="1400" dirty="0" smtClean="0"/>
              <a:t> nombre = </a:t>
            </a:r>
            <a:r>
              <a:rPr lang="es-PE" sz="1400" dirty="0" err="1" smtClean="0"/>
              <a:t>prompt</a:t>
            </a:r>
            <a:r>
              <a:rPr lang="es-PE" sz="1400" dirty="0" smtClean="0"/>
              <a:t>("Introduzca su nombre");</a:t>
            </a:r>
          </a:p>
          <a:p>
            <a:r>
              <a:rPr lang="es-PE" sz="1400" dirty="0" smtClean="0"/>
              <a:t>// Pedimos confirmación</a:t>
            </a:r>
          </a:p>
          <a:p>
            <a:r>
              <a:rPr lang="es-PE" sz="1400" dirty="0" err="1" smtClean="0"/>
              <a:t>if</a:t>
            </a:r>
            <a:r>
              <a:rPr lang="es-PE" sz="1400" dirty="0" smtClean="0"/>
              <a:t> (</a:t>
            </a:r>
            <a:r>
              <a:rPr lang="es-PE" sz="1400" dirty="0" err="1" smtClean="0"/>
              <a:t>confirm</a:t>
            </a:r>
            <a:r>
              <a:rPr lang="es-PE" sz="1400" dirty="0" smtClean="0"/>
              <a:t>("¿Seguro que su nombre es "+ nombre+"?")) </a:t>
            </a:r>
          </a:p>
          <a:p>
            <a:r>
              <a:rPr lang="es-PE" sz="1400" dirty="0" smtClean="0"/>
              <a:t>// Respuesta afirmativa...</a:t>
            </a:r>
          </a:p>
          <a:p>
            <a:r>
              <a:rPr lang="es-PE" sz="1400" dirty="0" err="1" smtClean="0"/>
              <a:t>alert</a:t>
            </a:r>
            <a:r>
              <a:rPr lang="es-PE" sz="1400" dirty="0" smtClean="0"/>
              <a:t>("Hola "+nombre);</a:t>
            </a:r>
          </a:p>
          <a:p>
            <a:r>
              <a:rPr lang="es-PE" sz="1400" dirty="0" smtClean="0"/>
              <a:t>&lt;/script&gt;</a:t>
            </a:r>
          </a:p>
          <a:p>
            <a:r>
              <a:rPr lang="es-PE" sz="1400" dirty="0" smtClean="0"/>
              <a:t>&lt;/</a:t>
            </a:r>
            <a:r>
              <a:rPr lang="es-PE" sz="1400" dirty="0" err="1" smtClean="0"/>
              <a:t>body</a:t>
            </a:r>
            <a:r>
              <a:rPr lang="es-PE" sz="1400" dirty="0" smtClean="0"/>
              <a:t>&gt;</a:t>
            </a:r>
          </a:p>
          <a:p>
            <a:r>
              <a:rPr lang="es-PE" sz="1400" dirty="0" smtClean="0"/>
              <a:t>&lt;/</a:t>
            </a:r>
            <a:r>
              <a:rPr lang="es-PE" sz="1400" dirty="0" err="1" smtClean="0"/>
              <a:t>html</a:t>
            </a:r>
            <a:r>
              <a:rPr lang="es-PE" sz="1400" dirty="0" smtClean="0"/>
              <a:t>&gt; </a:t>
            </a:r>
            <a:endParaRPr lang="es-PE" sz="14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1493592"/>
            <a:ext cx="3416313" cy="159692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9540" y="3356992"/>
            <a:ext cx="3421061" cy="15346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2954" y="5352696"/>
            <a:ext cx="3401663" cy="1478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49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39430" y="1124744"/>
            <a:ext cx="8292340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PE" b="1" u="sng" dirty="0" smtClean="0"/>
              <a:t>Ejercicios</a:t>
            </a:r>
          </a:p>
          <a:p>
            <a:pPr algn="just"/>
            <a:endParaRPr lang="es-PE" dirty="0"/>
          </a:p>
          <a:p>
            <a:pPr algn="just"/>
            <a:r>
              <a:rPr lang="es-PE" dirty="0" smtClean="0"/>
              <a:t>1. Confeccionar un programa que permita cargar el nombre de un usuario y su mail por teclado. Mostrar posteriormente los datos en la página HTML.</a:t>
            </a:r>
          </a:p>
          <a:p>
            <a:pPr algn="just"/>
            <a:endParaRPr lang="es-PE" dirty="0"/>
          </a:p>
          <a:p>
            <a:pPr algn="just"/>
            <a:r>
              <a:rPr lang="es-PE" dirty="0" smtClean="0"/>
              <a:t>2. Elaborar el código que permita ingresar el código, nombre y edad de una persona y luego lo visualice en una tabla de 2 filas por tres columnas.</a:t>
            </a:r>
            <a:endParaRPr lang="es-P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Rectángulo"/>
          <p:cNvSpPr/>
          <p:nvPr/>
        </p:nvSpPr>
        <p:spPr>
          <a:xfrm>
            <a:off x="107504" y="42491"/>
            <a:ext cx="33504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Consideraciones en el </a:t>
            </a:r>
            <a:r>
              <a:rPr lang="es-PE" sz="2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</a:t>
            </a:r>
            <a:endParaRPr lang="es-PE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33572" y="620998"/>
            <a:ext cx="792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mtClean="0"/>
              <a:t>El segundo parámetro es opcional [valor inicial].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mtClean="0"/>
              <a:t>El tipo que retorna del valor ingresado es string o cadena.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mtClean="0"/>
              <a:t>Si el valor ingresado se utilizará en una operación aritmética debemos utilizar las funciones:</a:t>
            </a:r>
          </a:p>
          <a:p>
            <a:r>
              <a:rPr lang="es-PE" smtClean="0"/>
              <a:t>	parseInt(valor o variable) </a:t>
            </a:r>
            <a:r>
              <a:rPr lang="es-PE" smtClean="0">
                <a:sym typeface="Wingdings" panose="05000000000000000000" pitchFamily="2" charset="2"/>
              </a:rPr>
              <a:t> Convierte a tipo entero.</a:t>
            </a:r>
          </a:p>
          <a:p>
            <a:r>
              <a:rPr lang="es-PE" smtClean="0">
                <a:sym typeface="Wingdings" panose="05000000000000000000" pitchFamily="2" charset="2"/>
              </a:rPr>
              <a:t>	parseFloat(valor o variable)  Convierte a tipo decimal o flotante.</a:t>
            </a:r>
          </a:p>
          <a:p>
            <a:endParaRPr lang="es-PE" dirty="0"/>
          </a:p>
        </p:txBody>
      </p:sp>
      <p:sp>
        <p:nvSpPr>
          <p:cNvPr id="4" name="CuadroTexto 3"/>
          <p:cNvSpPr txBox="1"/>
          <p:nvPr/>
        </p:nvSpPr>
        <p:spPr>
          <a:xfrm>
            <a:off x="433572" y="2652323"/>
            <a:ext cx="3024336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número:”)</a:t>
            </a:r>
          </a:p>
          <a:p>
            <a:r>
              <a:rPr lang="es-PE" dirty="0"/>
              <a:t>m</a:t>
            </a:r>
            <a:r>
              <a:rPr lang="es-PE" dirty="0" smtClean="0"/>
              <a:t>=</a:t>
            </a:r>
            <a:r>
              <a:rPr lang="es-PE" dirty="0" err="1" smtClean="0"/>
              <a:t>parseInt</a:t>
            </a:r>
            <a:r>
              <a:rPr lang="es-PE" dirty="0" smtClean="0"/>
              <a:t>(n)</a:t>
            </a:r>
            <a:endParaRPr lang="es-PE" dirty="0"/>
          </a:p>
        </p:txBody>
      </p:sp>
      <p:sp>
        <p:nvSpPr>
          <p:cNvPr id="5" name="Rectángulo 4"/>
          <p:cNvSpPr/>
          <p:nvPr/>
        </p:nvSpPr>
        <p:spPr>
          <a:xfrm>
            <a:off x="251520" y="2273211"/>
            <a:ext cx="1099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/>
              <a:t>Ejemplos: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01612" y="3466760"/>
            <a:ext cx="3024336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número:”)</a:t>
            </a:r>
          </a:p>
          <a:p>
            <a:r>
              <a:rPr lang="es-PE" dirty="0" smtClean="0"/>
              <a:t>n=</a:t>
            </a:r>
            <a:r>
              <a:rPr lang="es-PE" dirty="0" err="1" smtClean="0"/>
              <a:t>parseInt</a:t>
            </a:r>
            <a:r>
              <a:rPr lang="es-PE" dirty="0" smtClean="0"/>
              <a:t>(n)</a:t>
            </a:r>
            <a:endParaRPr lang="es-PE" dirty="0"/>
          </a:p>
        </p:txBody>
      </p:sp>
      <p:sp>
        <p:nvSpPr>
          <p:cNvPr id="7" name="CuadroTexto 6"/>
          <p:cNvSpPr txBox="1"/>
          <p:nvPr/>
        </p:nvSpPr>
        <p:spPr>
          <a:xfrm>
            <a:off x="385652" y="4312008"/>
            <a:ext cx="356236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número:”,0)</a:t>
            </a:r>
          </a:p>
          <a:p>
            <a:r>
              <a:rPr lang="es-PE" dirty="0" smtClean="0"/>
              <a:t>n=</a:t>
            </a:r>
            <a:r>
              <a:rPr lang="es-PE" dirty="0" err="1" smtClean="0"/>
              <a:t>parseInt</a:t>
            </a:r>
            <a:r>
              <a:rPr lang="es-PE" dirty="0" smtClean="0"/>
              <a:t>(n)</a:t>
            </a:r>
            <a:endParaRPr lang="es-PE" dirty="0"/>
          </a:p>
        </p:txBody>
      </p:sp>
      <p:sp>
        <p:nvSpPr>
          <p:cNvPr id="8" name="CuadroTexto 7"/>
          <p:cNvSpPr txBox="1"/>
          <p:nvPr/>
        </p:nvSpPr>
        <p:spPr>
          <a:xfrm>
            <a:off x="369692" y="5157256"/>
            <a:ext cx="356236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número:”,0)</a:t>
            </a:r>
          </a:p>
          <a:p>
            <a:r>
              <a:rPr lang="es-PE" dirty="0"/>
              <a:t>m</a:t>
            </a:r>
            <a:r>
              <a:rPr lang="es-PE" dirty="0" smtClean="0"/>
              <a:t>=</a:t>
            </a:r>
            <a:r>
              <a:rPr lang="es-PE" dirty="0" err="1" smtClean="0"/>
              <a:t>parseInt</a:t>
            </a:r>
            <a:r>
              <a:rPr lang="es-PE" dirty="0" smtClean="0"/>
              <a:t>(n)</a:t>
            </a:r>
            <a:endParaRPr lang="es-PE" dirty="0"/>
          </a:p>
        </p:txBody>
      </p:sp>
      <p:sp>
        <p:nvSpPr>
          <p:cNvPr id="9" name="CuadroTexto 8"/>
          <p:cNvSpPr txBox="1"/>
          <p:nvPr/>
        </p:nvSpPr>
        <p:spPr>
          <a:xfrm>
            <a:off x="4872632" y="3632169"/>
            <a:ext cx="424847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parseInt</a:t>
            </a:r>
            <a:r>
              <a:rPr lang="es-PE" dirty="0" smtClean="0"/>
              <a:t>(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número:”,0))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366990" y="5971693"/>
            <a:ext cx="356236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número:”,0)</a:t>
            </a:r>
          </a:p>
          <a:p>
            <a:r>
              <a:rPr lang="es-PE" dirty="0" smtClean="0"/>
              <a:t>m=</a:t>
            </a:r>
            <a:r>
              <a:rPr lang="es-PE" dirty="0" err="1" smtClean="0"/>
              <a:t>parseFloat</a:t>
            </a:r>
            <a:r>
              <a:rPr lang="es-PE" dirty="0" smtClean="0"/>
              <a:t>(n)</a:t>
            </a:r>
            <a:endParaRPr lang="es-PE" dirty="0"/>
          </a:p>
        </p:txBody>
      </p:sp>
      <p:sp>
        <p:nvSpPr>
          <p:cNvPr id="11" name="CuadroTexto 10"/>
          <p:cNvSpPr txBox="1"/>
          <p:nvPr/>
        </p:nvSpPr>
        <p:spPr>
          <a:xfrm>
            <a:off x="4872632" y="4352066"/>
            <a:ext cx="424847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parseFloat</a:t>
            </a:r>
            <a:r>
              <a:rPr lang="es-PE" dirty="0" smtClean="0"/>
              <a:t>(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número:”,0))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4874936" y="2632156"/>
            <a:ext cx="3024336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número:”)</a:t>
            </a:r>
          </a:p>
          <a:p>
            <a:r>
              <a:rPr lang="es-PE" dirty="0" smtClean="0"/>
              <a:t>n=</a:t>
            </a:r>
            <a:r>
              <a:rPr lang="es-PE" dirty="0" err="1" smtClean="0"/>
              <a:t>parseFloat</a:t>
            </a:r>
            <a:r>
              <a:rPr lang="es-PE" dirty="0" smtClean="0"/>
              <a:t>(n)</a:t>
            </a:r>
            <a:endParaRPr lang="es-PE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872632" y="5019666"/>
            <a:ext cx="424847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parseInt</a:t>
            </a:r>
            <a:r>
              <a:rPr lang="es-PE" dirty="0" smtClean="0"/>
              <a:t>(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número:”))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4872632" y="5719396"/>
            <a:ext cx="424847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 smtClean="0"/>
              <a:t>n=</a:t>
            </a:r>
            <a:r>
              <a:rPr lang="es-PE" dirty="0" err="1" smtClean="0"/>
              <a:t>parseInt</a:t>
            </a:r>
            <a:r>
              <a:rPr lang="es-PE" dirty="0" smtClean="0"/>
              <a:t>(</a:t>
            </a:r>
            <a:r>
              <a:rPr lang="es-PE" dirty="0" err="1" smtClean="0"/>
              <a:t>prompt</a:t>
            </a:r>
            <a:r>
              <a:rPr lang="es-PE" dirty="0" smtClean="0"/>
              <a:t>(“Ingrese número:”))</a:t>
            </a:r>
          </a:p>
        </p:txBody>
      </p:sp>
    </p:spTree>
    <p:extLst>
      <p:ext uri="{BB962C8B-B14F-4D97-AF65-F5344CB8AC3E}">
        <p14:creationId xmlns:p14="http://schemas.microsoft.com/office/powerpoint/2010/main" val="222560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88640"/>
            <a:ext cx="4231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Estructuras secuenciales de programación.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67544" y="836712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smtClean="0"/>
              <a:t>Realizar la carga de dos números por teclado e imprimir su suma y su producto:</a:t>
            </a:r>
            <a:endParaRPr lang="es-PE" dirty="0"/>
          </a:p>
        </p:txBody>
      </p:sp>
      <p:sp>
        <p:nvSpPr>
          <p:cNvPr id="7" name="6 Rectángulo"/>
          <p:cNvSpPr/>
          <p:nvPr/>
        </p:nvSpPr>
        <p:spPr>
          <a:xfrm>
            <a:off x="683568" y="1450520"/>
            <a:ext cx="56886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600" dirty="0"/>
              <a:t>&lt;</a:t>
            </a:r>
            <a:r>
              <a:rPr lang="es-PE" sz="1600" dirty="0" err="1"/>
              <a:t>html</a:t>
            </a:r>
            <a:r>
              <a:rPr lang="es-PE" sz="1600" dirty="0"/>
              <a:t>&gt;</a:t>
            </a:r>
          </a:p>
          <a:p>
            <a:r>
              <a:rPr lang="es-PE" sz="1600" dirty="0"/>
              <a:t>  &lt;head&gt;</a:t>
            </a:r>
          </a:p>
          <a:p>
            <a:r>
              <a:rPr lang="es-PE" sz="1600" dirty="0"/>
              <a:t>  </a:t>
            </a:r>
          </a:p>
          <a:p>
            <a:r>
              <a:rPr lang="es-PE" sz="1600" dirty="0"/>
              <a:t>  &lt;/head&gt;</a:t>
            </a:r>
          </a:p>
          <a:p>
            <a:r>
              <a:rPr lang="es-PE" sz="1600" dirty="0"/>
              <a:t>  &lt;</a:t>
            </a:r>
            <a:r>
              <a:rPr lang="es-PE" sz="1600" dirty="0" err="1"/>
              <a:t>body</a:t>
            </a:r>
            <a:r>
              <a:rPr lang="es-PE" sz="1600" dirty="0"/>
              <a:t>&gt;</a:t>
            </a:r>
          </a:p>
          <a:p>
            <a:r>
              <a:rPr lang="es-PE" sz="1600" dirty="0"/>
              <a:t>    &lt;script &gt;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var</a:t>
            </a:r>
            <a:r>
              <a:rPr lang="es-PE" sz="1600" dirty="0"/>
              <a:t> valor1;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var</a:t>
            </a:r>
            <a:r>
              <a:rPr lang="es-PE" sz="1600" dirty="0"/>
              <a:t> valor2;</a:t>
            </a:r>
          </a:p>
          <a:p>
            <a:r>
              <a:rPr lang="es-PE" sz="1600" dirty="0"/>
              <a:t>  valor1=</a:t>
            </a:r>
            <a:r>
              <a:rPr lang="es-PE" sz="1600" dirty="0" err="1"/>
              <a:t>prompt</a:t>
            </a:r>
            <a:r>
              <a:rPr lang="es-PE" sz="1600" dirty="0"/>
              <a:t>('Ingrese primer número:','');</a:t>
            </a:r>
          </a:p>
          <a:p>
            <a:r>
              <a:rPr lang="es-PE" sz="1600" dirty="0"/>
              <a:t>  valor2=</a:t>
            </a:r>
            <a:r>
              <a:rPr lang="es-PE" sz="1600" dirty="0" err="1"/>
              <a:t>prompt</a:t>
            </a:r>
            <a:r>
              <a:rPr lang="es-PE" sz="1600" dirty="0"/>
              <a:t>('Ingrese segundo número','');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var</a:t>
            </a:r>
            <a:r>
              <a:rPr lang="es-PE" sz="1600" dirty="0"/>
              <a:t> suma=</a:t>
            </a:r>
            <a:r>
              <a:rPr lang="es-PE" sz="1600" dirty="0" err="1"/>
              <a:t>parseInt</a:t>
            </a:r>
            <a:r>
              <a:rPr lang="es-PE" sz="1600" dirty="0"/>
              <a:t>(valor1)+</a:t>
            </a:r>
            <a:r>
              <a:rPr lang="es-PE" sz="1600" dirty="0" err="1"/>
              <a:t>parseInt</a:t>
            </a:r>
            <a:r>
              <a:rPr lang="es-PE" sz="1600" dirty="0"/>
              <a:t>(valor2);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var</a:t>
            </a:r>
            <a:r>
              <a:rPr lang="es-PE" sz="1600" dirty="0"/>
              <a:t> producto=valor1*valor2;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document.write</a:t>
            </a:r>
            <a:r>
              <a:rPr lang="es-PE" sz="1600" dirty="0"/>
              <a:t>('La suma es ');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document.write</a:t>
            </a:r>
            <a:r>
              <a:rPr lang="es-PE" sz="1600" dirty="0"/>
              <a:t>(suma);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document.write</a:t>
            </a:r>
            <a:r>
              <a:rPr lang="es-PE" sz="1600" dirty="0"/>
              <a:t>('&lt;</a:t>
            </a:r>
            <a:r>
              <a:rPr lang="es-PE" sz="1600" dirty="0" err="1"/>
              <a:t>br</a:t>
            </a:r>
            <a:r>
              <a:rPr lang="es-PE" sz="1600" dirty="0"/>
              <a:t>&gt;');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document.write</a:t>
            </a:r>
            <a:r>
              <a:rPr lang="es-PE" sz="1600" dirty="0"/>
              <a:t>('El producto es ');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document.write</a:t>
            </a:r>
            <a:r>
              <a:rPr lang="es-PE" sz="1600" dirty="0"/>
              <a:t>(producto);</a:t>
            </a:r>
          </a:p>
          <a:p>
            <a:r>
              <a:rPr lang="es-PE" sz="1600" dirty="0"/>
              <a:t>  &lt;/script&gt;</a:t>
            </a:r>
          </a:p>
          <a:p>
            <a:r>
              <a:rPr lang="es-PE" sz="1600" dirty="0"/>
              <a:t>  &lt;/</a:t>
            </a:r>
            <a:r>
              <a:rPr lang="es-PE" sz="1600" dirty="0" err="1"/>
              <a:t>body</a:t>
            </a:r>
            <a:r>
              <a:rPr lang="es-PE" sz="1600" dirty="0"/>
              <a:t>&gt;</a:t>
            </a:r>
          </a:p>
          <a:p>
            <a:r>
              <a:rPr lang="es-PE" sz="1600" dirty="0"/>
              <a:t>  &lt;/</a:t>
            </a:r>
            <a:r>
              <a:rPr lang="es-PE" sz="1600" dirty="0" err="1"/>
              <a:t>html</a:t>
            </a:r>
            <a:r>
              <a:rPr lang="es-PE" sz="1600" dirty="0"/>
              <a:t>&gt;</a:t>
            </a:r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3635896" y="4149080"/>
            <a:ext cx="360040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6084168" y="4643844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200" dirty="0" smtClean="0"/>
              <a:t>Con esto logramos que el operador más, sume las variables como enteros y no como cadenas de caracteres</a:t>
            </a:r>
            <a:endParaRPr lang="es-PE" sz="1200" dirty="0"/>
          </a:p>
        </p:txBody>
      </p:sp>
    </p:spTree>
    <p:extLst>
      <p:ext uri="{BB962C8B-B14F-4D97-AF65-F5344CB8AC3E}">
        <p14:creationId xmlns:p14="http://schemas.microsoft.com/office/powerpoint/2010/main" val="283687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404664"/>
            <a:ext cx="29461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 es JavaScript?</a:t>
            </a:r>
            <a:endParaRPr lang="es-P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39552" y="1412776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HTML es el lenguaje de marcado que usamos para estructurar y dar significado a nuestro contenido web, por ejemplo, definiendo párrafos, encabezados y tablas de datos, o insertando imágenes y videos en la página</a:t>
            </a:r>
            <a:r>
              <a:rPr lang="es-MX" dirty="0" smtClean="0"/>
              <a:t>.</a:t>
            </a:r>
          </a:p>
          <a:p>
            <a:pPr algn="just"/>
            <a:endParaRPr lang="es-MX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/>
              <a:t>CSS es un lenguaje de reglas de estilo que usamos para aplicar estilo a nuestro contenido HTML, por ejemplo, establecer colores de fondo y tipos de letra, y distribuir nuestro contenido en múltiples columnas</a:t>
            </a:r>
            <a:r>
              <a:rPr lang="es-MX" dirty="0" smtClean="0"/>
              <a:t>.</a:t>
            </a:r>
          </a:p>
          <a:p>
            <a:pPr algn="just"/>
            <a:endParaRPr lang="es-MX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FF0000"/>
                </a:solidFill>
              </a:rPr>
              <a:t>JavaScript</a:t>
            </a:r>
            <a:r>
              <a:rPr lang="es-MX" dirty="0"/>
              <a:t> es un lenguaje de secuencias de comandos que te permite crear contenido de actualización dinámica, controlar multimedia, animar imágenes y </a:t>
            </a:r>
            <a:r>
              <a:rPr lang="es-MX" dirty="0" smtClean="0"/>
              <a:t>mejorar el control de los contenidos e interacción con el desarrollador, administrador de la web y usuario.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3006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7544" y="474345"/>
            <a:ext cx="639045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  &lt;head&gt;</a:t>
            </a:r>
          </a:p>
          <a:p>
            <a:r>
              <a:rPr lang="es-PE" dirty="0"/>
              <a:t>  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  &lt;script &gt;</a:t>
            </a:r>
          </a:p>
          <a:p>
            <a:r>
              <a:rPr lang="es-PE" dirty="0"/>
              <a:t>  </a:t>
            </a:r>
            <a:r>
              <a:rPr lang="es-PE" dirty="0" err="1"/>
              <a:t>var</a:t>
            </a:r>
            <a:r>
              <a:rPr lang="es-PE" dirty="0"/>
              <a:t> valor1;</a:t>
            </a:r>
          </a:p>
          <a:p>
            <a:r>
              <a:rPr lang="es-PE" dirty="0"/>
              <a:t>  </a:t>
            </a:r>
            <a:r>
              <a:rPr lang="es-PE" dirty="0" err="1"/>
              <a:t>var</a:t>
            </a:r>
            <a:r>
              <a:rPr lang="es-PE" dirty="0"/>
              <a:t> valor2;</a:t>
            </a:r>
          </a:p>
          <a:p>
            <a:r>
              <a:rPr lang="es-PE" dirty="0"/>
              <a:t>  valor1=</a:t>
            </a:r>
            <a:r>
              <a:rPr lang="es-PE" dirty="0" err="1"/>
              <a:t>parseInt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("Ingrese primer número:"));</a:t>
            </a:r>
          </a:p>
          <a:p>
            <a:r>
              <a:rPr lang="es-PE" dirty="0"/>
              <a:t>  valor2=</a:t>
            </a:r>
            <a:r>
              <a:rPr lang="es-PE" dirty="0" err="1"/>
              <a:t>parseInt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("Ingrese segundo número"));</a:t>
            </a:r>
          </a:p>
          <a:p>
            <a:r>
              <a:rPr lang="es-PE" dirty="0"/>
              <a:t>  suma=valor1 + valor2;</a:t>
            </a:r>
          </a:p>
          <a:p>
            <a:r>
              <a:rPr lang="es-PE" dirty="0"/>
              <a:t>  producto=valor1*valor2;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("La suma es ");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(suma);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("&lt;</a:t>
            </a:r>
            <a:r>
              <a:rPr lang="es-PE" dirty="0" err="1"/>
              <a:t>br</a:t>
            </a:r>
            <a:r>
              <a:rPr lang="es-PE" dirty="0"/>
              <a:t>&gt;");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("El producto es ");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(producto);</a:t>
            </a:r>
          </a:p>
          <a:p>
            <a:r>
              <a:rPr lang="es-PE" dirty="0"/>
              <a:t>  &lt;/script&gt;</a:t>
            </a:r>
          </a:p>
          <a:p>
            <a:r>
              <a:rPr lang="es-PE" dirty="0"/>
              <a:t>  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  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  <p:grpSp>
        <p:nvGrpSpPr>
          <p:cNvPr id="21" name="Grupo 20"/>
          <p:cNvGrpSpPr/>
          <p:nvPr/>
        </p:nvGrpSpPr>
        <p:grpSpPr>
          <a:xfrm>
            <a:off x="6412762" y="692696"/>
            <a:ext cx="1948780" cy="5027201"/>
            <a:chOff x="6412762" y="692696"/>
            <a:chExt cx="1948780" cy="5027201"/>
          </a:xfrm>
        </p:grpSpPr>
        <p:sp>
          <p:nvSpPr>
            <p:cNvPr id="3" name="Elipse 2"/>
            <p:cNvSpPr/>
            <p:nvPr/>
          </p:nvSpPr>
          <p:spPr>
            <a:xfrm>
              <a:off x="6858000" y="692696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Inicio</a:t>
              </a:r>
              <a:endParaRPr lang="es-PE" dirty="0"/>
            </a:p>
          </p:txBody>
        </p:sp>
        <p:sp>
          <p:nvSpPr>
            <p:cNvPr id="4" name="Paralelogramo 3"/>
            <p:cNvSpPr/>
            <p:nvPr/>
          </p:nvSpPr>
          <p:spPr>
            <a:xfrm>
              <a:off x="6579096" y="1412776"/>
              <a:ext cx="1584176" cy="648072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Entrada</a:t>
              </a:r>
            </a:p>
            <a:p>
              <a:pPr algn="ctr"/>
              <a:r>
                <a:rPr lang="es-PE" dirty="0" smtClean="0"/>
                <a:t>valor1</a:t>
              </a:r>
              <a:endParaRPr lang="es-PE" dirty="0"/>
            </a:p>
          </p:txBody>
        </p:sp>
        <p:cxnSp>
          <p:nvCxnSpPr>
            <p:cNvPr id="6" name="Conector recto de flecha 5"/>
            <p:cNvCxnSpPr>
              <a:stCxn id="3" idx="4"/>
              <a:endCxn id="4" idx="0"/>
            </p:cNvCxnSpPr>
            <p:nvPr/>
          </p:nvCxnSpPr>
          <p:spPr>
            <a:xfrm>
              <a:off x="7371184" y="1052736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Paralelogramo 7"/>
            <p:cNvSpPr/>
            <p:nvPr/>
          </p:nvSpPr>
          <p:spPr>
            <a:xfrm>
              <a:off x="6579096" y="2420888"/>
              <a:ext cx="1584176" cy="648072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Entrada</a:t>
              </a:r>
            </a:p>
            <a:p>
              <a:pPr algn="ctr"/>
              <a:r>
                <a:rPr lang="es-PE" dirty="0" smtClean="0"/>
                <a:t>valor2</a:t>
              </a:r>
              <a:endParaRPr lang="es-PE" dirty="0"/>
            </a:p>
          </p:txBody>
        </p:sp>
        <p:cxnSp>
          <p:nvCxnSpPr>
            <p:cNvPr id="9" name="Conector recto de flecha 8"/>
            <p:cNvCxnSpPr>
              <a:endCxn id="8" idx="0"/>
            </p:cNvCxnSpPr>
            <p:nvPr/>
          </p:nvCxnSpPr>
          <p:spPr>
            <a:xfrm>
              <a:off x="7371184" y="2060848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ángulo 9"/>
            <p:cNvSpPr/>
            <p:nvPr/>
          </p:nvSpPr>
          <p:spPr>
            <a:xfrm>
              <a:off x="6412762" y="3464432"/>
              <a:ext cx="1948780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 smtClean="0"/>
                <a:t>Suma&lt;- Valor 1 + valor 2</a:t>
              </a:r>
              <a:endParaRPr lang="es-PE" sz="1400" dirty="0"/>
            </a:p>
          </p:txBody>
        </p:sp>
        <p:cxnSp>
          <p:nvCxnSpPr>
            <p:cNvPr id="12" name="Conector recto de flecha 11"/>
            <p:cNvCxnSpPr>
              <a:stCxn id="8" idx="4"/>
              <a:endCxn id="10" idx="0"/>
            </p:cNvCxnSpPr>
            <p:nvPr/>
          </p:nvCxnSpPr>
          <p:spPr>
            <a:xfrm>
              <a:off x="7371184" y="3068960"/>
              <a:ext cx="15968" cy="3954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Paralelogramo 16"/>
            <p:cNvSpPr/>
            <p:nvPr/>
          </p:nvSpPr>
          <p:spPr>
            <a:xfrm>
              <a:off x="6579096" y="4291952"/>
              <a:ext cx="1584176" cy="648072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Salida</a:t>
              </a:r>
            </a:p>
            <a:p>
              <a:pPr algn="ctr"/>
              <a:r>
                <a:rPr lang="es-PE" dirty="0" smtClean="0"/>
                <a:t>Suma</a:t>
              </a:r>
              <a:endParaRPr lang="es-PE" dirty="0"/>
            </a:p>
          </p:txBody>
        </p:sp>
        <p:cxnSp>
          <p:nvCxnSpPr>
            <p:cNvPr id="18" name="Conector recto de flecha 17"/>
            <p:cNvCxnSpPr>
              <a:endCxn id="17" idx="0"/>
            </p:cNvCxnSpPr>
            <p:nvPr/>
          </p:nvCxnSpPr>
          <p:spPr>
            <a:xfrm>
              <a:off x="7371184" y="3931912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Elipse 18"/>
            <p:cNvSpPr/>
            <p:nvPr/>
          </p:nvSpPr>
          <p:spPr>
            <a:xfrm>
              <a:off x="6865984" y="5359857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fin</a:t>
              </a:r>
              <a:endParaRPr lang="es-PE" dirty="0"/>
            </a:p>
          </p:txBody>
        </p:sp>
        <p:cxnSp>
          <p:nvCxnSpPr>
            <p:cNvPr id="20" name="Conector recto de flecha 19"/>
            <p:cNvCxnSpPr/>
            <p:nvPr/>
          </p:nvCxnSpPr>
          <p:spPr>
            <a:xfrm>
              <a:off x="7369256" y="4940024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4712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7544" y="335846"/>
            <a:ext cx="63904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  &lt;head&gt;</a:t>
            </a:r>
          </a:p>
          <a:p>
            <a:r>
              <a:rPr lang="es-PE" dirty="0"/>
              <a:t>  </a:t>
            </a:r>
          </a:p>
          <a:p>
            <a:r>
              <a:rPr lang="es-PE" dirty="0"/>
              <a:t>  &lt;/head&gt;</a:t>
            </a:r>
          </a:p>
          <a:p>
            <a:r>
              <a:rPr lang="es-PE" dirty="0"/>
              <a:t>  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    &lt;script &gt;</a:t>
            </a:r>
          </a:p>
          <a:p>
            <a:r>
              <a:rPr lang="es-PE" dirty="0"/>
              <a:t>  </a:t>
            </a:r>
            <a:r>
              <a:rPr lang="es-PE" dirty="0" err="1"/>
              <a:t>var</a:t>
            </a:r>
            <a:r>
              <a:rPr lang="es-PE" dirty="0"/>
              <a:t> valor1;</a:t>
            </a:r>
          </a:p>
          <a:p>
            <a:r>
              <a:rPr lang="es-PE" dirty="0"/>
              <a:t>  </a:t>
            </a:r>
            <a:r>
              <a:rPr lang="es-PE" dirty="0" err="1"/>
              <a:t>var</a:t>
            </a:r>
            <a:r>
              <a:rPr lang="es-PE" dirty="0"/>
              <a:t> valor2;</a:t>
            </a:r>
          </a:p>
          <a:p>
            <a:r>
              <a:rPr lang="es-PE" dirty="0"/>
              <a:t>  valor1=</a:t>
            </a:r>
            <a:r>
              <a:rPr lang="es-PE" dirty="0" err="1"/>
              <a:t>prompt</a:t>
            </a:r>
            <a:r>
              <a:rPr lang="es-PE" dirty="0"/>
              <a:t>('Ingrese primer número:','');</a:t>
            </a:r>
          </a:p>
          <a:p>
            <a:r>
              <a:rPr lang="es-PE" dirty="0"/>
              <a:t>  valor2=</a:t>
            </a:r>
            <a:r>
              <a:rPr lang="es-PE" dirty="0" err="1"/>
              <a:t>prompt</a:t>
            </a:r>
            <a:r>
              <a:rPr lang="es-PE" dirty="0"/>
              <a:t>('Ingrese segundo número','');</a:t>
            </a:r>
          </a:p>
          <a:p>
            <a:r>
              <a:rPr lang="es-PE" dirty="0"/>
              <a:t>  valor1=</a:t>
            </a:r>
            <a:r>
              <a:rPr lang="es-PE" dirty="0" err="1"/>
              <a:t>parseInt</a:t>
            </a:r>
            <a:r>
              <a:rPr lang="es-PE" dirty="0"/>
              <a:t>(valor1)</a:t>
            </a:r>
          </a:p>
          <a:p>
            <a:r>
              <a:rPr lang="es-PE" dirty="0"/>
              <a:t>  valor2=</a:t>
            </a:r>
            <a:r>
              <a:rPr lang="es-PE" dirty="0" err="1"/>
              <a:t>parseInt</a:t>
            </a:r>
            <a:r>
              <a:rPr lang="es-PE" dirty="0"/>
              <a:t>(valor2)</a:t>
            </a:r>
          </a:p>
          <a:p>
            <a:r>
              <a:rPr lang="es-PE" dirty="0"/>
              <a:t>  </a:t>
            </a:r>
            <a:r>
              <a:rPr lang="es-PE" dirty="0" err="1"/>
              <a:t>var</a:t>
            </a:r>
            <a:r>
              <a:rPr lang="es-PE" dirty="0"/>
              <a:t> suma=</a:t>
            </a:r>
            <a:r>
              <a:rPr lang="es-PE" dirty="0" err="1"/>
              <a:t>parseInt</a:t>
            </a:r>
            <a:r>
              <a:rPr lang="es-PE" dirty="0"/>
              <a:t>(valor1)+</a:t>
            </a:r>
            <a:r>
              <a:rPr lang="es-PE" dirty="0" err="1"/>
              <a:t>parseInt</a:t>
            </a:r>
            <a:r>
              <a:rPr lang="es-PE" dirty="0"/>
              <a:t>(valor2);</a:t>
            </a:r>
          </a:p>
          <a:p>
            <a:r>
              <a:rPr lang="es-PE" dirty="0"/>
              <a:t>  </a:t>
            </a:r>
            <a:r>
              <a:rPr lang="es-PE" dirty="0" err="1"/>
              <a:t>var</a:t>
            </a:r>
            <a:r>
              <a:rPr lang="es-PE" dirty="0"/>
              <a:t> producto=valor1*valor2;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('La suma es ');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(suma);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('&lt;</a:t>
            </a:r>
            <a:r>
              <a:rPr lang="es-PE" dirty="0" err="1"/>
              <a:t>br</a:t>
            </a:r>
            <a:r>
              <a:rPr lang="es-PE" dirty="0"/>
              <a:t>&gt;');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('El producto es ');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(producto);</a:t>
            </a:r>
          </a:p>
          <a:p>
            <a:r>
              <a:rPr lang="es-PE" dirty="0"/>
              <a:t>  &lt;/script&gt;</a:t>
            </a:r>
          </a:p>
          <a:p>
            <a:r>
              <a:rPr lang="es-PE" dirty="0"/>
              <a:t>  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  &lt;/</a:t>
            </a:r>
            <a:r>
              <a:rPr lang="es-PE" dirty="0" err="1"/>
              <a:t>html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0869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764704"/>
            <a:ext cx="71287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smtClean="0"/>
              <a:t>PROBLEMAS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1 - Realizar la carga del lado de un cuadrado, mostrar por pantalla el perímetro del mismo (El perímetro de un cuadrado se calcula multiplicando el valor del lado por cuatro).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2 - Escribir un programa en el cual se ingresen cuatro números, calcular e informar la suma de los dos primeros y el producto del tercero y el cuarto.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3 - Realizar un programa que lea cuatro valores numéricos e informar su suma y producto.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4 - Se debe desarrollar un programa que pida el ingreso del precio de un artículo y la cantidad que lleva el cliente. Mostrar lo que debe abonar el comprador.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4926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332656"/>
            <a:ext cx="3437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Estructuras condicionales simples.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03938" y="1026123"/>
            <a:ext cx="56837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&lt;script &gt;</a:t>
            </a:r>
          </a:p>
          <a:p>
            <a:r>
              <a:rPr lang="es-PE" dirty="0" err="1"/>
              <a:t>var</a:t>
            </a:r>
            <a:r>
              <a:rPr lang="es-PE" dirty="0"/>
              <a:t> nombre;</a:t>
            </a:r>
          </a:p>
          <a:p>
            <a:r>
              <a:rPr lang="es-PE" dirty="0" err="1"/>
              <a:t>var</a:t>
            </a:r>
            <a:r>
              <a:rPr lang="es-PE" dirty="0"/>
              <a:t> nota;</a:t>
            </a:r>
          </a:p>
          <a:p>
            <a:r>
              <a:rPr lang="es-PE" dirty="0"/>
              <a:t>nombre=</a:t>
            </a:r>
            <a:r>
              <a:rPr lang="es-PE" dirty="0" err="1"/>
              <a:t>prompt</a:t>
            </a:r>
            <a:r>
              <a:rPr lang="es-PE" dirty="0"/>
              <a:t>('Ingrese nombre:');</a:t>
            </a:r>
          </a:p>
          <a:p>
            <a:r>
              <a:rPr lang="es-PE" dirty="0"/>
              <a:t>nota=</a:t>
            </a:r>
            <a:r>
              <a:rPr lang="es-PE" dirty="0" err="1"/>
              <a:t>parseFloat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('Ingrese su nota:'));</a:t>
            </a:r>
          </a:p>
          <a:p>
            <a:r>
              <a:rPr lang="es-PE" dirty="0" err="1"/>
              <a:t>if</a:t>
            </a:r>
            <a:r>
              <a:rPr lang="es-PE" dirty="0"/>
              <a:t> (nota&gt;=10.5)</a:t>
            </a:r>
          </a:p>
          <a:p>
            <a:r>
              <a:rPr lang="es-PE" dirty="0"/>
              <a:t>  </a:t>
            </a:r>
            <a:r>
              <a:rPr lang="es-PE" dirty="0" err="1"/>
              <a:t>document.write</a:t>
            </a:r>
            <a:r>
              <a:rPr lang="es-PE" dirty="0"/>
              <a:t>(nombre+' está aprobado con un '+nota);</a:t>
            </a:r>
          </a:p>
          <a:p>
            <a:r>
              <a:rPr lang="es-PE" dirty="0"/>
              <a:t>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  <p:grpSp>
        <p:nvGrpSpPr>
          <p:cNvPr id="32" name="Grupo 31"/>
          <p:cNvGrpSpPr/>
          <p:nvPr/>
        </p:nvGrpSpPr>
        <p:grpSpPr>
          <a:xfrm>
            <a:off x="5940152" y="160112"/>
            <a:ext cx="3140218" cy="5271046"/>
            <a:chOff x="5940152" y="160112"/>
            <a:chExt cx="3140218" cy="5271046"/>
          </a:xfrm>
        </p:grpSpPr>
        <p:sp>
          <p:nvSpPr>
            <p:cNvPr id="6" name="Elipse 5"/>
            <p:cNvSpPr/>
            <p:nvPr/>
          </p:nvSpPr>
          <p:spPr>
            <a:xfrm>
              <a:off x="6348878" y="160112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Inicio</a:t>
              </a:r>
              <a:endParaRPr lang="es-PE" dirty="0"/>
            </a:p>
          </p:txBody>
        </p:sp>
        <p:sp>
          <p:nvSpPr>
            <p:cNvPr id="7" name="Paralelogramo 6"/>
            <p:cNvSpPr/>
            <p:nvPr/>
          </p:nvSpPr>
          <p:spPr>
            <a:xfrm>
              <a:off x="6069974" y="880192"/>
              <a:ext cx="1584176" cy="648072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Entrada</a:t>
              </a:r>
            </a:p>
            <a:p>
              <a:pPr algn="ctr"/>
              <a:r>
                <a:rPr lang="es-PE" dirty="0" smtClean="0"/>
                <a:t>nombre</a:t>
              </a:r>
              <a:endParaRPr lang="es-PE" dirty="0"/>
            </a:p>
          </p:txBody>
        </p:sp>
        <p:cxnSp>
          <p:nvCxnSpPr>
            <p:cNvPr id="8" name="Conector recto de flecha 7"/>
            <p:cNvCxnSpPr>
              <a:stCxn id="6" idx="4"/>
              <a:endCxn id="7" idx="0"/>
            </p:cNvCxnSpPr>
            <p:nvPr/>
          </p:nvCxnSpPr>
          <p:spPr>
            <a:xfrm>
              <a:off x="6862062" y="520152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Paralelogramo 8"/>
            <p:cNvSpPr/>
            <p:nvPr/>
          </p:nvSpPr>
          <p:spPr>
            <a:xfrm>
              <a:off x="6069974" y="1888304"/>
              <a:ext cx="1584176" cy="648072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Entrada</a:t>
              </a:r>
            </a:p>
            <a:p>
              <a:pPr algn="ctr"/>
              <a:r>
                <a:rPr lang="es-PE" dirty="0" smtClean="0"/>
                <a:t>nota</a:t>
              </a:r>
              <a:endParaRPr lang="es-PE" dirty="0"/>
            </a:p>
          </p:txBody>
        </p:sp>
        <p:cxnSp>
          <p:nvCxnSpPr>
            <p:cNvPr id="10" name="Conector recto de flecha 9"/>
            <p:cNvCxnSpPr>
              <a:endCxn id="9" idx="0"/>
            </p:cNvCxnSpPr>
            <p:nvPr/>
          </p:nvCxnSpPr>
          <p:spPr>
            <a:xfrm>
              <a:off x="6862062" y="1528264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ector recto de flecha 11"/>
            <p:cNvCxnSpPr>
              <a:stCxn id="9" idx="4"/>
            </p:cNvCxnSpPr>
            <p:nvPr/>
          </p:nvCxnSpPr>
          <p:spPr>
            <a:xfrm>
              <a:off x="6862062" y="2536376"/>
              <a:ext cx="15968" cy="3954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Paralelogramo 12"/>
            <p:cNvSpPr/>
            <p:nvPr/>
          </p:nvSpPr>
          <p:spPr>
            <a:xfrm>
              <a:off x="7399214" y="3717032"/>
              <a:ext cx="1681156" cy="777991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 smtClean="0"/>
                <a:t>Salida</a:t>
              </a:r>
            </a:p>
            <a:p>
              <a:pPr algn="ctr"/>
              <a:r>
                <a:rPr lang="es-PE" sz="1400" dirty="0" smtClean="0"/>
                <a:t>Nombre, nota</a:t>
              </a:r>
              <a:endParaRPr lang="es-PE" sz="1400" dirty="0"/>
            </a:p>
          </p:txBody>
        </p:sp>
        <p:sp>
          <p:nvSpPr>
            <p:cNvPr id="15" name="Elipse 14"/>
            <p:cNvSpPr/>
            <p:nvPr/>
          </p:nvSpPr>
          <p:spPr>
            <a:xfrm>
              <a:off x="6372846" y="5071118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fin</a:t>
              </a:r>
              <a:endParaRPr lang="es-PE" dirty="0"/>
            </a:p>
          </p:txBody>
        </p:sp>
        <p:cxnSp>
          <p:nvCxnSpPr>
            <p:cNvPr id="16" name="Conector recto de flecha 15"/>
            <p:cNvCxnSpPr>
              <a:endCxn id="15" idx="0"/>
            </p:cNvCxnSpPr>
            <p:nvPr/>
          </p:nvCxnSpPr>
          <p:spPr>
            <a:xfrm>
              <a:off x="6878030" y="3579920"/>
              <a:ext cx="8000" cy="149119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" name="Rombo 2"/>
            <p:cNvSpPr/>
            <p:nvPr/>
          </p:nvSpPr>
          <p:spPr>
            <a:xfrm>
              <a:off x="5940152" y="2956209"/>
              <a:ext cx="1872208" cy="623711"/>
            </a:xfrm>
            <a:prstGeom prst="diamon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Nota&gt;=10.5</a:t>
              </a:r>
              <a:endParaRPr lang="es-PE" sz="1200" dirty="0"/>
            </a:p>
          </p:txBody>
        </p:sp>
        <p:grpSp>
          <p:nvGrpSpPr>
            <p:cNvPr id="26" name="Grupo 25"/>
            <p:cNvGrpSpPr/>
            <p:nvPr/>
          </p:nvGrpSpPr>
          <p:grpSpPr>
            <a:xfrm>
              <a:off x="7812360" y="3288436"/>
              <a:ext cx="427432" cy="428596"/>
              <a:chOff x="7812360" y="3268064"/>
              <a:chExt cx="427432" cy="360040"/>
            </a:xfrm>
          </p:grpSpPr>
          <p:cxnSp>
            <p:nvCxnSpPr>
              <p:cNvPr id="14" name="Conector recto de flecha 13"/>
              <p:cNvCxnSpPr/>
              <p:nvPr/>
            </p:nvCxnSpPr>
            <p:spPr>
              <a:xfrm>
                <a:off x="8239792" y="3268064"/>
                <a:ext cx="0" cy="36004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Conector recto 22"/>
              <p:cNvCxnSpPr>
                <a:stCxn id="3" idx="3"/>
              </p:cNvCxnSpPr>
              <p:nvPr/>
            </p:nvCxnSpPr>
            <p:spPr>
              <a:xfrm flipV="1">
                <a:off x="7812360" y="3268064"/>
                <a:ext cx="427432" cy="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o 26"/>
            <p:cNvGrpSpPr/>
            <p:nvPr/>
          </p:nvGrpSpPr>
          <p:grpSpPr>
            <a:xfrm rot="5400000">
              <a:off x="7349777" y="4046941"/>
              <a:ext cx="427432" cy="1354926"/>
              <a:chOff x="7812360" y="3268064"/>
              <a:chExt cx="427432" cy="360040"/>
            </a:xfrm>
          </p:grpSpPr>
          <p:cxnSp>
            <p:nvCxnSpPr>
              <p:cNvPr id="28" name="Conector recto de flecha 27"/>
              <p:cNvCxnSpPr/>
              <p:nvPr/>
            </p:nvCxnSpPr>
            <p:spPr>
              <a:xfrm>
                <a:off x="8239792" y="3268064"/>
                <a:ext cx="0" cy="36004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Conector recto 28"/>
              <p:cNvCxnSpPr/>
              <p:nvPr/>
            </p:nvCxnSpPr>
            <p:spPr>
              <a:xfrm flipV="1">
                <a:off x="7812360" y="3268064"/>
                <a:ext cx="427432" cy="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0" name="CuadroTexto 29"/>
            <p:cNvSpPr txBox="1"/>
            <p:nvPr/>
          </p:nvSpPr>
          <p:spPr>
            <a:xfrm>
              <a:off x="7812360" y="291568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  <p:sp>
          <p:nvSpPr>
            <p:cNvPr id="31" name="CuadroTexto 30"/>
            <p:cNvSpPr txBox="1"/>
            <p:nvPr/>
          </p:nvSpPr>
          <p:spPr>
            <a:xfrm>
              <a:off x="6361120" y="3732520"/>
              <a:ext cx="464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</p:grpSp>
    </p:spTree>
    <p:extLst>
      <p:ext uri="{BB962C8B-B14F-4D97-AF65-F5344CB8AC3E}">
        <p14:creationId xmlns:p14="http://schemas.microsoft.com/office/powerpoint/2010/main" val="351749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09359" y="479380"/>
            <a:ext cx="504056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600" dirty="0"/>
              <a:t>&lt;</a:t>
            </a:r>
            <a:r>
              <a:rPr lang="es-PE" sz="1600" dirty="0" err="1"/>
              <a:t>html</a:t>
            </a:r>
            <a:r>
              <a:rPr lang="es-PE" sz="1600" dirty="0"/>
              <a:t>&gt;</a:t>
            </a:r>
          </a:p>
          <a:p>
            <a:r>
              <a:rPr lang="es-PE" sz="1600" dirty="0"/>
              <a:t>&lt;head&gt;</a:t>
            </a:r>
          </a:p>
          <a:p>
            <a:r>
              <a:rPr lang="es-PE" sz="1600" dirty="0"/>
              <a:t>&lt;/head&gt;</a:t>
            </a:r>
          </a:p>
          <a:p>
            <a:r>
              <a:rPr lang="es-PE" sz="1600" dirty="0"/>
              <a:t>&lt;</a:t>
            </a:r>
            <a:r>
              <a:rPr lang="es-PE" sz="1600" dirty="0" err="1"/>
              <a:t>body</a:t>
            </a:r>
            <a:r>
              <a:rPr lang="es-PE" sz="1600" dirty="0"/>
              <a:t>&gt;</a:t>
            </a:r>
          </a:p>
          <a:p>
            <a:r>
              <a:rPr lang="es-PE" sz="1600" dirty="0"/>
              <a:t>&lt;script &gt;</a:t>
            </a:r>
          </a:p>
          <a:p>
            <a:r>
              <a:rPr lang="es-PE" sz="1600" dirty="0" err="1"/>
              <a:t>var</a:t>
            </a:r>
            <a:r>
              <a:rPr lang="es-PE" sz="1600" dirty="0"/>
              <a:t> nombre;</a:t>
            </a:r>
          </a:p>
          <a:p>
            <a:r>
              <a:rPr lang="es-PE" sz="1600" dirty="0" err="1"/>
              <a:t>var</a:t>
            </a:r>
            <a:r>
              <a:rPr lang="es-PE" sz="1600" dirty="0"/>
              <a:t> nota;</a:t>
            </a:r>
          </a:p>
          <a:p>
            <a:r>
              <a:rPr lang="es-PE" sz="1600" dirty="0"/>
              <a:t>nombre=</a:t>
            </a:r>
            <a:r>
              <a:rPr lang="es-PE" sz="1600" dirty="0" err="1"/>
              <a:t>prompt</a:t>
            </a:r>
            <a:r>
              <a:rPr lang="es-PE" sz="1600" dirty="0"/>
              <a:t>('Ingrese nombre:');</a:t>
            </a:r>
          </a:p>
          <a:p>
            <a:r>
              <a:rPr lang="es-PE" sz="1600" dirty="0"/>
              <a:t>nota=</a:t>
            </a:r>
            <a:r>
              <a:rPr lang="es-PE" sz="1600" dirty="0" err="1"/>
              <a:t>parseFloat</a:t>
            </a:r>
            <a:r>
              <a:rPr lang="es-PE" sz="1600" dirty="0"/>
              <a:t>(</a:t>
            </a:r>
            <a:r>
              <a:rPr lang="es-PE" sz="1600" dirty="0" err="1"/>
              <a:t>prompt</a:t>
            </a:r>
            <a:r>
              <a:rPr lang="es-PE" sz="1600" dirty="0"/>
              <a:t>('Ingrese su nota:'));</a:t>
            </a:r>
          </a:p>
          <a:p>
            <a:r>
              <a:rPr lang="es-PE" sz="1600" dirty="0" err="1"/>
              <a:t>if</a:t>
            </a:r>
            <a:r>
              <a:rPr lang="es-PE" sz="1600" dirty="0"/>
              <a:t> (nota&gt;=10.5)</a:t>
            </a:r>
          </a:p>
          <a:p>
            <a:r>
              <a:rPr lang="es-PE" sz="1600" dirty="0"/>
              <a:t>  </a:t>
            </a:r>
            <a:r>
              <a:rPr lang="es-PE" sz="1600" dirty="0" err="1"/>
              <a:t>document.write</a:t>
            </a:r>
            <a:r>
              <a:rPr lang="es-PE" sz="1600" dirty="0"/>
              <a:t>(nombre+' está aprobado con un '+nota);</a:t>
            </a:r>
          </a:p>
          <a:p>
            <a:r>
              <a:rPr lang="es-PE" sz="1600" dirty="0" err="1"/>
              <a:t>else</a:t>
            </a:r>
            <a:endParaRPr lang="es-PE" sz="1600" dirty="0"/>
          </a:p>
          <a:p>
            <a:r>
              <a:rPr lang="es-PE" sz="1600" dirty="0"/>
              <a:t>  </a:t>
            </a:r>
            <a:r>
              <a:rPr lang="es-PE" sz="1600" dirty="0" err="1"/>
              <a:t>document.write</a:t>
            </a:r>
            <a:r>
              <a:rPr lang="es-PE" sz="1600" dirty="0"/>
              <a:t>(nombre+' está desaprobado con un ' +nota);</a:t>
            </a:r>
          </a:p>
          <a:p>
            <a:r>
              <a:rPr lang="es-PE" sz="1600" dirty="0"/>
              <a:t>&lt;/script&gt;</a:t>
            </a:r>
          </a:p>
          <a:p>
            <a:r>
              <a:rPr lang="es-PE" sz="1600" dirty="0"/>
              <a:t>&lt;/</a:t>
            </a:r>
            <a:r>
              <a:rPr lang="es-PE" sz="1600" dirty="0" err="1"/>
              <a:t>body</a:t>
            </a:r>
            <a:r>
              <a:rPr lang="es-PE" sz="1600" dirty="0"/>
              <a:t>&gt;</a:t>
            </a:r>
          </a:p>
          <a:p>
            <a:r>
              <a:rPr lang="es-PE" sz="1600" dirty="0"/>
              <a:t>&lt;/</a:t>
            </a:r>
            <a:r>
              <a:rPr lang="es-PE" sz="1600" dirty="0" err="1"/>
              <a:t>html</a:t>
            </a:r>
            <a:r>
              <a:rPr lang="es-PE" sz="1600" dirty="0"/>
              <a:t>&gt;</a:t>
            </a:r>
          </a:p>
        </p:txBody>
      </p:sp>
      <p:grpSp>
        <p:nvGrpSpPr>
          <p:cNvPr id="26" name="Grupo 25"/>
          <p:cNvGrpSpPr/>
          <p:nvPr/>
        </p:nvGrpSpPr>
        <p:grpSpPr>
          <a:xfrm>
            <a:off x="5652120" y="548680"/>
            <a:ext cx="3187423" cy="5615305"/>
            <a:chOff x="5436096" y="692696"/>
            <a:chExt cx="3187423" cy="5615305"/>
          </a:xfrm>
        </p:grpSpPr>
        <p:sp>
          <p:nvSpPr>
            <p:cNvPr id="4" name="Elipse 3"/>
            <p:cNvSpPr/>
            <p:nvPr/>
          </p:nvSpPr>
          <p:spPr>
            <a:xfrm>
              <a:off x="5844822" y="692696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Inicio</a:t>
              </a:r>
              <a:endParaRPr lang="es-PE" dirty="0"/>
            </a:p>
          </p:txBody>
        </p:sp>
        <p:sp>
          <p:nvSpPr>
            <p:cNvPr id="5" name="Paralelogramo 4"/>
            <p:cNvSpPr/>
            <p:nvPr/>
          </p:nvSpPr>
          <p:spPr>
            <a:xfrm>
              <a:off x="5565918" y="1412776"/>
              <a:ext cx="1584176" cy="648072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Entrada</a:t>
              </a:r>
            </a:p>
            <a:p>
              <a:pPr algn="ctr"/>
              <a:r>
                <a:rPr lang="es-PE" dirty="0" smtClean="0"/>
                <a:t>nombre</a:t>
              </a:r>
              <a:endParaRPr lang="es-PE" dirty="0"/>
            </a:p>
          </p:txBody>
        </p:sp>
        <p:cxnSp>
          <p:nvCxnSpPr>
            <p:cNvPr id="6" name="Conector recto de flecha 5"/>
            <p:cNvCxnSpPr>
              <a:stCxn id="4" idx="4"/>
              <a:endCxn id="5" idx="0"/>
            </p:cNvCxnSpPr>
            <p:nvPr/>
          </p:nvCxnSpPr>
          <p:spPr>
            <a:xfrm>
              <a:off x="6358006" y="1052736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Paralelogramo 6"/>
            <p:cNvSpPr/>
            <p:nvPr/>
          </p:nvSpPr>
          <p:spPr>
            <a:xfrm>
              <a:off x="5565918" y="2420888"/>
              <a:ext cx="1584176" cy="648072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Entrada</a:t>
              </a:r>
            </a:p>
            <a:p>
              <a:pPr algn="ctr"/>
              <a:r>
                <a:rPr lang="es-PE" dirty="0" smtClean="0"/>
                <a:t>nota</a:t>
              </a:r>
              <a:endParaRPr lang="es-PE" dirty="0"/>
            </a:p>
          </p:txBody>
        </p:sp>
        <p:cxnSp>
          <p:nvCxnSpPr>
            <p:cNvPr id="8" name="Conector recto de flecha 7"/>
            <p:cNvCxnSpPr>
              <a:endCxn id="7" idx="0"/>
            </p:cNvCxnSpPr>
            <p:nvPr/>
          </p:nvCxnSpPr>
          <p:spPr>
            <a:xfrm>
              <a:off x="6358006" y="2060848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Conector recto de flecha 8"/>
            <p:cNvCxnSpPr>
              <a:stCxn id="7" idx="4"/>
            </p:cNvCxnSpPr>
            <p:nvPr/>
          </p:nvCxnSpPr>
          <p:spPr>
            <a:xfrm>
              <a:off x="6358006" y="3068960"/>
              <a:ext cx="15968" cy="3954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Paralelogramo 9"/>
            <p:cNvSpPr/>
            <p:nvPr/>
          </p:nvSpPr>
          <p:spPr>
            <a:xfrm>
              <a:off x="7058245" y="4247896"/>
              <a:ext cx="1565274" cy="777991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Salida</a:t>
              </a:r>
            </a:p>
            <a:p>
              <a:pPr algn="ctr"/>
              <a:r>
                <a:rPr lang="es-PE" sz="1200" dirty="0" smtClean="0"/>
                <a:t>“Aprobado”, Nombre, nota</a:t>
              </a:r>
              <a:endParaRPr lang="es-PE" sz="1200" dirty="0"/>
            </a:p>
          </p:txBody>
        </p:sp>
        <p:sp>
          <p:nvSpPr>
            <p:cNvPr id="11" name="Elipse 10"/>
            <p:cNvSpPr/>
            <p:nvPr/>
          </p:nvSpPr>
          <p:spPr>
            <a:xfrm>
              <a:off x="5868245" y="5947961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fin</a:t>
              </a:r>
              <a:endParaRPr lang="es-PE" dirty="0"/>
            </a:p>
          </p:txBody>
        </p:sp>
        <p:cxnSp>
          <p:nvCxnSpPr>
            <p:cNvPr id="12" name="Conector recto de flecha 11"/>
            <p:cNvCxnSpPr/>
            <p:nvPr/>
          </p:nvCxnSpPr>
          <p:spPr>
            <a:xfrm>
              <a:off x="6373973" y="4136865"/>
              <a:ext cx="14912" cy="59624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ombo 12"/>
            <p:cNvSpPr/>
            <p:nvPr/>
          </p:nvSpPr>
          <p:spPr>
            <a:xfrm>
              <a:off x="5436096" y="3488793"/>
              <a:ext cx="1872208" cy="623711"/>
            </a:xfrm>
            <a:prstGeom prst="diamon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Nota&gt;=10.5</a:t>
              </a:r>
              <a:endParaRPr lang="es-PE" sz="1200" dirty="0"/>
            </a:p>
          </p:txBody>
        </p:sp>
        <p:grpSp>
          <p:nvGrpSpPr>
            <p:cNvPr id="14" name="Grupo 13"/>
            <p:cNvGrpSpPr/>
            <p:nvPr/>
          </p:nvGrpSpPr>
          <p:grpSpPr>
            <a:xfrm>
              <a:off x="7308304" y="3821020"/>
              <a:ext cx="427432" cy="428596"/>
              <a:chOff x="7812360" y="3268064"/>
              <a:chExt cx="427432" cy="360040"/>
            </a:xfrm>
          </p:grpSpPr>
          <p:cxnSp>
            <p:nvCxnSpPr>
              <p:cNvPr id="20" name="Conector recto de flecha 19"/>
              <p:cNvCxnSpPr/>
              <p:nvPr/>
            </p:nvCxnSpPr>
            <p:spPr>
              <a:xfrm>
                <a:off x="8239792" y="3268064"/>
                <a:ext cx="0" cy="36004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Conector recto 20"/>
              <p:cNvCxnSpPr>
                <a:stCxn id="13" idx="3"/>
              </p:cNvCxnSpPr>
              <p:nvPr/>
            </p:nvCxnSpPr>
            <p:spPr>
              <a:xfrm flipV="1">
                <a:off x="7812360" y="3268064"/>
                <a:ext cx="427432" cy="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upo 14"/>
            <p:cNvGrpSpPr/>
            <p:nvPr/>
          </p:nvGrpSpPr>
          <p:grpSpPr>
            <a:xfrm rot="5400000">
              <a:off x="6735187" y="4850469"/>
              <a:ext cx="829813" cy="1180650"/>
              <a:chOff x="7812360" y="3268064"/>
              <a:chExt cx="427432" cy="360040"/>
            </a:xfrm>
          </p:grpSpPr>
          <p:cxnSp>
            <p:nvCxnSpPr>
              <p:cNvPr id="18" name="Conector recto de flecha 17"/>
              <p:cNvCxnSpPr/>
              <p:nvPr/>
            </p:nvCxnSpPr>
            <p:spPr>
              <a:xfrm>
                <a:off x="8239792" y="3268064"/>
                <a:ext cx="0" cy="36004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Conector recto 18"/>
              <p:cNvCxnSpPr/>
              <p:nvPr/>
            </p:nvCxnSpPr>
            <p:spPr>
              <a:xfrm flipV="1">
                <a:off x="7812360" y="3268064"/>
                <a:ext cx="427432" cy="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" name="CuadroTexto 15"/>
            <p:cNvSpPr txBox="1"/>
            <p:nvPr/>
          </p:nvSpPr>
          <p:spPr>
            <a:xfrm>
              <a:off x="7308304" y="3448264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5857064" y="4265104"/>
              <a:ext cx="464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  <p:sp>
          <p:nvSpPr>
            <p:cNvPr id="23" name="Paralelogramo 22"/>
            <p:cNvSpPr/>
            <p:nvPr/>
          </p:nvSpPr>
          <p:spPr>
            <a:xfrm>
              <a:off x="5465760" y="4757474"/>
              <a:ext cx="1565274" cy="777991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Salida</a:t>
              </a:r>
            </a:p>
            <a:p>
              <a:pPr algn="ctr"/>
              <a:r>
                <a:rPr lang="es-PE" sz="1200" dirty="0" smtClean="0"/>
                <a:t>“Desaprobado”, Nombre, nota</a:t>
              </a:r>
              <a:endParaRPr lang="es-PE" sz="1200" dirty="0"/>
            </a:p>
          </p:txBody>
        </p:sp>
        <p:cxnSp>
          <p:nvCxnSpPr>
            <p:cNvPr id="24" name="Conector recto de flecha 23"/>
            <p:cNvCxnSpPr/>
            <p:nvPr/>
          </p:nvCxnSpPr>
          <p:spPr>
            <a:xfrm flipH="1">
              <a:off x="6365990" y="5559826"/>
              <a:ext cx="7984" cy="3881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66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548680"/>
            <a:ext cx="8568952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PE" b="1" u="sng" dirty="0" smtClean="0"/>
              <a:t>Ejercicios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PE" dirty="0" smtClean="0"/>
              <a:t>Se ingresan tres notas de un alumno, si el promedio es mayor o igual a siete mostrar el mensaje ‘Aprobado'.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PE" dirty="0" smtClean="0"/>
              <a:t>Se ingresan  el lado de un cuadrado.  Calcular su área y perímetro siempre y cuando el valor ingresado no sea  negativo.  De ser así mostrar el mensaje “Valor incorrecto”.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PE" dirty="0" smtClean="0"/>
              <a:t>Se desea calcular el área, perímetro y diagonal  de un rectángulo.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PE" dirty="0" smtClean="0"/>
              <a:t>Se ingresa por teclado un número positivo de uno o dos dígitos (1..99) mostrar un mensaje indicando si el número tiene uno o dos dígitos (recordar de convertir a entero con </a:t>
            </a:r>
            <a:r>
              <a:rPr lang="es-PE" dirty="0" err="1" smtClean="0"/>
              <a:t>parseInt</a:t>
            </a:r>
            <a:r>
              <a:rPr lang="es-PE" dirty="0" smtClean="0"/>
              <a:t> para preguntar posteriormente por una variable entera).Tener en cuenta qué condición debe cumplirse para tener uno o dos dígitos un número entero. </a:t>
            </a:r>
          </a:p>
          <a:p>
            <a:pPr algn="just">
              <a:lnSpc>
                <a:spcPct val="150000"/>
              </a:lnSpc>
            </a:pPr>
            <a:endParaRPr lang="es-PE" dirty="0" smtClean="0"/>
          </a:p>
        </p:txBody>
      </p:sp>
    </p:spTree>
    <p:extLst>
      <p:ext uri="{BB962C8B-B14F-4D97-AF65-F5344CB8AC3E}">
        <p14:creationId xmlns:p14="http://schemas.microsoft.com/office/powerpoint/2010/main" val="229603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260648"/>
            <a:ext cx="3575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Estructuras condicionales anidadas.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23528" y="764704"/>
            <a:ext cx="357585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400" dirty="0"/>
              <a:t>&lt;</a:t>
            </a:r>
            <a:r>
              <a:rPr lang="es-PE" sz="1400" dirty="0" err="1"/>
              <a:t>html</a:t>
            </a:r>
            <a:r>
              <a:rPr lang="es-PE" sz="1400" dirty="0"/>
              <a:t>&gt;</a:t>
            </a:r>
          </a:p>
          <a:p>
            <a:r>
              <a:rPr lang="es-PE" sz="1400" dirty="0"/>
              <a:t>&lt;head&gt;</a:t>
            </a:r>
          </a:p>
          <a:p>
            <a:r>
              <a:rPr lang="es-PE" sz="1400" dirty="0"/>
              <a:t>&lt;/head&gt;</a:t>
            </a:r>
          </a:p>
          <a:p>
            <a:r>
              <a:rPr lang="es-PE" sz="1400" dirty="0"/>
              <a:t>&lt;</a:t>
            </a:r>
            <a:r>
              <a:rPr lang="es-PE" sz="1400" dirty="0" err="1"/>
              <a:t>body</a:t>
            </a:r>
            <a:r>
              <a:rPr lang="es-PE" sz="1400" dirty="0"/>
              <a:t>&gt;</a:t>
            </a:r>
          </a:p>
          <a:p>
            <a:r>
              <a:rPr lang="es-PE" sz="1400" dirty="0"/>
              <a:t>&lt;script &gt;</a:t>
            </a:r>
          </a:p>
          <a:p>
            <a:r>
              <a:rPr lang="es-PE" sz="1400" dirty="0" err="1"/>
              <a:t>var</a:t>
            </a:r>
            <a:r>
              <a:rPr lang="es-PE" sz="1400" dirty="0"/>
              <a:t> nota1,nota2,nota3;</a:t>
            </a:r>
          </a:p>
          <a:p>
            <a:r>
              <a:rPr lang="es-PE" sz="1400" dirty="0"/>
              <a:t>nota1=</a:t>
            </a:r>
            <a:r>
              <a:rPr lang="es-PE" sz="1400" dirty="0" err="1"/>
              <a:t>parseInt</a:t>
            </a:r>
            <a:r>
              <a:rPr lang="es-PE" sz="1400" dirty="0"/>
              <a:t>(</a:t>
            </a:r>
            <a:r>
              <a:rPr lang="es-PE" sz="1400" dirty="0" err="1"/>
              <a:t>prompt</a:t>
            </a:r>
            <a:r>
              <a:rPr lang="es-PE" sz="1400" dirty="0"/>
              <a:t>('Ingrese 1ra. nota:'));</a:t>
            </a:r>
          </a:p>
          <a:p>
            <a:r>
              <a:rPr lang="es-PE" sz="1400" dirty="0"/>
              <a:t>nota2=</a:t>
            </a:r>
            <a:r>
              <a:rPr lang="es-PE" sz="1400" dirty="0" err="1"/>
              <a:t>parseInt</a:t>
            </a:r>
            <a:r>
              <a:rPr lang="es-PE" sz="1400" dirty="0"/>
              <a:t>(</a:t>
            </a:r>
            <a:r>
              <a:rPr lang="es-PE" sz="1400" dirty="0" err="1"/>
              <a:t>prompt</a:t>
            </a:r>
            <a:r>
              <a:rPr lang="es-PE" sz="1400" dirty="0"/>
              <a:t>('Ingrese 2da. nota:'));</a:t>
            </a:r>
          </a:p>
          <a:p>
            <a:r>
              <a:rPr lang="es-PE" sz="1400" dirty="0"/>
              <a:t>nota3=</a:t>
            </a:r>
            <a:r>
              <a:rPr lang="es-PE" sz="1400" dirty="0" err="1"/>
              <a:t>parseInt</a:t>
            </a:r>
            <a:r>
              <a:rPr lang="es-PE" sz="1400" dirty="0"/>
              <a:t>(</a:t>
            </a:r>
            <a:r>
              <a:rPr lang="es-PE" sz="1400" dirty="0" err="1"/>
              <a:t>prompt</a:t>
            </a:r>
            <a:r>
              <a:rPr lang="es-PE" sz="1400" dirty="0"/>
              <a:t>('Ingrese 3ra. nota:'));</a:t>
            </a:r>
          </a:p>
          <a:p>
            <a:r>
              <a:rPr lang="es-PE" sz="1400" dirty="0" err="1"/>
              <a:t>var</a:t>
            </a:r>
            <a:r>
              <a:rPr lang="es-PE" sz="1400" dirty="0"/>
              <a:t> pro;</a:t>
            </a:r>
          </a:p>
          <a:p>
            <a:r>
              <a:rPr lang="es-PE" sz="1400" dirty="0"/>
              <a:t>pro=(nota1+nota2+nota3)/3;</a:t>
            </a:r>
          </a:p>
          <a:p>
            <a:r>
              <a:rPr lang="es-PE" sz="1400" dirty="0" err="1"/>
              <a:t>if</a:t>
            </a:r>
            <a:r>
              <a:rPr lang="es-PE" sz="1400" dirty="0"/>
              <a:t> (pro&gt;=10.5)</a:t>
            </a:r>
          </a:p>
          <a:p>
            <a:r>
              <a:rPr lang="es-PE" sz="1400" dirty="0"/>
              <a:t>  </a:t>
            </a:r>
            <a:r>
              <a:rPr lang="es-PE" sz="1400" dirty="0" err="1"/>
              <a:t>document.write</a:t>
            </a:r>
            <a:r>
              <a:rPr lang="es-PE" sz="1400" dirty="0"/>
              <a:t>("Aprobado");</a:t>
            </a:r>
          </a:p>
          <a:p>
            <a:r>
              <a:rPr lang="es-PE" sz="1400" dirty="0" err="1"/>
              <a:t>else</a:t>
            </a:r>
            <a:endParaRPr lang="es-PE" sz="1400" dirty="0"/>
          </a:p>
          <a:p>
            <a:r>
              <a:rPr lang="es-PE" sz="1400" dirty="0"/>
              <a:t>   </a:t>
            </a:r>
            <a:r>
              <a:rPr lang="es-PE" sz="1400" dirty="0" err="1"/>
              <a:t>if</a:t>
            </a:r>
            <a:r>
              <a:rPr lang="es-PE" sz="1400" dirty="0"/>
              <a:t> (pro&gt;=8)</a:t>
            </a:r>
          </a:p>
          <a:p>
            <a:r>
              <a:rPr lang="es-PE" sz="1400" dirty="0"/>
              <a:t>     </a:t>
            </a:r>
            <a:r>
              <a:rPr lang="es-PE" sz="1400" dirty="0" err="1"/>
              <a:t>document.write</a:t>
            </a:r>
            <a:r>
              <a:rPr lang="es-PE" sz="1400" dirty="0"/>
              <a:t>("Recuperación");</a:t>
            </a:r>
          </a:p>
          <a:p>
            <a:r>
              <a:rPr lang="es-PE" sz="1400" dirty="0"/>
              <a:t>    </a:t>
            </a:r>
            <a:r>
              <a:rPr lang="es-PE" sz="1400" dirty="0" err="1"/>
              <a:t>else</a:t>
            </a:r>
            <a:endParaRPr lang="es-PE" sz="1400" dirty="0"/>
          </a:p>
          <a:p>
            <a:r>
              <a:rPr lang="es-PE" sz="1400" dirty="0"/>
              <a:t>     </a:t>
            </a:r>
            <a:r>
              <a:rPr lang="es-PE" sz="1400" dirty="0" err="1"/>
              <a:t>document.write</a:t>
            </a:r>
            <a:r>
              <a:rPr lang="es-PE" sz="1400" dirty="0"/>
              <a:t>("Reprobado");</a:t>
            </a:r>
          </a:p>
          <a:p>
            <a:r>
              <a:rPr lang="es-PE" sz="1400" dirty="0"/>
              <a:t>&lt;/script&gt;</a:t>
            </a:r>
          </a:p>
          <a:p>
            <a:r>
              <a:rPr lang="es-PE" sz="1400" dirty="0"/>
              <a:t>&lt;/</a:t>
            </a:r>
            <a:r>
              <a:rPr lang="es-PE" sz="1400" dirty="0" err="1"/>
              <a:t>body</a:t>
            </a:r>
            <a:r>
              <a:rPr lang="es-PE" sz="1400" dirty="0"/>
              <a:t>&gt;</a:t>
            </a:r>
          </a:p>
          <a:p>
            <a:r>
              <a:rPr lang="es-PE" sz="1400" dirty="0"/>
              <a:t>&lt;/</a:t>
            </a:r>
            <a:r>
              <a:rPr lang="es-PE" sz="1400" dirty="0" err="1"/>
              <a:t>html</a:t>
            </a:r>
            <a:r>
              <a:rPr lang="es-PE" sz="1400" dirty="0"/>
              <a:t>&gt;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4050129" y="140382"/>
            <a:ext cx="5024363" cy="5920835"/>
            <a:chOff x="4050129" y="140382"/>
            <a:chExt cx="5024363" cy="5920835"/>
          </a:xfrm>
        </p:grpSpPr>
        <p:grpSp>
          <p:nvGrpSpPr>
            <p:cNvPr id="65" name="Grupo 64"/>
            <p:cNvGrpSpPr/>
            <p:nvPr/>
          </p:nvGrpSpPr>
          <p:grpSpPr>
            <a:xfrm>
              <a:off x="4050129" y="140382"/>
              <a:ext cx="5024363" cy="5920835"/>
              <a:chOff x="4050129" y="140382"/>
              <a:chExt cx="5024363" cy="5920835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6024333" y="140382"/>
                <a:ext cx="1026368" cy="360040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 smtClean="0"/>
                  <a:t>Inicio</a:t>
                </a:r>
                <a:endParaRPr lang="es-PE" dirty="0"/>
              </a:p>
            </p:txBody>
          </p:sp>
          <p:sp>
            <p:nvSpPr>
              <p:cNvPr id="7" name="Paralelogramo 6"/>
              <p:cNvSpPr/>
              <p:nvPr/>
            </p:nvSpPr>
            <p:spPr>
              <a:xfrm>
                <a:off x="5473372" y="757202"/>
                <a:ext cx="2128289" cy="648072"/>
              </a:xfrm>
              <a:prstGeom prst="parallelogram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dirty="0" smtClean="0"/>
                  <a:t>Entrada</a:t>
                </a:r>
              </a:p>
              <a:p>
                <a:pPr algn="ctr"/>
                <a:r>
                  <a:rPr lang="es-PE" sz="1400" dirty="0" smtClean="0"/>
                  <a:t>Nota1, nota2, nota3</a:t>
                </a:r>
                <a:endParaRPr lang="es-PE" sz="1400" dirty="0"/>
              </a:p>
            </p:txBody>
          </p:sp>
          <p:cxnSp>
            <p:nvCxnSpPr>
              <p:cNvPr id="8" name="Conector recto de flecha 7"/>
              <p:cNvCxnSpPr>
                <a:stCxn id="6" idx="4"/>
                <a:endCxn id="7" idx="0"/>
              </p:cNvCxnSpPr>
              <p:nvPr/>
            </p:nvCxnSpPr>
            <p:spPr>
              <a:xfrm>
                <a:off x="6537517" y="500422"/>
                <a:ext cx="0" cy="2567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Conector recto de flecha 10"/>
              <p:cNvCxnSpPr>
                <a:endCxn id="33" idx="0"/>
              </p:cNvCxnSpPr>
              <p:nvPr/>
            </p:nvCxnSpPr>
            <p:spPr>
              <a:xfrm flipH="1">
                <a:off x="6537517" y="1421893"/>
                <a:ext cx="12276" cy="4204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" name="Paralelogramo 11"/>
              <p:cNvSpPr/>
              <p:nvPr/>
            </p:nvSpPr>
            <p:spPr>
              <a:xfrm>
                <a:off x="7781266" y="2604997"/>
                <a:ext cx="1293226" cy="503657"/>
              </a:xfrm>
              <a:prstGeom prst="parallelogram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200" dirty="0" smtClean="0"/>
                  <a:t>Salida</a:t>
                </a:r>
              </a:p>
              <a:p>
                <a:pPr algn="ctr"/>
                <a:r>
                  <a:rPr lang="es-PE" sz="1200" dirty="0" smtClean="0"/>
                  <a:t>“Aprobado”, </a:t>
                </a:r>
                <a:endParaRPr lang="es-PE" sz="1200" dirty="0"/>
              </a:p>
            </p:txBody>
          </p:sp>
          <p:sp>
            <p:nvSpPr>
              <p:cNvPr id="13" name="Elipse 12"/>
              <p:cNvSpPr/>
              <p:nvPr/>
            </p:nvSpPr>
            <p:spPr>
              <a:xfrm>
                <a:off x="4507201" y="5701177"/>
                <a:ext cx="1026368" cy="360040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 smtClean="0"/>
                  <a:t>fin</a:t>
                </a:r>
                <a:endParaRPr lang="es-PE" dirty="0"/>
              </a:p>
            </p:txBody>
          </p:sp>
          <p:cxnSp>
            <p:nvCxnSpPr>
              <p:cNvPr id="14" name="Conector recto de flecha 13"/>
              <p:cNvCxnSpPr/>
              <p:nvPr/>
            </p:nvCxnSpPr>
            <p:spPr>
              <a:xfrm>
                <a:off x="4980028" y="3918571"/>
                <a:ext cx="14912" cy="59624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Rombo 14"/>
              <p:cNvSpPr/>
              <p:nvPr/>
            </p:nvSpPr>
            <p:spPr>
              <a:xfrm>
                <a:off x="4050129" y="3295453"/>
                <a:ext cx="1872208" cy="623711"/>
              </a:xfrm>
              <a:prstGeom prst="diamond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200" dirty="0" smtClean="0"/>
                  <a:t>Pro&gt;=8</a:t>
                </a:r>
                <a:endParaRPr lang="es-PE" sz="1200" dirty="0"/>
              </a:p>
            </p:txBody>
          </p:sp>
          <p:grpSp>
            <p:nvGrpSpPr>
              <p:cNvPr id="49" name="Grupo 48"/>
              <p:cNvGrpSpPr/>
              <p:nvPr/>
            </p:nvGrpSpPr>
            <p:grpSpPr>
              <a:xfrm flipH="1">
                <a:off x="4980028" y="2852936"/>
                <a:ext cx="627475" cy="428596"/>
                <a:chOff x="7990404" y="3739045"/>
                <a:chExt cx="427432" cy="428596"/>
              </a:xfrm>
            </p:grpSpPr>
            <p:cxnSp>
              <p:nvCxnSpPr>
                <p:cNvPr id="24" name="Conector recto de flecha 23"/>
                <p:cNvCxnSpPr/>
                <p:nvPr/>
              </p:nvCxnSpPr>
              <p:spPr>
                <a:xfrm>
                  <a:off x="8417836" y="3739045"/>
                  <a:ext cx="0" cy="428596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7990404" y="3767062"/>
                  <a:ext cx="427432" cy="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Grupo 16"/>
              <p:cNvGrpSpPr/>
              <p:nvPr/>
            </p:nvGrpSpPr>
            <p:grpSpPr>
              <a:xfrm rot="16200000" flipH="1" flipV="1">
                <a:off x="5293879" y="3732276"/>
                <a:ext cx="1455945" cy="1842210"/>
                <a:chOff x="7812360" y="3268064"/>
                <a:chExt cx="427432" cy="593238"/>
              </a:xfrm>
            </p:grpSpPr>
            <p:cxnSp>
              <p:nvCxnSpPr>
                <p:cNvPr id="22" name="Conector recto de flecha 21"/>
                <p:cNvCxnSpPr/>
                <p:nvPr/>
              </p:nvCxnSpPr>
              <p:spPr>
                <a:xfrm rot="5400000" flipV="1">
                  <a:off x="7943173" y="3564683"/>
                  <a:ext cx="593238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ector recto 22"/>
                <p:cNvCxnSpPr/>
                <p:nvPr/>
              </p:nvCxnSpPr>
              <p:spPr>
                <a:xfrm flipV="1">
                  <a:off x="7812360" y="3268064"/>
                  <a:ext cx="427432" cy="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" name="CuadroTexto 17"/>
              <p:cNvSpPr txBox="1"/>
              <p:nvPr/>
            </p:nvSpPr>
            <p:spPr>
              <a:xfrm>
                <a:off x="7366118" y="2489904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PE" dirty="0" smtClean="0"/>
                  <a:t>si</a:t>
                </a:r>
                <a:endParaRPr lang="es-PE" dirty="0"/>
              </a:p>
            </p:txBody>
          </p:sp>
          <p:sp>
            <p:nvSpPr>
              <p:cNvPr id="19" name="CuadroTexto 18"/>
              <p:cNvSpPr txBox="1"/>
              <p:nvPr/>
            </p:nvSpPr>
            <p:spPr>
              <a:xfrm>
                <a:off x="5100750" y="2570351"/>
                <a:ext cx="4644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PE" dirty="0" smtClean="0"/>
                  <a:t>no</a:t>
                </a:r>
                <a:endParaRPr lang="es-PE" dirty="0"/>
              </a:p>
            </p:txBody>
          </p:sp>
          <p:sp>
            <p:nvSpPr>
              <p:cNvPr id="20" name="Paralelogramo 19"/>
              <p:cNvSpPr/>
              <p:nvPr/>
            </p:nvSpPr>
            <p:spPr>
              <a:xfrm>
                <a:off x="4285473" y="4512502"/>
                <a:ext cx="1389109" cy="494390"/>
              </a:xfrm>
              <a:prstGeom prst="parallelogram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200" dirty="0" smtClean="0"/>
                  <a:t>Salida</a:t>
                </a:r>
              </a:p>
              <a:p>
                <a:pPr algn="ctr"/>
                <a:r>
                  <a:rPr lang="es-PE" sz="1200" dirty="0" smtClean="0"/>
                  <a:t>“Reprobado”</a:t>
                </a:r>
                <a:endParaRPr lang="es-PE" sz="1200" dirty="0"/>
              </a:p>
            </p:txBody>
          </p:sp>
          <p:cxnSp>
            <p:nvCxnSpPr>
              <p:cNvPr id="21" name="Conector recto de flecha 20"/>
              <p:cNvCxnSpPr/>
              <p:nvPr/>
            </p:nvCxnSpPr>
            <p:spPr>
              <a:xfrm>
                <a:off x="5922337" y="3607308"/>
                <a:ext cx="305847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3" name="Rectángulo 32"/>
              <p:cNvSpPr/>
              <p:nvPr/>
            </p:nvSpPr>
            <p:spPr>
              <a:xfrm>
                <a:off x="5320000" y="1842370"/>
                <a:ext cx="2435034" cy="432048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dirty="0" smtClean="0"/>
                  <a:t>Pro&lt;- (nota1+nota2+nota3)/3</a:t>
                </a:r>
                <a:endParaRPr lang="es-PE" sz="1400" dirty="0"/>
              </a:p>
            </p:txBody>
          </p:sp>
          <p:sp>
            <p:nvSpPr>
              <p:cNvPr id="34" name="Rombo 33"/>
              <p:cNvSpPr/>
              <p:nvPr/>
            </p:nvSpPr>
            <p:spPr>
              <a:xfrm>
                <a:off x="5601412" y="2556608"/>
                <a:ext cx="1872208" cy="623711"/>
              </a:xfrm>
              <a:prstGeom prst="diamond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200" dirty="0" smtClean="0"/>
                  <a:t>Pro&gt;=10.5</a:t>
                </a:r>
                <a:endParaRPr lang="es-PE" sz="1200" dirty="0"/>
              </a:p>
            </p:txBody>
          </p:sp>
          <p:cxnSp>
            <p:nvCxnSpPr>
              <p:cNvPr id="37" name="Conector recto de flecha 36"/>
              <p:cNvCxnSpPr>
                <a:stCxn id="33" idx="2"/>
                <a:endCxn id="34" idx="0"/>
              </p:cNvCxnSpPr>
              <p:nvPr/>
            </p:nvCxnSpPr>
            <p:spPr>
              <a:xfrm flipH="1">
                <a:off x="6537516" y="2274418"/>
                <a:ext cx="1" cy="28219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Conector recto de flecha 43"/>
              <p:cNvCxnSpPr>
                <a:stCxn id="34" idx="3"/>
                <a:endCxn id="12" idx="5"/>
              </p:cNvCxnSpPr>
              <p:nvPr/>
            </p:nvCxnSpPr>
            <p:spPr>
              <a:xfrm flipV="1">
                <a:off x="7473620" y="2856826"/>
                <a:ext cx="370603" cy="1163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7" name="Paralelogramo 56"/>
              <p:cNvSpPr/>
              <p:nvPr/>
            </p:nvSpPr>
            <p:spPr>
              <a:xfrm>
                <a:off x="6159762" y="3421751"/>
                <a:ext cx="1566396" cy="503657"/>
              </a:xfrm>
              <a:prstGeom prst="parallelogram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200" dirty="0" smtClean="0"/>
                  <a:t>Salida</a:t>
                </a:r>
              </a:p>
              <a:p>
                <a:pPr algn="ctr"/>
                <a:r>
                  <a:rPr lang="es-PE" sz="1200" dirty="0" smtClean="0"/>
                  <a:t>“Recuperación”</a:t>
                </a:r>
                <a:endParaRPr lang="es-PE" sz="1200" dirty="0"/>
              </a:p>
            </p:txBody>
          </p:sp>
          <p:cxnSp>
            <p:nvCxnSpPr>
              <p:cNvPr id="59" name="Conector recto de flecha 58"/>
              <p:cNvCxnSpPr/>
              <p:nvPr/>
            </p:nvCxnSpPr>
            <p:spPr>
              <a:xfrm>
                <a:off x="5005473" y="5042542"/>
                <a:ext cx="14912" cy="59624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61" name="Grupo 60"/>
              <p:cNvGrpSpPr/>
              <p:nvPr/>
            </p:nvGrpSpPr>
            <p:grpSpPr>
              <a:xfrm rot="16200000" flipH="1" flipV="1">
                <a:off x="6983571" y="3123387"/>
                <a:ext cx="1466017" cy="1547256"/>
                <a:chOff x="7812360" y="3268063"/>
                <a:chExt cx="427432" cy="686075"/>
              </a:xfrm>
            </p:grpSpPr>
            <p:cxnSp>
              <p:nvCxnSpPr>
                <p:cNvPr id="62" name="Conector recto de flecha 61"/>
                <p:cNvCxnSpPr/>
                <p:nvPr/>
              </p:nvCxnSpPr>
              <p:spPr>
                <a:xfrm rot="5400000" flipV="1">
                  <a:off x="7896754" y="3611101"/>
                  <a:ext cx="686075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Conector recto 62"/>
                <p:cNvCxnSpPr/>
                <p:nvPr/>
              </p:nvCxnSpPr>
              <p:spPr>
                <a:xfrm flipV="1">
                  <a:off x="7812360" y="3268064"/>
                  <a:ext cx="427432" cy="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6" name="CuadroTexto 65"/>
            <p:cNvSpPr txBox="1"/>
            <p:nvPr/>
          </p:nvSpPr>
          <p:spPr>
            <a:xfrm>
              <a:off x="5882315" y="3281532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  <p:sp>
          <p:nvSpPr>
            <p:cNvPr id="67" name="CuadroTexto 66"/>
            <p:cNvSpPr txBox="1"/>
            <p:nvPr/>
          </p:nvSpPr>
          <p:spPr>
            <a:xfrm>
              <a:off x="4555956" y="4014542"/>
              <a:ext cx="464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</p:grpSp>
    </p:spTree>
    <p:extLst>
      <p:ext uri="{BB962C8B-B14F-4D97-AF65-F5344CB8AC3E}">
        <p14:creationId xmlns:p14="http://schemas.microsoft.com/office/powerpoint/2010/main" val="7875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332656"/>
            <a:ext cx="770485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b="1" dirty="0" smtClean="0"/>
              <a:t>PROBLEMAS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1 - Se cargan por teclado tres números. Mostrar por pantalla el mayor de ellos.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2 - Se ingresa por teclado un valor entero, mostrar un mensaje que indique si el número es positivo, cero o negativo.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3 - Confeccionar un programa que permita cargar un número entero positivo de hasta tres cifras y muestre un mensaje indicando si tiene 1, 2, ó 3 cifras. Mostrar un mensaje de error si el número de cifras no es 1, 2 ó 3.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4 - De un postulante a un empleo, que realizó un test de capacitación, se obtuvo la siguiente información: nombre del postulante, cantidad total de preguntas que se le realizaron y cantidad de preguntas que contestó correctamente. Se pide confeccionar un programa que lea los datos del postulante e informe el nivel del mismo según el porcentaje de respuestas correctas que ha obtenido, y sabiendo que:</a:t>
            </a:r>
          </a:p>
          <a:p>
            <a:pPr algn="just"/>
            <a:r>
              <a:rPr lang="es-PE" dirty="0" smtClean="0"/>
              <a:t>Nivel superior: Porcentaje&gt;=90%.</a:t>
            </a:r>
          </a:p>
          <a:p>
            <a:pPr algn="just"/>
            <a:r>
              <a:rPr lang="es-PE" dirty="0" smtClean="0"/>
              <a:t>Nivel medio: Porcentaje&gt;=75% y &lt; 90%.</a:t>
            </a:r>
          </a:p>
          <a:p>
            <a:pPr algn="just"/>
            <a:r>
              <a:rPr lang="es-PE" dirty="0" smtClean="0"/>
              <a:t>Nivel regular: Porcentaje&gt;=50% y &lt; 75%.</a:t>
            </a:r>
          </a:p>
          <a:p>
            <a:pPr algn="just"/>
            <a:r>
              <a:rPr lang="es-PE" dirty="0" smtClean="0"/>
              <a:t>Fuera de nivel: Porcentaje&lt;50%.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56209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0902" y="0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Operadores lógicos &amp;&amp; (y) en las estructuras condicionales.</a:t>
            </a:r>
            <a:endParaRPr lang="es-P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51520" y="476672"/>
            <a:ext cx="424847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400" dirty="0" smtClean="0"/>
              <a:t>&lt;</a:t>
            </a:r>
            <a:r>
              <a:rPr lang="es-PE" sz="1400" dirty="0" err="1" smtClean="0"/>
              <a:t>html</a:t>
            </a:r>
            <a:r>
              <a:rPr lang="es-PE" sz="1400" dirty="0" smtClean="0"/>
              <a:t>&gt;</a:t>
            </a:r>
          </a:p>
          <a:p>
            <a:r>
              <a:rPr lang="es-PE" sz="1400" dirty="0" smtClean="0"/>
              <a:t>&lt;head&gt;</a:t>
            </a:r>
          </a:p>
          <a:p>
            <a:r>
              <a:rPr lang="es-PE" sz="1400" dirty="0" smtClean="0"/>
              <a:t>&lt;/head&gt;</a:t>
            </a:r>
          </a:p>
          <a:p>
            <a:r>
              <a:rPr lang="es-PE" sz="1400" dirty="0" smtClean="0"/>
              <a:t>&lt;</a:t>
            </a:r>
            <a:r>
              <a:rPr lang="es-PE" sz="1400" dirty="0" err="1" smtClean="0"/>
              <a:t>body</a:t>
            </a:r>
            <a:r>
              <a:rPr lang="es-PE" sz="1400" dirty="0" smtClean="0"/>
              <a:t>&gt;</a:t>
            </a:r>
          </a:p>
          <a:p>
            <a:r>
              <a:rPr lang="es-PE" sz="1400" dirty="0" smtClean="0"/>
              <a:t>&lt;script &gt;</a:t>
            </a:r>
          </a:p>
          <a:p>
            <a:r>
              <a:rPr lang="es-PE" sz="1400" dirty="0" err="1" smtClean="0"/>
              <a:t>var</a:t>
            </a:r>
            <a:r>
              <a:rPr lang="es-PE" sz="1400" dirty="0" smtClean="0"/>
              <a:t> num1,num2,num3;</a:t>
            </a:r>
          </a:p>
          <a:p>
            <a:r>
              <a:rPr lang="es-PE" sz="1400" dirty="0" smtClean="0"/>
              <a:t>num1=</a:t>
            </a:r>
            <a:r>
              <a:rPr lang="es-PE" sz="1400" dirty="0" err="1" smtClean="0"/>
              <a:t>parseFloat</a:t>
            </a:r>
            <a:r>
              <a:rPr lang="es-PE" sz="1400" dirty="0" smtClean="0"/>
              <a:t>(</a:t>
            </a:r>
            <a:r>
              <a:rPr lang="es-PE" sz="1400" dirty="0" err="1" smtClean="0"/>
              <a:t>prompt</a:t>
            </a:r>
            <a:r>
              <a:rPr lang="es-PE" sz="1400" dirty="0" smtClean="0"/>
              <a:t>('Ingrese primer número:‘));</a:t>
            </a:r>
          </a:p>
          <a:p>
            <a:r>
              <a:rPr lang="es-PE" sz="1400" dirty="0" smtClean="0"/>
              <a:t>num2=</a:t>
            </a:r>
            <a:r>
              <a:rPr lang="es-PE" sz="1400" dirty="0" err="1" smtClean="0"/>
              <a:t>parseFloat</a:t>
            </a:r>
            <a:r>
              <a:rPr lang="es-PE" sz="1400" dirty="0" smtClean="0"/>
              <a:t>(</a:t>
            </a:r>
            <a:r>
              <a:rPr lang="es-PE" sz="1400" dirty="0" err="1" smtClean="0"/>
              <a:t>prompt</a:t>
            </a:r>
            <a:r>
              <a:rPr lang="es-PE" sz="1400" dirty="0" smtClean="0"/>
              <a:t>('Ingrese segundo número:’));</a:t>
            </a:r>
          </a:p>
          <a:p>
            <a:r>
              <a:rPr lang="es-PE" sz="1400" dirty="0" smtClean="0"/>
              <a:t>num3=</a:t>
            </a:r>
            <a:r>
              <a:rPr lang="es-PE" sz="1400" dirty="0" err="1" smtClean="0"/>
              <a:t>parseFloat</a:t>
            </a:r>
            <a:r>
              <a:rPr lang="es-PE" sz="1400" dirty="0" smtClean="0"/>
              <a:t>(</a:t>
            </a:r>
            <a:r>
              <a:rPr lang="es-PE" sz="1400" dirty="0" err="1" smtClean="0"/>
              <a:t>prompt</a:t>
            </a:r>
            <a:r>
              <a:rPr lang="es-PE" sz="1400" dirty="0" smtClean="0"/>
              <a:t>('Ingrese tercer número:‘));</a:t>
            </a:r>
          </a:p>
          <a:p>
            <a:r>
              <a:rPr lang="es-PE" sz="1400" dirty="0" err="1" smtClean="0"/>
              <a:t>if</a:t>
            </a:r>
            <a:r>
              <a:rPr lang="es-PE" sz="1400" dirty="0" smtClean="0"/>
              <a:t> (num1&gt;num2 &amp;&amp; num1&gt;num3)</a:t>
            </a:r>
          </a:p>
          <a:p>
            <a:r>
              <a:rPr lang="es-PE" sz="1400" dirty="0" smtClean="0"/>
              <a:t>   </a:t>
            </a:r>
            <a:r>
              <a:rPr lang="es-PE" sz="1400" dirty="0" err="1" smtClean="0"/>
              <a:t>document.write</a:t>
            </a:r>
            <a:r>
              <a:rPr lang="es-PE" sz="1400" dirty="0" smtClean="0"/>
              <a:t>('el mayor es el '+num1);</a:t>
            </a:r>
          </a:p>
          <a:p>
            <a:r>
              <a:rPr lang="es-PE" sz="1400" dirty="0" smtClean="0"/>
              <a:t> </a:t>
            </a:r>
            <a:r>
              <a:rPr lang="es-PE" sz="1400" dirty="0" err="1" smtClean="0"/>
              <a:t>else</a:t>
            </a:r>
            <a:endParaRPr lang="es-PE" sz="1400" dirty="0" smtClean="0"/>
          </a:p>
          <a:p>
            <a:r>
              <a:rPr lang="es-PE" sz="1400" dirty="0" smtClean="0"/>
              <a:t>  </a:t>
            </a:r>
            <a:r>
              <a:rPr lang="es-PE" sz="1400" dirty="0" err="1" smtClean="0"/>
              <a:t>if</a:t>
            </a:r>
            <a:r>
              <a:rPr lang="es-PE" sz="1400" dirty="0" smtClean="0"/>
              <a:t> (num2&gt;num3)</a:t>
            </a:r>
          </a:p>
          <a:p>
            <a:r>
              <a:rPr lang="es-PE" sz="1400" dirty="0" smtClean="0"/>
              <a:t>    </a:t>
            </a:r>
            <a:r>
              <a:rPr lang="es-PE" sz="1400" dirty="0" err="1" smtClean="0"/>
              <a:t>document.write</a:t>
            </a:r>
            <a:r>
              <a:rPr lang="es-PE" sz="1400" dirty="0" smtClean="0"/>
              <a:t>('el mayor es el '+num2); </a:t>
            </a:r>
          </a:p>
          <a:p>
            <a:r>
              <a:rPr lang="es-PE" sz="1400" dirty="0" smtClean="0"/>
              <a:t>  </a:t>
            </a:r>
            <a:r>
              <a:rPr lang="es-PE" sz="1400" dirty="0" err="1" smtClean="0"/>
              <a:t>else</a:t>
            </a:r>
            <a:endParaRPr lang="es-PE" sz="1400" dirty="0" smtClean="0"/>
          </a:p>
          <a:p>
            <a:r>
              <a:rPr lang="es-PE" sz="1400" dirty="0" smtClean="0"/>
              <a:t>    </a:t>
            </a:r>
            <a:r>
              <a:rPr lang="es-PE" sz="1400" dirty="0" err="1" smtClean="0"/>
              <a:t>document.write</a:t>
            </a:r>
            <a:r>
              <a:rPr lang="es-PE" sz="1400" dirty="0" smtClean="0"/>
              <a:t>('el mayor es el '+num3);</a:t>
            </a:r>
          </a:p>
          <a:p>
            <a:r>
              <a:rPr lang="es-PE" sz="1400" dirty="0" smtClean="0"/>
              <a:t> &lt;/script&gt;</a:t>
            </a:r>
          </a:p>
          <a:p>
            <a:r>
              <a:rPr lang="es-PE" sz="1400" dirty="0" smtClean="0"/>
              <a:t>&lt;/</a:t>
            </a:r>
            <a:r>
              <a:rPr lang="es-PE" sz="1400" dirty="0" err="1" smtClean="0"/>
              <a:t>body</a:t>
            </a:r>
            <a:r>
              <a:rPr lang="es-PE" sz="1400" dirty="0" smtClean="0"/>
              <a:t>&gt;</a:t>
            </a:r>
          </a:p>
          <a:p>
            <a:r>
              <a:rPr lang="es-PE" sz="1400" dirty="0" smtClean="0"/>
              <a:t>&lt;/</a:t>
            </a:r>
            <a:r>
              <a:rPr lang="es-PE" sz="1400" dirty="0" err="1" smtClean="0"/>
              <a:t>html</a:t>
            </a:r>
            <a:r>
              <a:rPr lang="es-PE" sz="1400" dirty="0" smtClean="0"/>
              <a:t>&gt;</a:t>
            </a:r>
            <a:endParaRPr lang="es-PE" sz="1400" dirty="0"/>
          </a:p>
        </p:txBody>
      </p:sp>
      <p:grpSp>
        <p:nvGrpSpPr>
          <p:cNvPr id="56" name="Grupo 55"/>
          <p:cNvGrpSpPr/>
          <p:nvPr/>
        </p:nvGrpSpPr>
        <p:grpSpPr>
          <a:xfrm>
            <a:off x="4860032" y="795956"/>
            <a:ext cx="4032448" cy="5138159"/>
            <a:chOff x="4860032" y="795956"/>
            <a:chExt cx="4032448" cy="5138159"/>
          </a:xfrm>
        </p:grpSpPr>
        <p:sp>
          <p:nvSpPr>
            <p:cNvPr id="5" name="Elipse 4"/>
            <p:cNvSpPr/>
            <p:nvPr/>
          </p:nvSpPr>
          <p:spPr>
            <a:xfrm>
              <a:off x="5410993" y="795956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Inicio</a:t>
              </a:r>
              <a:endParaRPr lang="es-PE" dirty="0"/>
            </a:p>
          </p:txBody>
        </p:sp>
        <p:sp>
          <p:nvSpPr>
            <p:cNvPr id="6" name="Paralelogramo 5"/>
            <p:cNvSpPr/>
            <p:nvPr/>
          </p:nvSpPr>
          <p:spPr>
            <a:xfrm>
              <a:off x="4860032" y="1412776"/>
              <a:ext cx="2128289" cy="648072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 smtClean="0"/>
                <a:t>Entrada</a:t>
              </a:r>
            </a:p>
            <a:p>
              <a:pPr algn="ctr"/>
              <a:r>
                <a:rPr lang="es-PE" sz="1400" dirty="0" smtClean="0"/>
                <a:t>Num1, num2, num3</a:t>
              </a:r>
            </a:p>
          </p:txBody>
        </p:sp>
        <p:cxnSp>
          <p:nvCxnSpPr>
            <p:cNvPr id="7" name="Conector recto de flecha 6"/>
            <p:cNvCxnSpPr>
              <a:stCxn id="5" idx="4"/>
              <a:endCxn id="6" idx="0"/>
            </p:cNvCxnSpPr>
            <p:nvPr/>
          </p:nvCxnSpPr>
          <p:spPr>
            <a:xfrm>
              <a:off x="5924177" y="1155996"/>
              <a:ext cx="0" cy="2567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Conector recto de flecha 7"/>
            <p:cNvCxnSpPr/>
            <p:nvPr/>
          </p:nvCxnSpPr>
          <p:spPr>
            <a:xfrm flipH="1">
              <a:off x="5924177" y="2077467"/>
              <a:ext cx="12276" cy="42047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Paralelogramo 8"/>
            <p:cNvSpPr/>
            <p:nvPr/>
          </p:nvSpPr>
          <p:spPr>
            <a:xfrm>
              <a:off x="7343036" y="2545261"/>
              <a:ext cx="1152128" cy="503657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Salida</a:t>
              </a:r>
            </a:p>
            <a:p>
              <a:pPr algn="ctr"/>
              <a:r>
                <a:rPr lang="es-PE" sz="1200" dirty="0" smtClean="0"/>
                <a:t>“Mayor”, num1</a:t>
              </a:r>
              <a:endParaRPr lang="es-PE" sz="1200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5633357" y="5574075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fin</a:t>
              </a:r>
              <a:endParaRPr lang="es-PE" dirty="0"/>
            </a:p>
          </p:txBody>
        </p:sp>
        <p:cxnSp>
          <p:nvCxnSpPr>
            <p:cNvPr id="11" name="Conector recto de flecha 10"/>
            <p:cNvCxnSpPr/>
            <p:nvPr/>
          </p:nvCxnSpPr>
          <p:spPr>
            <a:xfrm>
              <a:off x="5986424" y="3174297"/>
              <a:ext cx="7456" cy="3859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CuadroTexto 18"/>
            <p:cNvSpPr txBox="1"/>
            <p:nvPr/>
          </p:nvSpPr>
          <p:spPr>
            <a:xfrm>
              <a:off x="7000598" y="2349365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  <p:sp>
          <p:nvSpPr>
            <p:cNvPr id="24" name="Rombo 23"/>
            <p:cNvSpPr/>
            <p:nvPr/>
          </p:nvSpPr>
          <p:spPr>
            <a:xfrm>
              <a:off x="4860032" y="2498689"/>
              <a:ext cx="2252785" cy="623711"/>
            </a:xfrm>
            <a:prstGeom prst="diamon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Num1&gt;num2 y num1&gt;num3</a:t>
              </a:r>
              <a:endParaRPr lang="es-PE" sz="1200" dirty="0"/>
            </a:p>
          </p:txBody>
        </p:sp>
        <p:cxnSp>
          <p:nvCxnSpPr>
            <p:cNvPr id="26" name="Conector recto de flecha 25"/>
            <p:cNvCxnSpPr>
              <a:stCxn id="24" idx="3"/>
              <a:endCxn id="9" idx="5"/>
            </p:cNvCxnSpPr>
            <p:nvPr/>
          </p:nvCxnSpPr>
          <p:spPr>
            <a:xfrm flipV="1">
              <a:off x="7112817" y="2797090"/>
              <a:ext cx="293176" cy="134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Rombo 37"/>
            <p:cNvSpPr/>
            <p:nvPr/>
          </p:nvSpPr>
          <p:spPr>
            <a:xfrm>
              <a:off x="5031289" y="3523895"/>
              <a:ext cx="2081528" cy="605540"/>
            </a:xfrm>
            <a:prstGeom prst="diamon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Num2&gt;num3</a:t>
              </a:r>
              <a:endParaRPr lang="es-PE" sz="1200" dirty="0"/>
            </a:p>
          </p:txBody>
        </p:sp>
        <p:sp>
          <p:nvSpPr>
            <p:cNvPr id="40" name="Paralelogramo 39"/>
            <p:cNvSpPr/>
            <p:nvPr/>
          </p:nvSpPr>
          <p:spPr>
            <a:xfrm>
              <a:off x="7343036" y="3575037"/>
              <a:ext cx="1152128" cy="503657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Salida</a:t>
              </a:r>
            </a:p>
            <a:p>
              <a:pPr algn="ctr"/>
              <a:r>
                <a:rPr lang="es-PE" sz="1200" dirty="0" smtClean="0"/>
                <a:t>“Mayor”, num2</a:t>
              </a:r>
              <a:endParaRPr lang="es-PE" sz="1200" dirty="0"/>
            </a:p>
          </p:txBody>
        </p:sp>
        <p:cxnSp>
          <p:nvCxnSpPr>
            <p:cNvPr id="41" name="Conector recto de flecha 40"/>
            <p:cNvCxnSpPr>
              <a:endCxn id="40" idx="5"/>
            </p:cNvCxnSpPr>
            <p:nvPr/>
          </p:nvCxnSpPr>
          <p:spPr>
            <a:xfrm flipV="1">
              <a:off x="7112817" y="3826866"/>
              <a:ext cx="293176" cy="134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CuadroTexto 41"/>
            <p:cNvSpPr txBox="1"/>
            <p:nvPr/>
          </p:nvSpPr>
          <p:spPr>
            <a:xfrm>
              <a:off x="7079385" y="3423224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  <p:sp>
          <p:nvSpPr>
            <p:cNvPr id="43" name="CuadroTexto 42"/>
            <p:cNvSpPr txBox="1"/>
            <p:nvPr/>
          </p:nvSpPr>
          <p:spPr>
            <a:xfrm>
              <a:off x="5506388" y="3121628"/>
              <a:ext cx="464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  <p:cxnSp>
          <p:nvCxnSpPr>
            <p:cNvPr id="44" name="Conector recto de flecha 43"/>
            <p:cNvCxnSpPr/>
            <p:nvPr/>
          </p:nvCxnSpPr>
          <p:spPr>
            <a:xfrm>
              <a:off x="6096807" y="4175487"/>
              <a:ext cx="7456" cy="3859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CuadroTexto 44"/>
            <p:cNvSpPr txBox="1"/>
            <p:nvPr/>
          </p:nvSpPr>
          <p:spPr>
            <a:xfrm>
              <a:off x="5616771" y="4122818"/>
              <a:ext cx="464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  <p:sp>
          <p:nvSpPr>
            <p:cNvPr id="46" name="Paralelogramo 45"/>
            <p:cNvSpPr/>
            <p:nvPr/>
          </p:nvSpPr>
          <p:spPr>
            <a:xfrm>
              <a:off x="5563021" y="4607483"/>
              <a:ext cx="1152128" cy="503657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Salida</a:t>
              </a:r>
            </a:p>
            <a:p>
              <a:pPr algn="ctr"/>
              <a:r>
                <a:rPr lang="es-PE" sz="1200" dirty="0" smtClean="0"/>
                <a:t>“Mayor”, num3</a:t>
              </a:r>
              <a:endParaRPr lang="es-PE" sz="1200" dirty="0"/>
            </a:p>
          </p:txBody>
        </p:sp>
        <p:cxnSp>
          <p:nvCxnSpPr>
            <p:cNvPr id="47" name="Conector recto de flecha 46"/>
            <p:cNvCxnSpPr/>
            <p:nvPr/>
          </p:nvCxnSpPr>
          <p:spPr>
            <a:xfrm>
              <a:off x="6139085" y="5111140"/>
              <a:ext cx="7456" cy="3859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Conector recto 48"/>
            <p:cNvCxnSpPr>
              <a:stCxn id="9" idx="2"/>
            </p:cNvCxnSpPr>
            <p:nvPr/>
          </p:nvCxnSpPr>
          <p:spPr>
            <a:xfrm>
              <a:off x="8432207" y="2797090"/>
              <a:ext cx="46027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Conector recto 50"/>
            <p:cNvCxnSpPr/>
            <p:nvPr/>
          </p:nvCxnSpPr>
          <p:spPr>
            <a:xfrm>
              <a:off x="8892480" y="2810545"/>
              <a:ext cx="0" cy="249066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Conector recto de flecha 52"/>
            <p:cNvCxnSpPr/>
            <p:nvPr/>
          </p:nvCxnSpPr>
          <p:spPr>
            <a:xfrm flipH="1">
              <a:off x="6295598" y="5301208"/>
              <a:ext cx="2596882" cy="720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Conector recto de flecha 54"/>
            <p:cNvCxnSpPr>
              <a:stCxn id="40" idx="2"/>
            </p:cNvCxnSpPr>
            <p:nvPr/>
          </p:nvCxnSpPr>
          <p:spPr>
            <a:xfrm>
              <a:off x="8432207" y="3826866"/>
              <a:ext cx="46027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0837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751344"/>
            <a:ext cx="7056784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Problemas</a:t>
            </a:r>
          </a:p>
          <a:p>
            <a:pPr algn="ctr"/>
            <a:endParaRPr lang="es-PE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PE" dirty="0" smtClean="0"/>
              <a:t>Escribir un programa que pida ingresar la coordenada de un punto en el plano, es decir dos valores enteros x e y. Posteriormente imprimir en pantalla en qué cuadrante se ubica dicho punto. (1º Cuadrante si x &gt; 0 Y </a:t>
            </a:r>
            <a:r>
              <a:rPr lang="es-PE" dirty="0" err="1" smtClean="0"/>
              <a:t>y</a:t>
            </a:r>
            <a:r>
              <a:rPr lang="es-PE" dirty="0" smtClean="0"/>
              <a:t> &gt; 0 , 2º Cuadrante: x &lt; 0 Y </a:t>
            </a:r>
            <a:r>
              <a:rPr lang="es-PE" dirty="0" err="1" smtClean="0"/>
              <a:t>y</a:t>
            </a:r>
            <a:r>
              <a:rPr lang="es-PE" dirty="0" smtClean="0"/>
              <a:t> &gt; 0, etc.) </a:t>
            </a:r>
          </a:p>
          <a:p>
            <a:pPr algn="just"/>
            <a:endParaRPr lang="es-PE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PE" dirty="0" smtClean="0"/>
              <a:t>De un operario se conoce su sueldo y los años de antigüedad. Se pide confeccionar un programa que lea los datos de entrada e informe</a:t>
            </a:r>
            <a:br>
              <a:rPr lang="es-PE" dirty="0" smtClean="0"/>
            </a:br>
            <a:r>
              <a:rPr lang="es-PE" dirty="0" smtClean="0"/>
              <a:t>a) Si el sueldo es inferior a 500 y su antigüedad es igual o superior a 10 años, otorgarle un aumento del 20 %, mostrar el sueldo a pagar.</a:t>
            </a:r>
            <a:br>
              <a:rPr lang="es-PE" dirty="0" smtClean="0"/>
            </a:br>
            <a:r>
              <a:rPr lang="es-PE" dirty="0" smtClean="0"/>
              <a:t>b) Si el sueldo es inferior a 500 pero su antigüedad es menor a 10 años, otorgarle un aumento de 5 %.</a:t>
            </a:r>
          </a:p>
          <a:p>
            <a:pPr marL="354013" indent="-354013" algn="just"/>
            <a:r>
              <a:rPr lang="es-PE" dirty="0" smtClean="0"/>
              <a:t>       c) Si el sueldo es mayor o igual a 500 mostrar el sueldo en la página sin cambios.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81460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15616" y="1418293"/>
            <a:ext cx="4151586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Ejemplo: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kumimoji="0" lang="es-P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html</a:t>
            </a: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&lt;head&gt;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&lt;/head&gt;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PE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kumimoji="0" lang="es-P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body</a:t>
            </a: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&lt;script&gt; </a:t>
            </a:r>
            <a:r>
              <a:rPr kumimoji="0" lang="es-P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document.write</a:t>
            </a: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('Hola amigos');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PE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kumimoji="0" lang="es-PE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document.write</a:t>
            </a:r>
            <a:r>
              <a:rPr kumimoji="0" lang="es-PE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s-PE" dirty="0" smtClean="0">
                <a:latin typeface="Calibri" panose="020F0502020204030204" pitchFamily="34" charset="0"/>
                <a:cs typeface="Calibri" panose="020F0502020204030204" pitchFamily="34" charset="0"/>
              </a:rPr>
              <a:t>'&lt;</a:t>
            </a:r>
            <a:r>
              <a:rPr lang="es-P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br</a:t>
            </a:r>
            <a:r>
              <a:rPr lang="es-PE" dirty="0" smtClean="0">
                <a:latin typeface="Calibri" panose="020F0502020204030204" pitchFamily="34" charset="0"/>
                <a:cs typeface="Calibri" panose="020F0502020204030204" pitchFamily="34" charset="0"/>
              </a:rPr>
              <a:t>&gt; ¿cómo están');</a:t>
            </a:r>
            <a:endParaRPr kumimoji="0" lang="es-P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&lt;/script&gt;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&lt;/</a:t>
            </a:r>
            <a:r>
              <a:rPr kumimoji="0" lang="es-P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body</a:t>
            </a: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&lt;/</a:t>
            </a:r>
            <a:r>
              <a:rPr kumimoji="0" lang="es-P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html</a:t>
            </a:r>
            <a:r>
              <a:rPr kumimoji="0" lang="es-P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dirty="0">
                <a:latin typeface="Courier New" pitchFamily="49" charset="0"/>
                <a:cs typeface="Arial" pitchFamily="34" charset="0"/>
              </a:rPr>
              <a:t>o</a:t>
            </a:r>
            <a:endParaRPr kumimoji="0" lang="es-P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Conector recto de flecha 4"/>
          <p:cNvCxnSpPr/>
          <p:nvPr/>
        </p:nvCxnSpPr>
        <p:spPr>
          <a:xfrm flipH="1">
            <a:off x="2843808" y="3633576"/>
            <a:ext cx="720080" cy="1728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/>
          <p:nvPr/>
        </p:nvCxnSpPr>
        <p:spPr>
          <a:xfrm>
            <a:off x="4516547" y="3645024"/>
            <a:ext cx="1152128" cy="1584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2267744" y="551723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Clase</a:t>
            </a:r>
            <a:endParaRPr lang="es-PE" dirty="0"/>
          </a:p>
        </p:txBody>
      </p:sp>
      <p:sp>
        <p:nvSpPr>
          <p:cNvPr id="9" name="CuadroTexto 8"/>
          <p:cNvSpPr txBox="1"/>
          <p:nvPr/>
        </p:nvSpPr>
        <p:spPr>
          <a:xfrm>
            <a:off x="4754848" y="5240233"/>
            <a:ext cx="2481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método o función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44047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260648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Operadores lógicos || (o) en las estructuras condicionales.</a:t>
            </a:r>
            <a:endParaRPr lang="es-P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67544" y="671691"/>
            <a:ext cx="6534472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500" dirty="0" smtClean="0"/>
              <a:t>&lt;</a:t>
            </a:r>
            <a:r>
              <a:rPr lang="es-PE" sz="1500" dirty="0" err="1" smtClean="0"/>
              <a:t>html</a:t>
            </a:r>
            <a:r>
              <a:rPr lang="es-PE" sz="1500" dirty="0" smtClean="0"/>
              <a:t>&gt;</a:t>
            </a:r>
          </a:p>
          <a:p>
            <a:r>
              <a:rPr lang="es-PE" sz="1500" dirty="0" smtClean="0"/>
              <a:t>&lt;head&gt;</a:t>
            </a:r>
          </a:p>
          <a:p>
            <a:r>
              <a:rPr lang="es-PE" sz="1500" dirty="0" smtClean="0"/>
              <a:t>&lt;/head&gt;</a:t>
            </a:r>
          </a:p>
          <a:p>
            <a:r>
              <a:rPr lang="es-PE" sz="1500" dirty="0" smtClean="0"/>
              <a:t>&lt;</a:t>
            </a:r>
            <a:r>
              <a:rPr lang="es-PE" sz="1500" dirty="0" err="1" smtClean="0"/>
              <a:t>body</a:t>
            </a:r>
            <a:r>
              <a:rPr lang="es-PE" sz="1500" dirty="0" smtClean="0"/>
              <a:t>&gt;</a:t>
            </a:r>
          </a:p>
          <a:p>
            <a:r>
              <a:rPr lang="es-PE" sz="1500" dirty="0" smtClean="0"/>
              <a:t>&lt;script </a:t>
            </a:r>
            <a:r>
              <a:rPr lang="es-PE" sz="1500" dirty="0" err="1" smtClean="0"/>
              <a:t>language</a:t>
            </a:r>
            <a:r>
              <a:rPr lang="es-PE" sz="1500" dirty="0" smtClean="0"/>
              <a:t>="</a:t>
            </a:r>
            <a:r>
              <a:rPr lang="es-PE" sz="1500" dirty="0" err="1" smtClean="0"/>
              <a:t>javascript</a:t>
            </a:r>
            <a:r>
              <a:rPr lang="es-PE" sz="1500" dirty="0" smtClean="0"/>
              <a:t>"&gt;</a:t>
            </a:r>
          </a:p>
          <a:p>
            <a:r>
              <a:rPr lang="es-PE" sz="1500" dirty="0" err="1" smtClean="0"/>
              <a:t>var</a:t>
            </a:r>
            <a:r>
              <a:rPr lang="es-PE" sz="1500" dirty="0" smtClean="0"/>
              <a:t> </a:t>
            </a:r>
            <a:r>
              <a:rPr lang="es-PE" sz="1500" dirty="0" err="1" smtClean="0"/>
              <a:t>dia,mes,año</a:t>
            </a:r>
            <a:r>
              <a:rPr lang="es-PE" sz="1500" dirty="0" smtClean="0"/>
              <a:t>;</a:t>
            </a:r>
          </a:p>
          <a:p>
            <a:r>
              <a:rPr lang="es-PE" sz="1500" dirty="0" err="1" smtClean="0"/>
              <a:t>dia</a:t>
            </a:r>
            <a:r>
              <a:rPr lang="es-PE" sz="1500" dirty="0" smtClean="0"/>
              <a:t>=</a:t>
            </a:r>
            <a:r>
              <a:rPr lang="es-PE" sz="1500" dirty="0" err="1" smtClean="0"/>
              <a:t>parseInt</a:t>
            </a:r>
            <a:r>
              <a:rPr lang="es-PE" sz="1500" dirty="0" smtClean="0"/>
              <a:t>(</a:t>
            </a:r>
            <a:r>
              <a:rPr lang="es-PE" sz="1500" dirty="0" err="1" smtClean="0"/>
              <a:t>prompt</a:t>
            </a:r>
            <a:r>
              <a:rPr lang="es-PE" sz="1500" dirty="0" smtClean="0"/>
              <a:t>('Ingrese día</a:t>
            </a:r>
            <a:r>
              <a:rPr lang="es-PE" sz="1500" dirty="0" smtClean="0">
                <a:sym typeface="Wingdings" panose="05000000000000000000" pitchFamily="2" charset="2"/>
              </a:rPr>
              <a:t>:”))</a:t>
            </a:r>
            <a:r>
              <a:rPr lang="es-PE" sz="1500" dirty="0" smtClean="0"/>
              <a:t>;</a:t>
            </a:r>
          </a:p>
          <a:p>
            <a:r>
              <a:rPr lang="es-PE" sz="1500" dirty="0" smtClean="0"/>
              <a:t>mes=</a:t>
            </a:r>
            <a:r>
              <a:rPr lang="es-PE" sz="1500" dirty="0" err="1" smtClean="0"/>
              <a:t>parseInt</a:t>
            </a:r>
            <a:r>
              <a:rPr lang="es-PE" sz="1500" dirty="0" smtClean="0"/>
              <a:t>(</a:t>
            </a:r>
            <a:r>
              <a:rPr lang="es-PE" sz="1500" dirty="0" err="1" smtClean="0"/>
              <a:t>prompt</a:t>
            </a:r>
            <a:r>
              <a:rPr lang="es-PE" sz="1500" dirty="0" smtClean="0"/>
              <a:t>('Ingrese mes:‘));</a:t>
            </a:r>
          </a:p>
          <a:p>
            <a:r>
              <a:rPr lang="es-PE" sz="1500" dirty="0" smtClean="0"/>
              <a:t>año=</a:t>
            </a:r>
            <a:r>
              <a:rPr lang="es-PE" sz="1500" dirty="0" err="1" smtClean="0"/>
              <a:t>parseInt</a:t>
            </a:r>
            <a:r>
              <a:rPr lang="es-PE" sz="1500" dirty="0" smtClean="0"/>
              <a:t>(</a:t>
            </a:r>
            <a:r>
              <a:rPr lang="es-PE" sz="1500" dirty="0" err="1" smtClean="0"/>
              <a:t>prompt</a:t>
            </a:r>
            <a:r>
              <a:rPr lang="es-PE" sz="1500" dirty="0" smtClean="0"/>
              <a:t>('Ingrese año:‘));</a:t>
            </a:r>
          </a:p>
          <a:p>
            <a:r>
              <a:rPr lang="es-PE" sz="1500" dirty="0" err="1" smtClean="0"/>
              <a:t>if</a:t>
            </a:r>
            <a:r>
              <a:rPr lang="es-PE" sz="1500" dirty="0" smtClean="0"/>
              <a:t> (mes==1 || mes==2 || mes==3)</a:t>
            </a:r>
          </a:p>
          <a:p>
            <a:r>
              <a:rPr lang="es-PE" sz="1500" dirty="0" smtClean="0"/>
              <a:t>  </a:t>
            </a:r>
            <a:r>
              <a:rPr lang="es-PE" sz="1500" dirty="0" err="1" smtClean="0"/>
              <a:t>document.write</a:t>
            </a:r>
            <a:r>
              <a:rPr lang="es-PE" sz="1500" dirty="0" smtClean="0"/>
              <a:t>('corresponde al primer trimestre del año.');</a:t>
            </a:r>
          </a:p>
          <a:p>
            <a:r>
              <a:rPr lang="es-PE" sz="1500" dirty="0" err="1"/>
              <a:t>e</a:t>
            </a:r>
            <a:r>
              <a:rPr lang="es-PE" sz="1500" dirty="0" err="1" smtClean="0"/>
              <a:t>lse</a:t>
            </a:r>
            <a:endParaRPr lang="es-PE" sz="1500" dirty="0" smtClean="0"/>
          </a:p>
          <a:p>
            <a:r>
              <a:rPr lang="es-PE" sz="1500" dirty="0" smtClean="0"/>
              <a:t>  </a:t>
            </a:r>
            <a:r>
              <a:rPr lang="es-PE" sz="1500" dirty="0" err="1" smtClean="0"/>
              <a:t>document.write</a:t>
            </a:r>
            <a:r>
              <a:rPr lang="es-PE" sz="1500" dirty="0" smtClean="0"/>
              <a:t>(‘No corresponde al primer trimestre del año.');</a:t>
            </a:r>
          </a:p>
          <a:p>
            <a:r>
              <a:rPr lang="es-PE" sz="1500" dirty="0" smtClean="0"/>
              <a:t>  </a:t>
            </a:r>
          </a:p>
          <a:p>
            <a:r>
              <a:rPr lang="es-PE" sz="1500" dirty="0" smtClean="0"/>
              <a:t>&lt;/script&gt;</a:t>
            </a:r>
          </a:p>
          <a:p>
            <a:r>
              <a:rPr lang="es-PE" sz="1500" dirty="0" smtClean="0"/>
              <a:t>&lt;/</a:t>
            </a:r>
            <a:r>
              <a:rPr lang="es-PE" sz="1500" dirty="0" err="1" smtClean="0"/>
              <a:t>body</a:t>
            </a:r>
            <a:r>
              <a:rPr lang="es-PE" sz="1500" dirty="0" smtClean="0"/>
              <a:t>&gt;</a:t>
            </a:r>
          </a:p>
          <a:p>
            <a:r>
              <a:rPr lang="es-PE" sz="1500" dirty="0" smtClean="0"/>
              <a:t>&lt;/</a:t>
            </a:r>
            <a:r>
              <a:rPr lang="es-PE" sz="1500" dirty="0" err="1" smtClean="0"/>
              <a:t>html</a:t>
            </a:r>
            <a:r>
              <a:rPr lang="es-PE" sz="1500" dirty="0" smtClean="0"/>
              <a:t>&gt;</a:t>
            </a:r>
          </a:p>
          <a:p>
            <a:endParaRPr lang="es-PE" dirty="0" smtClean="0"/>
          </a:p>
          <a:p>
            <a:endParaRPr lang="es-PE" dirty="0" smtClean="0"/>
          </a:p>
          <a:p>
            <a:endParaRPr lang="es-PE" dirty="0"/>
          </a:p>
        </p:txBody>
      </p:sp>
      <p:sp>
        <p:nvSpPr>
          <p:cNvPr id="5" name="Elipse 4"/>
          <p:cNvSpPr/>
          <p:nvPr/>
        </p:nvSpPr>
        <p:spPr>
          <a:xfrm>
            <a:off x="6276870" y="445314"/>
            <a:ext cx="1026368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Inicio</a:t>
            </a:r>
            <a:endParaRPr lang="es-PE" dirty="0"/>
          </a:p>
        </p:txBody>
      </p:sp>
      <p:sp>
        <p:nvSpPr>
          <p:cNvPr id="6" name="Paralelogramo 5"/>
          <p:cNvSpPr/>
          <p:nvPr/>
        </p:nvSpPr>
        <p:spPr>
          <a:xfrm>
            <a:off x="5997966" y="1165394"/>
            <a:ext cx="1584176" cy="648072"/>
          </a:xfrm>
          <a:prstGeom prst="parallelogram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400" dirty="0" smtClean="0"/>
              <a:t>Entrada</a:t>
            </a:r>
          </a:p>
          <a:p>
            <a:pPr algn="ctr"/>
            <a:r>
              <a:rPr lang="es-PE" sz="1400" dirty="0" err="1" smtClean="0"/>
              <a:t>Dia</a:t>
            </a:r>
            <a:r>
              <a:rPr lang="es-PE" sz="1400" dirty="0" smtClean="0"/>
              <a:t>, mes, año</a:t>
            </a:r>
          </a:p>
        </p:txBody>
      </p:sp>
      <p:cxnSp>
        <p:nvCxnSpPr>
          <p:cNvPr id="7" name="Conector recto de flecha 6"/>
          <p:cNvCxnSpPr>
            <a:stCxn id="5" idx="4"/>
            <a:endCxn id="6" idx="0"/>
          </p:cNvCxnSpPr>
          <p:nvPr/>
        </p:nvCxnSpPr>
        <p:spPr>
          <a:xfrm>
            <a:off x="6790054" y="805354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6790054" y="181346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Paralelogramo 10"/>
          <p:cNvSpPr/>
          <p:nvPr/>
        </p:nvSpPr>
        <p:spPr>
          <a:xfrm>
            <a:off x="7578726" y="2990399"/>
            <a:ext cx="1565274" cy="777991"/>
          </a:xfrm>
          <a:prstGeom prst="parallelogram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200" dirty="0" smtClean="0"/>
              <a:t>Salida</a:t>
            </a:r>
          </a:p>
          <a:p>
            <a:pPr algn="ctr"/>
            <a:r>
              <a:rPr lang="es-PE" sz="1200" dirty="0" smtClean="0"/>
              <a:t>“Corresponde”</a:t>
            </a:r>
            <a:endParaRPr lang="es-PE" sz="1200" dirty="0"/>
          </a:p>
        </p:txBody>
      </p:sp>
      <p:sp>
        <p:nvSpPr>
          <p:cNvPr id="12" name="Elipse 11"/>
          <p:cNvSpPr/>
          <p:nvPr/>
        </p:nvSpPr>
        <p:spPr>
          <a:xfrm>
            <a:off x="6332596" y="5233843"/>
            <a:ext cx="1026368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fin</a:t>
            </a:r>
            <a:endParaRPr lang="es-PE" dirty="0"/>
          </a:p>
        </p:txBody>
      </p:sp>
      <p:cxnSp>
        <p:nvCxnSpPr>
          <p:cNvPr id="13" name="Conector recto de flecha 12"/>
          <p:cNvCxnSpPr>
            <a:endCxn id="19" idx="1"/>
          </p:cNvCxnSpPr>
          <p:nvPr/>
        </p:nvCxnSpPr>
        <p:spPr>
          <a:xfrm>
            <a:off x="6816364" y="2854439"/>
            <a:ext cx="29416" cy="1145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ombo 13"/>
          <p:cNvSpPr/>
          <p:nvPr/>
        </p:nvSpPr>
        <p:spPr>
          <a:xfrm>
            <a:off x="5473841" y="2217267"/>
            <a:ext cx="2664359" cy="623711"/>
          </a:xfrm>
          <a:prstGeom prst="diamo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200" dirty="0" smtClean="0"/>
              <a:t>Mes==1 o Mes==2 o Mes==3</a:t>
            </a:r>
            <a:endParaRPr lang="es-PE" sz="1200" dirty="0"/>
          </a:p>
        </p:txBody>
      </p:sp>
      <p:grpSp>
        <p:nvGrpSpPr>
          <p:cNvPr id="15" name="Grupo 14"/>
          <p:cNvGrpSpPr/>
          <p:nvPr/>
        </p:nvGrpSpPr>
        <p:grpSpPr>
          <a:xfrm>
            <a:off x="8138200" y="2529121"/>
            <a:ext cx="466248" cy="428596"/>
            <a:chOff x="7690188" y="2372507"/>
            <a:chExt cx="466248" cy="360040"/>
          </a:xfrm>
        </p:grpSpPr>
        <p:cxnSp>
          <p:nvCxnSpPr>
            <p:cNvPr id="23" name="Conector recto de flecha 22"/>
            <p:cNvCxnSpPr/>
            <p:nvPr/>
          </p:nvCxnSpPr>
          <p:spPr>
            <a:xfrm>
              <a:off x="8148296" y="2372507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onector recto 23"/>
            <p:cNvCxnSpPr>
              <a:stCxn id="14" idx="3"/>
            </p:cNvCxnSpPr>
            <p:nvPr/>
          </p:nvCxnSpPr>
          <p:spPr>
            <a:xfrm flipV="1">
              <a:off x="7690188" y="2372508"/>
              <a:ext cx="466248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upo 15"/>
          <p:cNvGrpSpPr/>
          <p:nvPr/>
        </p:nvGrpSpPr>
        <p:grpSpPr>
          <a:xfrm rot="5400000">
            <a:off x="7233031" y="3815436"/>
            <a:ext cx="1076013" cy="1180650"/>
            <a:chOff x="7685545" y="3268064"/>
            <a:chExt cx="554248" cy="360040"/>
          </a:xfrm>
        </p:grpSpPr>
        <p:cxnSp>
          <p:nvCxnSpPr>
            <p:cNvPr id="21" name="Conector recto de flecha 20"/>
            <p:cNvCxnSpPr/>
            <p:nvPr/>
          </p:nvCxnSpPr>
          <p:spPr>
            <a:xfrm>
              <a:off x="8239792" y="3268064"/>
              <a:ext cx="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>
            <a:xfrm rot="16200000" flipH="1">
              <a:off x="7960913" y="2992696"/>
              <a:ext cx="3512" cy="55424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CuadroTexto 16"/>
          <p:cNvSpPr txBox="1"/>
          <p:nvPr/>
        </p:nvSpPr>
        <p:spPr>
          <a:xfrm>
            <a:off x="8060319" y="221726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si</a:t>
            </a:r>
            <a:endParaRPr lang="es-PE" dirty="0"/>
          </a:p>
        </p:txBody>
      </p:sp>
      <p:sp>
        <p:nvSpPr>
          <p:cNvPr id="18" name="CuadroTexto 17"/>
          <p:cNvSpPr txBox="1"/>
          <p:nvPr/>
        </p:nvSpPr>
        <p:spPr>
          <a:xfrm>
            <a:off x="6372661" y="2967897"/>
            <a:ext cx="464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no</a:t>
            </a:r>
            <a:endParaRPr lang="es-PE" dirty="0"/>
          </a:p>
        </p:txBody>
      </p:sp>
      <p:sp>
        <p:nvSpPr>
          <p:cNvPr id="19" name="Paralelogramo 18"/>
          <p:cNvSpPr/>
          <p:nvPr/>
        </p:nvSpPr>
        <p:spPr>
          <a:xfrm>
            <a:off x="5965894" y="3999511"/>
            <a:ext cx="1565274" cy="777991"/>
          </a:xfrm>
          <a:prstGeom prst="parallelogram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200" dirty="0" smtClean="0"/>
              <a:t>Salida</a:t>
            </a:r>
          </a:p>
          <a:p>
            <a:pPr algn="ctr"/>
            <a:r>
              <a:rPr lang="es-PE" sz="1200" dirty="0" smtClean="0"/>
              <a:t>“No corresponde”</a:t>
            </a:r>
            <a:endParaRPr lang="es-PE" sz="1200" dirty="0"/>
          </a:p>
        </p:txBody>
      </p:sp>
      <p:cxnSp>
        <p:nvCxnSpPr>
          <p:cNvPr id="20" name="Conector recto de flecha 19"/>
          <p:cNvCxnSpPr/>
          <p:nvPr/>
        </p:nvCxnSpPr>
        <p:spPr>
          <a:xfrm flipH="1">
            <a:off x="6815141" y="4797121"/>
            <a:ext cx="7984" cy="388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07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476672"/>
            <a:ext cx="79928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b="1" u="sng" dirty="0" smtClean="0"/>
              <a:t>Ejercicio</a:t>
            </a:r>
          </a:p>
          <a:p>
            <a:pPr algn="just"/>
            <a:endParaRPr lang="es-PE" b="1" u="sng" dirty="0" smtClean="0"/>
          </a:p>
          <a:p>
            <a:pPr algn="just"/>
            <a:r>
              <a:rPr lang="es-PE" dirty="0" smtClean="0"/>
              <a:t>Ingresar 3 notas. Una por una debe verificarse al momento de solicitarlo.  Las notas deben estar en el rango de 0 a 20, si están fuera de rango mostrará el mensaje “Nota fuera de rango”.  Utilizar el operador de disyunción.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0717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1" y="260648"/>
            <a:ext cx="3024336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PE" b="1" dirty="0" smtClean="0"/>
              <a:t>CONTADOR Y ACUMULADOR</a:t>
            </a:r>
            <a:endParaRPr lang="es-PE" b="1" dirty="0"/>
          </a:p>
        </p:txBody>
      </p:sp>
      <p:sp>
        <p:nvSpPr>
          <p:cNvPr id="3" name="Rectángulo 2"/>
          <p:cNvSpPr/>
          <p:nvPr/>
        </p:nvSpPr>
        <p:spPr>
          <a:xfrm>
            <a:off x="1331640" y="980728"/>
            <a:ext cx="127894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s-PE" b="1" dirty="0"/>
              <a:t>CONTADOR</a:t>
            </a:r>
            <a:endParaRPr lang="es-PE" dirty="0"/>
          </a:p>
        </p:txBody>
      </p:sp>
      <p:sp>
        <p:nvSpPr>
          <p:cNvPr id="4" name="Rectángulo 3"/>
          <p:cNvSpPr/>
          <p:nvPr/>
        </p:nvSpPr>
        <p:spPr>
          <a:xfrm>
            <a:off x="2636387" y="1556792"/>
            <a:ext cx="3706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 smtClean="0"/>
              <a:t>VARIABLE=VARIABLE +/- CONSTANTE</a:t>
            </a:r>
            <a:endParaRPr lang="es-PE" dirty="0"/>
          </a:p>
        </p:txBody>
      </p:sp>
      <p:sp>
        <p:nvSpPr>
          <p:cNvPr id="5" name="Rectángulo 4"/>
          <p:cNvSpPr/>
          <p:nvPr/>
        </p:nvSpPr>
        <p:spPr>
          <a:xfrm>
            <a:off x="1467053" y="3284984"/>
            <a:ext cx="1615058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s-PE" b="1" dirty="0" smtClean="0"/>
              <a:t>ACUMULADOR</a:t>
            </a:r>
            <a:endParaRPr lang="es-PE" dirty="0"/>
          </a:p>
        </p:txBody>
      </p:sp>
      <p:sp>
        <p:nvSpPr>
          <p:cNvPr id="6" name="Rectángulo 5"/>
          <p:cNvSpPr/>
          <p:nvPr/>
        </p:nvSpPr>
        <p:spPr>
          <a:xfrm>
            <a:off x="2771800" y="3861048"/>
            <a:ext cx="4544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 smtClean="0"/>
              <a:t>VARIABLE1=VARIABLE1  operador  VARIABLE2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65414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116632"/>
            <a:ext cx="62539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Bucles o repeticiones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524944"/>
            <a:ext cx="3456384" cy="2496082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07504" y="198884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Mientras (</a:t>
            </a:r>
            <a:r>
              <a:rPr lang="es-PE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</a:t>
            </a:r>
            <a:r>
              <a:rPr lang="es-P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P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8" name="Imagen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2328452"/>
            <a:ext cx="3263844" cy="3044764"/>
          </a:xfrm>
          <a:prstGeom prst="rect">
            <a:avLst/>
          </a:prstGeom>
        </p:spPr>
      </p:pic>
      <p:sp>
        <p:nvSpPr>
          <p:cNvPr id="59" name="CuadroTexto 58"/>
          <p:cNvSpPr txBox="1"/>
          <p:nvPr/>
        </p:nvSpPr>
        <p:spPr>
          <a:xfrm>
            <a:off x="4860032" y="19900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 mientras (Do … </a:t>
            </a:r>
            <a:r>
              <a:rPr lang="es-PE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</a:t>
            </a:r>
            <a:r>
              <a:rPr lang="es-PE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P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692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/>
          <p:cNvGrpSpPr/>
          <p:nvPr/>
        </p:nvGrpSpPr>
        <p:grpSpPr>
          <a:xfrm>
            <a:off x="1403648" y="1844824"/>
            <a:ext cx="5953835" cy="4272294"/>
            <a:chOff x="1426477" y="1172930"/>
            <a:chExt cx="4164147" cy="2943574"/>
          </a:xfrm>
        </p:grpSpPr>
        <p:sp>
          <p:nvSpPr>
            <p:cNvPr id="2" name="Rombo 1"/>
            <p:cNvSpPr/>
            <p:nvPr/>
          </p:nvSpPr>
          <p:spPr>
            <a:xfrm>
              <a:off x="2699792" y="1172930"/>
              <a:ext cx="1872208" cy="623711"/>
            </a:xfrm>
            <a:prstGeom prst="diamon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b="1" dirty="0" smtClean="0"/>
                <a:t>condición</a:t>
              </a:r>
              <a:endParaRPr lang="es-PE" sz="1400" b="1" dirty="0"/>
            </a:p>
          </p:txBody>
        </p:sp>
        <p:cxnSp>
          <p:nvCxnSpPr>
            <p:cNvPr id="3" name="Conector recto de flecha 2"/>
            <p:cNvCxnSpPr/>
            <p:nvPr/>
          </p:nvCxnSpPr>
          <p:spPr>
            <a:xfrm flipH="1">
              <a:off x="3646408" y="1851699"/>
              <a:ext cx="5898" cy="4144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Conector recto de flecha 3"/>
            <p:cNvCxnSpPr/>
            <p:nvPr/>
          </p:nvCxnSpPr>
          <p:spPr>
            <a:xfrm flipV="1">
              <a:off x="1426477" y="1484786"/>
              <a:ext cx="127331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Conector recto 4"/>
            <p:cNvCxnSpPr/>
            <p:nvPr/>
          </p:nvCxnSpPr>
          <p:spPr>
            <a:xfrm flipV="1">
              <a:off x="1426477" y="1484784"/>
              <a:ext cx="2" cy="261645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Conector recto 5"/>
            <p:cNvCxnSpPr/>
            <p:nvPr/>
          </p:nvCxnSpPr>
          <p:spPr>
            <a:xfrm>
              <a:off x="1426477" y="4101242"/>
              <a:ext cx="217860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>
              <a:endCxn id="11" idx="1"/>
            </p:cNvCxnSpPr>
            <p:nvPr/>
          </p:nvCxnSpPr>
          <p:spPr>
            <a:xfrm flipH="1" flipV="1">
              <a:off x="3574400" y="3345124"/>
              <a:ext cx="30682" cy="7713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Conector recto de flecha 7"/>
            <p:cNvCxnSpPr/>
            <p:nvPr/>
          </p:nvCxnSpPr>
          <p:spPr>
            <a:xfrm flipH="1" flipV="1">
              <a:off x="3792036" y="3712494"/>
              <a:ext cx="1798588" cy="183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/>
            <p:nvPr/>
          </p:nvCxnSpPr>
          <p:spPr>
            <a:xfrm>
              <a:off x="5590624" y="1484784"/>
              <a:ext cx="0" cy="224603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>
              <a:endCxn id="2" idx="3"/>
            </p:cNvCxnSpPr>
            <p:nvPr/>
          </p:nvCxnSpPr>
          <p:spPr>
            <a:xfrm flipH="1">
              <a:off x="4572000" y="1484784"/>
              <a:ext cx="1018624" cy="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Nube 10"/>
            <p:cNvSpPr/>
            <p:nvPr/>
          </p:nvSpPr>
          <p:spPr>
            <a:xfrm>
              <a:off x="2494280" y="2255005"/>
              <a:ext cx="2160240" cy="1091281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instrucciones</a:t>
              </a:r>
              <a:endParaRPr lang="es-PE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4750917" y="334316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826079" y="1811955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</p:grpSp>
      <p:sp>
        <p:nvSpPr>
          <p:cNvPr id="15" name="Rectángulo 14"/>
          <p:cNvSpPr/>
          <p:nvPr/>
        </p:nvSpPr>
        <p:spPr>
          <a:xfrm>
            <a:off x="251520" y="188640"/>
            <a:ext cx="2857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 repetitiva (</a:t>
            </a:r>
            <a:r>
              <a:rPr lang="es-PE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</a:t>
            </a:r>
            <a:r>
              <a:rPr lang="es-P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16" name="CuadroTexto 15"/>
          <p:cNvSpPr txBox="1"/>
          <p:nvPr/>
        </p:nvSpPr>
        <p:spPr>
          <a:xfrm flipH="1">
            <a:off x="3222742" y="207116"/>
            <a:ext cx="60063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Repite un bloque de instrucciones hasta que la condición sea falsa o no se cumpla.  </a:t>
            </a:r>
          </a:p>
          <a:p>
            <a:r>
              <a:rPr lang="es-PE" dirty="0" smtClean="0"/>
              <a:t>Repite un bloque de instrucciones mientras que la condición sea verdadera</a:t>
            </a:r>
            <a:r>
              <a:rPr lang="es-P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348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1520" y="188640"/>
            <a:ext cx="2857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 repetitiva (</a:t>
            </a:r>
            <a:r>
              <a:rPr lang="es-PE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</a:t>
            </a:r>
            <a:r>
              <a:rPr lang="es-P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67544" y="980728"/>
            <a:ext cx="2744919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PE" sz="2800" dirty="0" err="1" smtClean="0"/>
              <a:t>While</a:t>
            </a:r>
            <a:r>
              <a:rPr lang="es-PE" sz="2800" dirty="0" smtClean="0"/>
              <a:t> (condición)</a:t>
            </a:r>
          </a:p>
          <a:p>
            <a:r>
              <a:rPr lang="es-PE" sz="2800" dirty="0"/>
              <a:t> </a:t>
            </a:r>
            <a:r>
              <a:rPr lang="es-PE" sz="2800" dirty="0" smtClean="0"/>
              <a:t> {  </a:t>
            </a:r>
          </a:p>
          <a:p>
            <a:r>
              <a:rPr lang="es-PE" sz="2800" dirty="0"/>
              <a:t> </a:t>
            </a:r>
            <a:r>
              <a:rPr lang="es-PE" sz="2800" dirty="0" smtClean="0"/>
              <a:t>   instrucciones</a:t>
            </a:r>
          </a:p>
          <a:p>
            <a:r>
              <a:rPr lang="es-PE" sz="2800" dirty="0"/>
              <a:t> </a:t>
            </a:r>
            <a:r>
              <a:rPr lang="es-PE" sz="2800" dirty="0" smtClean="0"/>
              <a:t>  }</a:t>
            </a:r>
            <a:endParaRPr lang="es-PE" sz="2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4788024" y="2965428"/>
            <a:ext cx="3116366" cy="35394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PE" sz="3200" dirty="0" smtClean="0"/>
              <a:t>….</a:t>
            </a:r>
          </a:p>
          <a:p>
            <a:r>
              <a:rPr lang="es-PE" sz="3200" dirty="0" err="1" smtClean="0"/>
              <a:t>While</a:t>
            </a:r>
            <a:r>
              <a:rPr lang="es-PE" sz="3200" dirty="0" smtClean="0"/>
              <a:t> (condición)</a:t>
            </a:r>
          </a:p>
          <a:p>
            <a:r>
              <a:rPr lang="es-PE" sz="3200" dirty="0"/>
              <a:t> </a:t>
            </a:r>
            <a:r>
              <a:rPr lang="es-PE" sz="3200" dirty="0" smtClean="0"/>
              <a:t> {  </a:t>
            </a:r>
          </a:p>
          <a:p>
            <a:r>
              <a:rPr lang="es-PE" sz="3200" dirty="0"/>
              <a:t> </a:t>
            </a:r>
            <a:r>
              <a:rPr lang="es-PE" sz="3200" dirty="0" smtClean="0"/>
              <a:t>   instrucciones</a:t>
            </a:r>
          </a:p>
          <a:p>
            <a:r>
              <a:rPr lang="es-PE" sz="3200" dirty="0"/>
              <a:t> </a:t>
            </a:r>
            <a:r>
              <a:rPr lang="es-PE" sz="3200" dirty="0" smtClean="0"/>
              <a:t>  }</a:t>
            </a:r>
          </a:p>
          <a:p>
            <a:r>
              <a:rPr lang="es-PE" sz="3200" dirty="0" smtClean="0"/>
              <a:t>Instrucción x;</a:t>
            </a:r>
          </a:p>
          <a:p>
            <a:r>
              <a:rPr lang="es-PE" sz="3200" dirty="0" smtClean="0"/>
              <a:t>Instrucción y;</a:t>
            </a:r>
            <a:endParaRPr lang="es-PE" sz="3200" dirty="0"/>
          </a:p>
        </p:txBody>
      </p:sp>
      <p:cxnSp>
        <p:nvCxnSpPr>
          <p:cNvPr id="8" name="Conector recto de flecha 7"/>
          <p:cNvCxnSpPr/>
          <p:nvPr/>
        </p:nvCxnSpPr>
        <p:spPr>
          <a:xfrm flipH="1">
            <a:off x="7161540" y="5774325"/>
            <a:ext cx="13707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 flipH="1">
            <a:off x="8532273" y="3695961"/>
            <a:ext cx="20744" cy="20783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H="1" flipV="1">
            <a:off x="7846907" y="3695960"/>
            <a:ext cx="706113" cy="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8542645" y="4483117"/>
            <a:ext cx="766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FALSO</a:t>
            </a:r>
            <a:endParaRPr lang="es-PE" dirty="0"/>
          </a:p>
        </p:txBody>
      </p:sp>
      <p:grpSp>
        <p:nvGrpSpPr>
          <p:cNvPr id="23" name="Grupo 22"/>
          <p:cNvGrpSpPr/>
          <p:nvPr/>
        </p:nvGrpSpPr>
        <p:grpSpPr>
          <a:xfrm flipH="1">
            <a:off x="3520863" y="3789040"/>
            <a:ext cx="1278553" cy="2024987"/>
            <a:chOff x="7434729" y="2108687"/>
            <a:chExt cx="1602853" cy="13409321"/>
          </a:xfrm>
        </p:grpSpPr>
        <p:cxnSp>
          <p:nvCxnSpPr>
            <p:cNvPr id="17" name="Conector recto de flecha 16"/>
            <p:cNvCxnSpPr/>
            <p:nvPr/>
          </p:nvCxnSpPr>
          <p:spPr>
            <a:xfrm flipH="1">
              <a:off x="7449011" y="15518008"/>
              <a:ext cx="158857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/>
          </p:nvCxnSpPr>
          <p:spPr>
            <a:xfrm>
              <a:off x="9037579" y="2142704"/>
              <a:ext cx="3" cy="1337530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>
            <a:xfrm flipH="1" flipV="1">
              <a:off x="7434729" y="2108687"/>
              <a:ext cx="1602853" cy="340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CuadroTexto 23"/>
          <p:cNvSpPr txBox="1"/>
          <p:nvPr/>
        </p:nvSpPr>
        <p:spPr>
          <a:xfrm>
            <a:off x="1240093" y="5301208"/>
            <a:ext cx="2027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 smtClean="0"/>
              <a:t>Al terminar el bucle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5737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442" y="188640"/>
            <a:ext cx="2857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 repetitiva (</a:t>
            </a:r>
            <a:r>
              <a:rPr lang="es-P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</a:t>
            </a:r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15616" y="836712"/>
            <a:ext cx="5400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smtClean="0"/>
              <a:t>&lt;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&lt;head&gt;</a:t>
            </a:r>
          </a:p>
          <a:p>
            <a:r>
              <a:rPr lang="es-PE" dirty="0" smtClean="0"/>
              <a:t>&lt;/head&gt;</a:t>
            </a:r>
          </a:p>
          <a:p>
            <a:r>
              <a:rPr lang="es-PE" dirty="0" smtClean="0"/>
              <a:t>&lt;</a:t>
            </a:r>
            <a:r>
              <a:rPr lang="es-PE" dirty="0" err="1" smtClean="0"/>
              <a:t>body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&lt;script &gt;</a:t>
            </a:r>
          </a:p>
          <a:p>
            <a:r>
              <a:rPr lang="es-PE" dirty="0" err="1" smtClean="0"/>
              <a:t>var</a:t>
            </a:r>
            <a:r>
              <a:rPr lang="es-PE" dirty="0" smtClean="0"/>
              <a:t> x;</a:t>
            </a:r>
          </a:p>
          <a:p>
            <a:r>
              <a:rPr lang="es-PE" dirty="0" smtClean="0"/>
              <a:t>x=1;</a:t>
            </a:r>
          </a:p>
          <a:p>
            <a:r>
              <a:rPr lang="es-PE" dirty="0" err="1" smtClean="0"/>
              <a:t>while</a:t>
            </a:r>
            <a:r>
              <a:rPr lang="es-PE" dirty="0" smtClean="0"/>
              <a:t> (x&lt;=100)</a:t>
            </a:r>
          </a:p>
          <a:p>
            <a:r>
              <a:rPr lang="es-PE" dirty="0" smtClean="0"/>
              <a:t>{</a:t>
            </a:r>
          </a:p>
          <a:p>
            <a:r>
              <a:rPr lang="es-PE" dirty="0" smtClean="0"/>
              <a:t>  </a:t>
            </a:r>
            <a:r>
              <a:rPr lang="es-PE" dirty="0" err="1" smtClean="0"/>
              <a:t>document.write</a:t>
            </a:r>
            <a:r>
              <a:rPr lang="es-PE" dirty="0" smtClean="0"/>
              <a:t>(x);</a:t>
            </a:r>
          </a:p>
          <a:p>
            <a:r>
              <a:rPr lang="es-PE" dirty="0" smtClean="0"/>
              <a:t>  </a:t>
            </a:r>
            <a:r>
              <a:rPr lang="es-PE" dirty="0" err="1" smtClean="0"/>
              <a:t>document.write</a:t>
            </a:r>
            <a:r>
              <a:rPr lang="es-PE" dirty="0" smtClean="0"/>
              <a:t>('&lt;</a:t>
            </a:r>
            <a:r>
              <a:rPr lang="es-PE" dirty="0" err="1" smtClean="0"/>
              <a:t>br</a:t>
            </a:r>
            <a:r>
              <a:rPr lang="es-PE" dirty="0" smtClean="0"/>
              <a:t>&gt;');</a:t>
            </a:r>
          </a:p>
          <a:p>
            <a:r>
              <a:rPr lang="es-PE" dirty="0" smtClean="0"/>
              <a:t>  x++;</a:t>
            </a:r>
          </a:p>
          <a:p>
            <a:r>
              <a:rPr lang="es-PE" dirty="0" smtClean="0"/>
              <a:t>}</a:t>
            </a:r>
          </a:p>
          <a:p>
            <a:r>
              <a:rPr lang="es-PE" dirty="0" smtClean="0"/>
              <a:t>&lt;/script&gt;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body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  <a:endParaRPr lang="es-PE" dirty="0"/>
          </a:p>
        </p:txBody>
      </p:sp>
      <p:grpSp>
        <p:nvGrpSpPr>
          <p:cNvPr id="65" name="Grupo 64"/>
          <p:cNvGrpSpPr/>
          <p:nvPr/>
        </p:nvGrpSpPr>
        <p:grpSpPr>
          <a:xfrm>
            <a:off x="4289205" y="339225"/>
            <a:ext cx="4748377" cy="4853953"/>
            <a:chOff x="4289205" y="339225"/>
            <a:chExt cx="4748377" cy="4853953"/>
          </a:xfrm>
        </p:grpSpPr>
        <p:sp>
          <p:nvSpPr>
            <p:cNvPr id="9" name="Elipse 8"/>
            <p:cNvSpPr/>
            <p:nvPr/>
          </p:nvSpPr>
          <p:spPr>
            <a:xfrm>
              <a:off x="5978238" y="339225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Inicio</a:t>
              </a:r>
              <a:endParaRPr lang="es-PE" dirty="0"/>
            </a:p>
          </p:txBody>
        </p:sp>
        <p:cxnSp>
          <p:nvCxnSpPr>
            <p:cNvPr id="11" name="Conector recto de flecha 10"/>
            <p:cNvCxnSpPr>
              <a:stCxn id="9" idx="4"/>
            </p:cNvCxnSpPr>
            <p:nvPr/>
          </p:nvCxnSpPr>
          <p:spPr>
            <a:xfrm>
              <a:off x="6491422" y="699265"/>
              <a:ext cx="0" cy="2567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Elipse 13"/>
            <p:cNvSpPr/>
            <p:nvPr/>
          </p:nvSpPr>
          <p:spPr>
            <a:xfrm>
              <a:off x="6558079" y="4833138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fin</a:t>
              </a:r>
              <a:endParaRPr lang="es-PE" dirty="0"/>
            </a:p>
          </p:txBody>
        </p:sp>
        <p:sp>
          <p:nvSpPr>
            <p:cNvPr id="23" name="Rectángulo 22"/>
            <p:cNvSpPr/>
            <p:nvPr/>
          </p:nvSpPr>
          <p:spPr>
            <a:xfrm>
              <a:off x="5990278" y="998295"/>
              <a:ext cx="1014328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/>
                <a:t>x</a:t>
              </a:r>
              <a:r>
                <a:rPr lang="es-PE" sz="1400" dirty="0" smtClean="0"/>
                <a:t>&lt;-1</a:t>
              </a:r>
              <a:endParaRPr lang="es-PE" sz="1400" dirty="0"/>
            </a:p>
          </p:txBody>
        </p:sp>
        <p:sp>
          <p:nvSpPr>
            <p:cNvPr id="24" name="Rombo 23"/>
            <p:cNvSpPr/>
            <p:nvPr/>
          </p:nvSpPr>
          <p:spPr>
            <a:xfrm>
              <a:off x="5562520" y="1796832"/>
              <a:ext cx="1872208" cy="623711"/>
            </a:xfrm>
            <a:prstGeom prst="diamon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/>
                <a:t>x</a:t>
              </a:r>
              <a:r>
                <a:rPr lang="es-PE" sz="1200" dirty="0" smtClean="0"/>
                <a:t>&lt;=100</a:t>
              </a:r>
              <a:endParaRPr lang="es-PE" sz="1200" dirty="0"/>
            </a:p>
          </p:txBody>
        </p:sp>
        <p:cxnSp>
          <p:nvCxnSpPr>
            <p:cNvPr id="25" name="Conector recto de flecha 24"/>
            <p:cNvCxnSpPr>
              <a:stCxn id="23" idx="2"/>
              <a:endCxn id="24" idx="0"/>
            </p:cNvCxnSpPr>
            <p:nvPr/>
          </p:nvCxnSpPr>
          <p:spPr>
            <a:xfrm>
              <a:off x="6497442" y="1430343"/>
              <a:ext cx="1182" cy="3664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Paralelogramo 26"/>
            <p:cNvSpPr/>
            <p:nvPr/>
          </p:nvSpPr>
          <p:spPr>
            <a:xfrm>
              <a:off x="5753627" y="2877006"/>
              <a:ext cx="1566396" cy="503657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Salida</a:t>
              </a:r>
            </a:p>
            <a:p>
              <a:pPr algn="ctr"/>
              <a:r>
                <a:rPr lang="es-PE" sz="1200" dirty="0"/>
                <a:t>x</a:t>
              </a:r>
            </a:p>
          </p:txBody>
        </p:sp>
        <p:cxnSp>
          <p:nvCxnSpPr>
            <p:cNvPr id="41" name="Conector recto de flecha 40"/>
            <p:cNvCxnSpPr/>
            <p:nvPr/>
          </p:nvCxnSpPr>
          <p:spPr>
            <a:xfrm>
              <a:off x="6515034" y="2475601"/>
              <a:ext cx="1182" cy="3664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Rectángulo 41"/>
            <p:cNvSpPr/>
            <p:nvPr/>
          </p:nvSpPr>
          <p:spPr>
            <a:xfrm>
              <a:off x="6029661" y="3837126"/>
              <a:ext cx="1014328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/>
                <a:t>x</a:t>
              </a:r>
              <a:r>
                <a:rPr lang="es-PE" sz="1400" dirty="0" smtClean="0"/>
                <a:t>&lt;-x +1</a:t>
              </a:r>
              <a:endParaRPr lang="es-PE" sz="1400" dirty="0"/>
            </a:p>
          </p:txBody>
        </p:sp>
        <p:cxnSp>
          <p:nvCxnSpPr>
            <p:cNvPr id="43" name="Conector recto de flecha 42"/>
            <p:cNvCxnSpPr/>
            <p:nvPr/>
          </p:nvCxnSpPr>
          <p:spPr>
            <a:xfrm>
              <a:off x="6491422" y="3433100"/>
              <a:ext cx="1182" cy="3664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2" name="Grupo 51"/>
            <p:cNvGrpSpPr/>
            <p:nvPr/>
          </p:nvGrpSpPr>
          <p:grpSpPr>
            <a:xfrm>
              <a:off x="4289205" y="2108685"/>
              <a:ext cx="2178605" cy="2616459"/>
              <a:chOff x="4289205" y="2108685"/>
              <a:chExt cx="2178605" cy="2616459"/>
            </a:xfrm>
          </p:grpSpPr>
          <p:grpSp>
            <p:nvGrpSpPr>
              <p:cNvPr id="47" name="Grupo 46"/>
              <p:cNvGrpSpPr/>
              <p:nvPr/>
            </p:nvGrpSpPr>
            <p:grpSpPr>
              <a:xfrm>
                <a:off x="4289205" y="2108685"/>
                <a:ext cx="2178605" cy="2616459"/>
                <a:chOff x="4289205" y="2108685"/>
                <a:chExt cx="2178605" cy="1608347"/>
              </a:xfrm>
            </p:grpSpPr>
            <p:grpSp>
              <p:nvGrpSpPr>
                <p:cNvPr id="29" name="Grupo 28"/>
                <p:cNvGrpSpPr/>
                <p:nvPr/>
              </p:nvGrpSpPr>
              <p:grpSpPr>
                <a:xfrm rot="16200000">
                  <a:off x="4121691" y="2276199"/>
                  <a:ext cx="1608343" cy="1273315"/>
                  <a:chOff x="7770883" y="3268063"/>
                  <a:chExt cx="468909" cy="686075"/>
                </a:xfrm>
              </p:grpSpPr>
              <p:cxnSp>
                <p:nvCxnSpPr>
                  <p:cNvPr id="30" name="Conector recto de flecha 29"/>
                  <p:cNvCxnSpPr/>
                  <p:nvPr/>
                </p:nvCxnSpPr>
                <p:spPr>
                  <a:xfrm rot="5400000" flipV="1">
                    <a:off x="7896754" y="3611101"/>
                    <a:ext cx="686075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Conector recto 30"/>
                  <p:cNvCxnSpPr/>
                  <p:nvPr/>
                </p:nvCxnSpPr>
                <p:spPr>
                  <a:xfrm rot="5400000" flipV="1">
                    <a:off x="8005337" y="3033609"/>
                    <a:ext cx="1" cy="468909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6" name="Conector recto 45"/>
                <p:cNvCxnSpPr/>
                <p:nvPr/>
              </p:nvCxnSpPr>
              <p:spPr>
                <a:xfrm>
                  <a:off x="4289205" y="3717032"/>
                  <a:ext cx="2178605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Conector recto 47"/>
              <p:cNvCxnSpPr/>
              <p:nvPr/>
            </p:nvCxnSpPr>
            <p:spPr>
              <a:xfrm flipH="1" flipV="1">
                <a:off x="6456478" y="4306712"/>
                <a:ext cx="11332" cy="41842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3" name="CuadroTexto 52"/>
            <p:cNvSpPr txBox="1"/>
            <p:nvPr/>
          </p:nvSpPr>
          <p:spPr>
            <a:xfrm>
              <a:off x="6558079" y="2446734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  <p:grpSp>
          <p:nvGrpSpPr>
            <p:cNvPr id="55" name="Grupo 54"/>
            <p:cNvGrpSpPr/>
            <p:nvPr/>
          </p:nvGrpSpPr>
          <p:grpSpPr>
            <a:xfrm flipH="1" flipV="1">
              <a:off x="7434729" y="2108687"/>
              <a:ext cx="1602853" cy="2904473"/>
              <a:chOff x="4289205" y="1771703"/>
              <a:chExt cx="1413918" cy="1968393"/>
            </a:xfrm>
          </p:grpSpPr>
          <p:grpSp>
            <p:nvGrpSpPr>
              <p:cNvPr id="57" name="Grupo 56"/>
              <p:cNvGrpSpPr/>
              <p:nvPr/>
            </p:nvGrpSpPr>
            <p:grpSpPr>
              <a:xfrm rot="16200000">
                <a:off x="3953193" y="2107715"/>
                <a:ext cx="1945340" cy="1273315"/>
                <a:chOff x="7770882" y="3268063"/>
                <a:chExt cx="567160" cy="686075"/>
              </a:xfrm>
            </p:grpSpPr>
            <p:cxnSp>
              <p:nvCxnSpPr>
                <p:cNvPr id="59" name="Conector recto de flecha 58"/>
                <p:cNvCxnSpPr/>
                <p:nvPr/>
              </p:nvCxnSpPr>
              <p:spPr>
                <a:xfrm rot="5400000" flipV="1">
                  <a:off x="7995004" y="3611101"/>
                  <a:ext cx="686075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Conector recto 59"/>
                <p:cNvCxnSpPr/>
                <p:nvPr/>
              </p:nvCxnSpPr>
              <p:spPr>
                <a:xfrm rot="5400000" flipH="1" flipV="1">
                  <a:off x="8054462" y="2984484"/>
                  <a:ext cx="0" cy="567159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Conector recto 57"/>
              <p:cNvCxnSpPr>
                <a:endCxn id="24" idx="3"/>
              </p:cNvCxnSpPr>
              <p:nvPr/>
            </p:nvCxnSpPr>
            <p:spPr>
              <a:xfrm>
                <a:off x="4289205" y="3717032"/>
                <a:ext cx="1413918" cy="230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3" name="CuadroTexto 62"/>
            <p:cNvSpPr txBox="1"/>
            <p:nvPr/>
          </p:nvSpPr>
          <p:spPr>
            <a:xfrm>
              <a:off x="7609509" y="1727633"/>
              <a:ext cx="5095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</p:grpSp>
      <p:sp>
        <p:nvSpPr>
          <p:cNvPr id="3" name="CuadroTexto 2"/>
          <p:cNvSpPr txBox="1"/>
          <p:nvPr/>
        </p:nvSpPr>
        <p:spPr>
          <a:xfrm>
            <a:off x="683568" y="5805264"/>
            <a:ext cx="360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Mostrar la siguiente serie numérica:  </a:t>
            </a:r>
            <a:endParaRPr lang="es-PE" dirty="0"/>
          </a:p>
        </p:txBody>
      </p:sp>
      <p:sp>
        <p:nvSpPr>
          <p:cNvPr id="5" name="CuadroTexto 4"/>
          <p:cNvSpPr txBox="1"/>
          <p:nvPr/>
        </p:nvSpPr>
        <p:spPr>
          <a:xfrm>
            <a:off x="4694431" y="4958014"/>
            <a:ext cx="1368152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PE" dirty="0" smtClean="0"/>
              <a:t>1</a:t>
            </a:r>
          </a:p>
          <a:p>
            <a:r>
              <a:rPr lang="es-PE" dirty="0" smtClean="0"/>
              <a:t>2</a:t>
            </a:r>
          </a:p>
          <a:p>
            <a:r>
              <a:rPr lang="es-PE" dirty="0" smtClean="0"/>
              <a:t>3</a:t>
            </a:r>
          </a:p>
          <a:p>
            <a:r>
              <a:rPr lang="es-PE" dirty="0" smtClean="0"/>
              <a:t>4</a:t>
            </a:r>
          </a:p>
          <a:p>
            <a:r>
              <a:rPr lang="es-PE" dirty="0" smtClean="0"/>
              <a:t>…</a:t>
            </a:r>
          </a:p>
          <a:p>
            <a:r>
              <a:rPr lang="es-PE" dirty="0" smtClean="0"/>
              <a:t>100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29386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797511"/>
            <a:ext cx="75608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b="1" u="sng" dirty="0" smtClean="0"/>
              <a:t>Ejercicios</a:t>
            </a:r>
          </a:p>
          <a:p>
            <a:pPr algn="just"/>
            <a:endParaRPr lang="es-PE" dirty="0"/>
          </a:p>
          <a:p>
            <a:pPr algn="just"/>
            <a:r>
              <a:rPr lang="es-PE" dirty="0" smtClean="0"/>
              <a:t>1 - Realizar un programa que imprima 25 términos de la serie 11 - 22 - 33 - 44, etc. (No se ingresan valores por teclado).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2 - Mostrar los múltiplos de 8 hasta el valor 500. Debe aparecer en pantalla 8 -16 -24, etc.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52030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188640"/>
            <a:ext cx="2375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Aplicando acumulador.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69989" y="795400"/>
            <a:ext cx="58326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600" dirty="0" smtClean="0"/>
              <a:t>&lt;</a:t>
            </a:r>
            <a:r>
              <a:rPr lang="es-PE" sz="1600" dirty="0" err="1" smtClean="0"/>
              <a:t>html</a:t>
            </a:r>
            <a:r>
              <a:rPr lang="es-PE" sz="1600" dirty="0" smtClean="0"/>
              <a:t>&gt;</a:t>
            </a:r>
          </a:p>
          <a:p>
            <a:pPr algn="just"/>
            <a:r>
              <a:rPr lang="es-PE" sz="1600" dirty="0" smtClean="0"/>
              <a:t>&lt;head&gt;</a:t>
            </a:r>
          </a:p>
          <a:p>
            <a:pPr algn="just"/>
            <a:r>
              <a:rPr lang="es-PE" sz="1600" dirty="0" smtClean="0"/>
              <a:t>&lt;/head&gt;</a:t>
            </a:r>
          </a:p>
          <a:p>
            <a:pPr algn="just"/>
            <a:r>
              <a:rPr lang="es-PE" sz="1600" dirty="0" smtClean="0"/>
              <a:t>&lt;</a:t>
            </a:r>
            <a:r>
              <a:rPr lang="es-PE" sz="1600" dirty="0" err="1" smtClean="0"/>
              <a:t>body</a:t>
            </a:r>
            <a:r>
              <a:rPr lang="es-PE" sz="1600" dirty="0" smtClean="0"/>
              <a:t>&gt;</a:t>
            </a:r>
          </a:p>
          <a:p>
            <a:pPr algn="just"/>
            <a:r>
              <a:rPr lang="es-PE" sz="1600" dirty="0" smtClean="0"/>
              <a:t>&lt;script &gt;</a:t>
            </a:r>
          </a:p>
          <a:p>
            <a:pPr algn="just"/>
            <a:r>
              <a:rPr lang="es-PE" sz="1600" dirty="0" err="1" smtClean="0"/>
              <a:t>var</a:t>
            </a:r>
            <a:r>
              <a:rPr lang="es-PE" sz="1600" dirty="0" smtClean="0"/>
              <a:t> x=1;</a:t>
            </a:r>
          </a:p>
          <a:p>
            <a:pPr algn="just"/>
            <a:r>
              <a:rPr lang="es-PE" sz="1600" dirty="0" err="1" smtClean="0"/>
              <a:t>var</a:t>
            </a:r>
            <a:r>
              <a:rPr lang="es-PE" sz="1600" dirty="0" smtClean="0"/>
              <a:t> suma=0;</a:t>
            </a:r>
          </a:p>
          <a:p>
            <a:pPr algn="just"/>
            <a:r>
              <a:rPr lang="es-PE" sz="1600" dirty="0" err="1" smtClean="0"/>
              <a:t>var</a:t>
            </a:r>
            <a:r>
              <a:rPr lang="es-PE" sz="1600" dirty="0" smtClean="0"/>
              <a:t> valor;</a:t>
            </a:r>
          </a:p>
          <a:p>
            <a:pPr algn="just"/>
            <a:r>
              <a:rPr lang="es-PE" sz="1600" dirty="0" err="1" smtClean="0"/>
              <a:t>while</a:t>
            </a:r>
            <a:r>
              <a:rPr lang="es-PE" sz="1600" dirty="0" smtClean="0"/>
              <a:t> (x&lt;=5)</a:t>
            </a:r>
          </a:p>
          <a:p>
            <a:pPr algn="just"/>
            <a:r>
              <a:rPr lang="es-PE" sz="1600" dirty="0" smtClean="0"/>
              <a:t>{</a:t>
            </a:r>
          </a:p>
          <a:p>
            <a:pPr algn="just"/>
            <a:r>
              <a:rPr lang="es-PE" sz="1600" dirty="0" smtClean="0"/>
              <a:t>  valor=</a:t>
            </a:r>
            <a:r>
              <a:rPr lang="es-PE" sz="1600" dirty="0" err="1" smtClean="0"/>
              <a:t>parseInt</a:t>
            </a:r>
            <a:r>
              <a:rPr lang="es-PE" sz="1600" dirty="0" smtClean="0"/>
              <a:t>(</a:t>
            </a:r>
            <a:r>
              <a:rPr lang="es-PE" sz="1600" dirty="0" err="1" smtClean="0"/>
              <a:t>prompt</a:t>
            </a:r>
            <a:r>
              <a:rPr lang="es-PE" sz="1600" dirty="0" smtClean="0"/>
              <a:t>('Ingrese valor</a:t>
            </a:r>
            <a:r>
              <a:rPr lang="es-PE" sz="1600" dirty="0"/>
              <a:t>:');</a:t>
            </a:r>
            <a:endParaRPr lang="es-PE" sz="1600" dirty="0" smtClean="0"/>
          </a:p>
          <a:p>
            <a:pPr algn="just"/>
            <a:r>
              <a:rPr lang="es-PE" sz="1600" dirty="0" smtClean="0"/>
              <a:t>  suma+=valor;</a:t>
            </a:r>
          </a:p>
          <a:p>
            <a:pPr algn="just"/>
            <a:r>
              <a:rPr lang="es-PE" sz="1600" dirty="0" smtClean="0"/>
              <a:t>  x++;</a:t>
            </a:r>
          </a:p>
          <a:p>
            <a:pPr algn="just"/>
            <a:r>
              <a:rPr lang="es-PE" sz="1600" dirty="0" smtClean="0"/>
              <a:t>}</a:t>
            </a:r>
          </a:p>
          <a:p>
            <a:pPr algn="just"/>
            <a:r>
              <a:rPr lang="es-PE" sz="1600" dirty="0" err="1" smtClean="0"/>
              <a:t>document.write</a:t>
            </a:r>
            <a:r>
              <a:rPr lang="es-PE" sz="1600" dirty="0" smtClean="0"/>
              <a:t>("La suma de los valores es "+suma+"&lt;</a:t>
            </a:r>
            <a:r>
              <a:rPr lang="es-PE" sz="1600" dirty="0" err="1" smtClean="0"/>
              <a:t>br</a:t>
            </a:r>
            <a:r>
              <a:rPr lang="es-PE" sz="1600" dirty="0" smtClean="0"/>
              <a:t>&gt;");</a:t>
            </a:r>
          </a:p>
          <a:p>
            <a:pPr algn="just"/>
            <a:r>
              <a:rPr lang="es-PE" sz="1600" dirty="0" smtClean="0"/>
              <a:t>&lt;/script&gt;</a:t>
            </a:r>
          </a:p>
          <a:p>
            <a:pPr algn="just"/>
            <a:r>
              <a:rPr lang="es-PE" sz="1600" dirty="0" smtClean="0"/>
              <a:t>&lt;/</a:t>
            </a:r>
            <a:r>
              <a:rPr lang="es-PE" sz="1600" dirty="0" err="1" smtClean="0"/>
              <a:t>body</a:t>
            </a:r>
            <a:r>
              <a:rPr lang="es-PE" sz="1600" dirty="0" smtClean="0"/>
              <a:t>&gt;</a:t>
            </a:r>
          </a:p>
          <a:p>
            <a:pPr algn="just"/>
            <a:r>
              <a:rPr lang="es-PE" sz="1600" dirty="0" smtClean="0"/>
              <a:t>&lt;/</a:t>
            </a:r>
            <a:r>
              <a:rPr lang="es-PE" sz="1600" dirty="0" err="1" smtClean="0"/>
              <a:t>html</a:t>
            </a:r>
            <a:r>
              <a:rPr lang="es-PE" sz="1600" dirty="0" smtClean="0"/>
              <a:t>&gt;</a:t>
            </a:r>
            <a:endParaRPr lang="es-PE" sz="1600" dirty="0"/>
          </a:p>
        </p:txBody>
      </p:sp>
      <p:grpSp>
        <p:nvGrpSpPr>
          <p:cNvPr id="17" name="Grupo 16"/>
          <p:cNvGrpSpPr/>
          <p:nvPr/>
        </p:nvGrpSpPr>
        <p:grpSpPr>
          <a:xfrm flipH="1" flipV="1">
            <a:off x="7456391" y="-24882439"/>
            <a:ext cx="1540012" cy="27630256"/>
            <a:chOff x="4289207" y="3307543"/>
            <a:chExt cx="1358484" cy="18725326"/>
          </a:xfrm>
        </p:grpSpPr>
        <p:cxnSp>
          <p:nvCxnSpPr>
            <p:cNvPr id="21" name="Conector recto de flecha 20"/>
            <p:cNvCxnSpPr/>
            <p:nvPr/>
          </p:nvCxnSpPr>
          <p:spPr>
            <a:xfrm flipV="1">
              <a:off x="4289207" y="22032869"/>
              <a:ext cx="127331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>
              <a:endCxn id="9" idx="3"/>
            </p:cNvCxnSpPr>
            <p:nvPr/>
          </p:nvCxnSpPr>
          <p:spPr>
            <a:xfrm flipV="1">
              <a:off x="4890504" y="3307543"/>
              <a:ext cx="757187" cy="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upo 57"/>
          <p:cNvGrpSpPr/>
          <p:nvPr/>
        </p:nvGrpSpPr>
        <p:grpSpPr>
          <a:xfrm>
            <a:off x="5256949" y="339225"/>
            <a:ext cx="3841007" cy="5807786"/>
            <a:chOff x="5256949" y="339225"/>
            <a:chExt cx="3841007" cy="5807786"/>
          </a:xfrm>
        </p:grpSpPr>
        <p:sp>
          <p:nvSpPr>
            <p:cNvPr id="5" name="Elipse 4"/>
            <p:cNvSpPr/>
            <p:nvPr/>
          </p:nvSpPr>
          <p:spPr>
            <a:xfrm>
              <a:off x="5978238" y="339225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Inicio</a:t>
              </a:r>
              <a:endParaRPr lang="es-PE" dirty="0"/>
            </a:p>
          </p:txBody>
        </p:sp>
        <p:cxnSp>
          <p:nvCxnSpPr>
            <p:cNvPr id="6" name="Conector recto de flecha 5"/>
            <p:cNvCxnSpPr>
              <a:stCxn id="5" idx="4"/>
            </p:cNvCxnSpPr>
            <p:nvPr/>
          </p:nvCxnSpPr>
          <p:spPr>
            <a:xfrm>
              <a:off x="6491422" y="699265"/>
              <a:ext cx="0" cy="2567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Elipse 6"/>
            <p:cNvSpPr/>
            <p:nvPr/>
          </p:nvSpPr>
          <p:spPr>
            <a:xfrm>
              <a:off x="7801573" y="4462892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fin</a:t>
              </a:r>
              <a:endParaRPr lang="es-PE" dirty="0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5990278" y="998295"/>
              <a:ext cx="1014328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/>
                <a:t>x</a:t>
              </a:r>
              <a:r>
                <a:rPr lang="es-PE" sz="1400" dirty="0" smtClean="0"/>
                <a:t>&lt;-1</a:t>
              </a:r>
              <a:endParaRPr lang="es-PE" sz="1400" dirty="0"/>
            </a:p>
          </p:txBody>
        </p:sp>
        <p:sp>
          <p:nvSpPr>
            <p:cNvPr id="9" name="Rombo 8"/>
            <p:cNvSpPr/>
            <p:nvPr/>
          </p:nvSpPr>
          <p:spPr>
            <a:xfrm>
              <a:off x="5584183" y="2435960"/>
              <a:ext cx="1872208" cy="623711"/>
            </a:xfrm>
            <a:prstGeom prst="diamon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/>
                <a:t>x</a:t>
              </a:r>
              <a:r>
                <a:rPr lang="es-PE" sz="1200" dirty="0" smtClean="0"/>
                <a:t>&lt;=5</a:t>
              </a:r>
              <a:endParaRPr lang="es-PE" sz="1200" dirty="0"/>
            </a:p>
          </p:txBody>
        </p:sp>
        <p:cxnSp>
          <p:nvCxnSpPr>
            <p:cNvPr id="10" name="Conector recto de flecha 9"/>
            <p:cNvCxnSpPr/>
            <p:nvPr/>
          </p:nvCxnSpPr>
          <p:spPr>
            <a:xfrm>
              <a:off x="6497166" y="2132379"/>
              <a:ext cx="3584" cy="2951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Paralelogramo 10"/>
            <p:cNvSpPr/>
            <p:nvPr/>
          </p:nvSpPr>
          <p:spPr>
            <a:xfrm>
              <a:off x="5733286" y="3464102"/>
              <a:ext cx="1566396" cy="503657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Entrada</a:t>
              </a:r>
            </a:p>
            <a:p>
              <a:pPr algn="ctr"/>
              <a:r>
                <a:rPr lang="es-PE" sz="1200" dirty="0" smtClean="0"/>
                <a:t>valor</a:t>
              </a:r>
              <a:endParaRPr lang="es-PE" sz="1200" dirty="0"/>
            </a:p>
          </p:txBody>
        </p:sp>
        <p:cxnSp>
          <p:nvCxnSpPr>
            <p:cNvPr id="12" name="Conector recto de flecha 11"/>
            <p:cNvCxnSpPr/>
            <p:nvPr/>
          </p:nvCxnSpPr>
          <p:spPr>
            <a:xfrm>
              <a:off x="6516484" y="3097613"/>
              <a:ext cx="1182" cy="3664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ángulo 12"/>
            <p:cNvSpPr/>
            <p:nvPr/>
          </p:nvSpPr>
          <p:spPr>
            <a:xfrm>
              <a:off x="5662349" y="4347744"/>
              <a:ext cx="1711926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 smtClean="0"/>
                <a:t>suma=suma + valor</a:t>
              </a:r>
              <a:endParaRPr lang="es-PE" sz="1400" dirty="0"/>
            </a:p>
          </p:txBody>
        </p:sp>
        <p:cxnSp>
          <p:nvCxnSpPr>
            <p:cNvPr id="14" name="Conector recto de flecha 13"/>
            <p:cNvCxnSpPr/>
            <p:nvPr/>
          </p:nvCxnSpPr>
          <p:spPr>
            <a:xfrm>
              <a:off x="6516484" y="4000348"/>
              <a:ext cx="0" cy="3339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5" name="Grupo 14"/>
            <p:cNvGrpSpPr/>
            <p:nvPr/>
          </p:nvGrpSpPr>
          <p:grpSpPr>
            <a:xfrm>
              <a:off x="5256949" y="2747798"/>
              <a:ext cx="1164774" cy="3399213"/>
              <a:chOff x="5303036" y="2080582"/>
              <a:chExt cx="1164774" cy="2644562"/>
            </a:xfrm>
          </p:grpSpPr>
          <p:grpSp>
            <p:nvGrpSpPr>
              <p:cNvPr id="23" name="Grupo 22"/>
              <p:cNvGrpSpPr/>
              <p:nvPr/>
            </p:nvGrpSpPr>
            <p:grpSpPr>
              <a:xfrm>
                <a:off x="5303036" y="2080582"/>
                <a:ext cx="1164774" cy="2644562"/>
                <a:chOff x="5303036" y="2091410"/>
                <a:chExt cx="1164774" cy="1625622"/>
              </a:xfrm>
            </p:grpSpPr>
            <p:grpSp>
              <p:nvGrpSpPr>
                <p:cNvPr id="25" name="Grupo 24"/>
                <p:cNvGrpSpPr/>
                <p:nvPr/>
              </p:nvGrpSpPr>
              <p:grpSpPr>
                <a:xfrm rot="16200000">
                  <a:off x="4654252" y="2740194"/>
                  <a:ext cx="1624789" cy="327222"/>
                  <a:chOff x="7771128" y="3814335"/>
                  <a:chExt cx="473704" cy="176311"/>
                </a:xfrm>
              </p:grpSpPr>
              <p:cxnSp>
                <p:nvCxnSpPr>
                  <p:cNvPr id="27" name="Conector recto de flecha 26"/>
                  <p:cNvCxnSpPr>
                    <a:endCxn id="9" idx="1"/>
                  </p:cNvCxnSpPr>
                  <p:nvPr/>
                </p:nvCxnSpPr>
                <p:spPr>
                  <a:xfrm rot="5400000" flipV="1">
                    <a:off x="8156674" y="3902489"/>
                    <a:ext cx="176311" cy="4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Conector recto 27"/>
                  <p:cNvCxnSpPr/>
                  <p:nvPr/>
                </p:nvCxnSpPr>
                <p:spPr>
                  <a:xfrm rot="5400000" flipV="1">
                    <a:off x="8007976" y="3577488"/>
                    <a:ext cx="4" cy="473699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6" name="Conector recto 25"/>
                <p:cNvCxnSpPr/>
                <p:nvPr/>
              </p:nvCxnSpPr>
              <p:spPr>
                <a:xfrm>
                  <a:off x="5303052" y="3716190"/>
                  <a:ext cx="1164758" cy="84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Conector recto 23"/>
              <p:cNvCxnSpPr/>
              <p:nvPr/>
            </p:nvCxnSpPr>
            <p:spPr>
              <a:xfrm flipH="1" flipV="1">
                <a:off x="6456478" y="4306712"/>
                <a:ext cx="11332" cy="41842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" name="CuadroTexto 15"/>
            <p:cNvSpPr txBox="1"/>
            <p:nvPr/>
          </p:nvSpPr>
          <p:spPr>
            <a:xfrm>
              <a:off x="6558606" y="303539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  <p:sp>
          <p:nvSpPr>
            <p:cNvPr id="18" name="CuadroTexto 17"/>
            <p:cNvSpPr txBox="1"/>
            <p:nvPr/>
          </p:nvSpPr>
          <p:spPr>
            <a:xfrm>
              <a:off x="7609509" y="1727633"/>
              <a:ext cx="5095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  <p:sp>
          <p:nvSpPr>
            <p:cNvPr id="32" name="Rectángulo 31"/>
            <p:cNvSpPr/>
            <p:nvPr/>
          </p:nvSpPr>
          <p:spPr>
            <a:xfrm>
              <a:off x="5990278" y="1708931"/>
              <a:ext cx="1014328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 smtClean="0"/>
                <a:t>suma&lt;- 0</a:t>
              </a:r>
              <a:endParaRPr lang="es-PE" sz="1400" dirty="0"/>
            </a:p>
          </p:txBody>
        </p:sp>
        <p:cxnSp>
          <p:nvCxnSpPr>
            <p:cNvPr id="38" name="Conector recto de flecha 37"/>
            <p:cNvCxnSpPr/>
            <p:nvPr/>
          </p:nvCxnSpPr>
          <p:spPr>
            <a:xfrm>
              <a:off x="6477956" y="1408575"/>
              <a:ext cx="3584" cy="2951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Rectángulo 39"/>
            <p:cNvSpPr/>
            <p:nvPr/>
          </p:nvSpPr>
          <p:spPr>
            <a:xfrm>
              <a:off x="5660521" y="5124849"/>
              <a:ext cx="1711926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 smtClean="0"/>
                <a:t>x=x+1</a:t>
              </a:r>
              <a:endParaRPr lang="es-PE" sz="1400" dirty="0"/>
            </a:p>
          </p:txBody>
        </p:sp>
        <p:cxnSp>
          <p:nvCxnSpPr>
            <p:cNvPr id="41" name="Conector recto de flecha 40"/>
            <p:cNvCxnSpPr/>
            <p:nvPr/>
          </p:nvCxnSpPr>
          <p:spPr>
            <a:xfrm>
              <a:off x="6519392" y="4779792"/>
              <a:ext cx="0" cy="3339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Paralelogramo 50"/>
            <p:cNvSpPr/>
            <p:nvPr/>
          </p:nvSpPr>
          <p:spPr>
            <a:xfrm>
              <a:off x="7531560" y="3496691"/>
              <a:ext cx="1566396" cy="503657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Salida</a:t>
              </a:r>
            </a:p>
            <a:p>
              <a:pPr algn="ctr"/>
              <a:r>
                <a:rPr lang="es-PE" sz="1200" dirty="0" smtClean="0"/>
                <a:t>suma</a:t>
              </a:r>
              <a:endParaRPr lang="es-PE" sz="1200" dirty="0"/>
            </a:p>
          </p:txBody>
        </p:sp>
        <p:cxnSp>
          <p:nvCxnSpPr>
            <p:cNvPr id="52" name="Conector recto de flecha 51"/>
            <p:cNvCxnSpPr>
              <a:endCxn id="51" idx="0"/>
            </p:cNvCxnSpPr>
            <p:nvPr/>
          </p:nvCxnSpPr>
          <p:spPr>
            <a:xfrm>
              <a:off x="8314757" y="2747802"/>
              <a:ext cx="1" cy="7488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Conector recto de flecha 55"/>
            <p:cNvCxnSpPr/>
            <p:nvPr/>
          </p:nvCxnSpPr>
          <p:spPr>
            <a:xfrm>
              <a:off x="8314757" y="3994899"/>
              <a:ext cx="0" cy="4516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198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1520" y="-62517"/>
            <a:ext cx="8640960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1400" b="1" u="sng" dirty="0" smtClean="0">
                <a:latin typeface="Arial" pitchFamily="34" charset="0"/>
                <a:cs typeface="Arial" pitchFamily="34" charset="0"/>
              </a:rPr>
              <a:t>Ejercicios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PE" sz="1400" b="1" u="sng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1 - Escribir un programa que lea 10 notas de alumnos y nos informe cuántos tienen notas mayores o iguales a 7 y cuántos menores.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2 - Se ingresan un conjunto de 5 alturas de personas por teclado. Mostrar la altura promedio de las personas.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3 - En una empresa trabajan 5 empleados cuyos sueldos oscilan entre $100 y $500, realizar un programa que lea los sueldos que cobra cada empleado e informe cuántos empleados cobran entre $100 y $300 y cuántos cobran más de $300. Además el programa deberá informar el importe que gasta la empresa en sueldos al personal.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4 - Realizar un programa que imprima 20 términos de la serie 5 - 10 - 15 - 20, etc. (No se ingresan valores por teclado).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5 - Mostrar los múltiplos de 10 hasta el valor 1500.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Debe aparecer en pantalla 10 - 20 -30 etc.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6 - Realizar un programa que permita cargar dos listas de 3 valores cada una. Informar con un mensaje cual de las dos listas tiene un valor acumulado mayor (mensajes 'Lista 1 mayor', 'Lista 2 mayor', 'Listas iguales')</a:t>
            </a:r>
            <a:b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Tener en cuenta que puede haber dos o más estructuras repetitivas en un algoritmo.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7 - Desarrollar un programa que permita cargar 5 números enteros y luego nos informe cuántos valores fueron pares y cuántos impares.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Emplear el operador "%" en la condición de la estructura condicional. </a:t>
            </a:r>
            <a:r>
              <a:rPr kumimoji="0" lang="es-PE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if</a:t>
            </a: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(valor%2==0) </a:t>
            </a: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El operador "%" retorna el resto de la división valor / 2. Por ejemplo: 12 % 2, retorna 0; 13 % 2, retorna 1, porque el resto de dividir 13 en 2 es 1.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P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63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504" y="332656"/>
            <a:ext cx="8208912" cy="313932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s-PE" dirty="0" smtClean="0"/>
              <a:t>&lt;</a:t>
            </a:r>
            <a:r>
              <a:rPr lang="es-PE" dirty="0" err="1" smtClean="0"/>
              <a:t>html</a:t>
            </a:r>
            <a:r>
              <a:rPr lang="es-PE" dirty="0" smtClean="0"/>
              <a:t>&gt; </a:t>
            </a:r>
          </a:p>
          <a:p>
            <a:r>
              <a:rPr lang="es-PE" dirty="0" smtClean="0"/>
              <a:t>&lt;head&gt; </a:t>
            </a:r>
          </a:p>
          <a:p>
            <a:r>
              <a:rPr lang="es-PE" dirty="0" smtClean="0"/>
              <a:t>&lt;/head&gt; </a:t>
            </a:r>
          </a:p>
          <a:p>
            <a:r>
              <a:rPr lang="es-PE" dirty="0" smtClean="0"/>
              <a:t>   &lt;</a:t>
            </a:r>
            <a:r>
              <a:rPr lang="es-PE" dirty="0" err="1" smtClean="0"/>
              <a:t>body</a:t>
            </a:r>
            <a:r>
              <a:rPr lang="es-PE" dirty="0" smtClean="0"/>
              <a:t>&gt; </a:t>
            </a:r>
          </a:p>
          <a:p>
            <a:r>
              <a:rPr lang="es-PE" dirty="0" smtClean="0"/>
              <a:t>      &lt;script</a:t>
            </a:r>
            <a:r>
              <a:rPr lang="es-PE" dirty="0" smtClean="0">
                <a:latin typeface="Courier New" pitchFamily="49" charset="0"/>
                <a:cs typeface="Arial" pitchFamily="34" charset="0"/>
              </a:rPr>
              <a:t>&gt; </a:t>
            </a:r>
          </a:p>
          <a:p>
            <a:r>
              <a:rPr lang="es-PE" dirty="0">
                <a:latin typeface="Courier New" pitchFamily="49" charset="0"/>
                <a:cs typeface="Arial" pitchFamily="34" charset="0"/>
              </a:rPr>
              <a:t>	</a:t>
            </a:r>
            <a:r>
              <a:rPr lang="es-PE" dirty="0" smtClean="0">
                <a:latin typeface="Courier New" pitchFamily="49" charset="0"/>
                <a:cs typeface="Arial" pitchFamily="34" charset="0"/>
              </a:rPr>
              <a:t> </a:t>
            </a:r>
            <a:r>
              <a:rPr lang="es-PE" dirty="0" smtClean="0"/>
              <a:t> </a:t>
            </a:r>
            <a:r>
              <a:rPr lang="es-PE" dirty="0" err="1" smtClean="0"/>
              <a:t>document.write</a:t>
            </a:r>
            <a:r>
              <a:rPr lang="es-PE" dirty="0" smtClean="0"/>
              <a:t>('Hola Mundo') </a:t>
            </a:r>
          </a:p>
          <a:p>
            <a:r>
              <a:rPr lang="es-PE" dirty="0" smtClean="0"/>
              <a:t>                     </a:t>
            </a:r>
            <a:r>
              <a:rPr lang="es-PE" dirty="0" err="1" smtClean="0"/>
              <a:t>document.write</a:t>
            </a:r>
            <a:r>
              <a:rPr lang="es-PE" dirty="0" smtClean="0"/>
              <a:t>("&lt;</a:t>
            </a:r>
            <a:r>
              <a:rPr lang="es-PE" dirty="0" err="1" smtClean="0"/>
              <a:t>br</a:t>
            </a:r>
            <a:r>
              <a:rPr lang="es-PE" dirty="0" smtClean="0"/>
              <a:t>&gt;")</a:t>
            </a:r>
          </a:p>
          <a:p>
            <a:r>
              <a:rPr lang="es-PE" dirty="0" smtClean="0"/>
              <a:t>	   </a:t>
            </a:r>
            <a:r>
              <a:rPr lang="es-PE" dirty="0" err="1" smtClean="0"/>
              <a:t>document.write</a:t>
            </a:r>
            <a:r>
              <a:rPr lang="es-PE" dirty="0" smtClean="0"/>
              <a:t>("Que tal!!!!!") 	</a:t>
            </a:r>
          </a:p>
          <a:p>
            <a:r>
              <a:rPr lang="es-PE" dirty="0" smtClean="0"/>
              <a:t>      &lt;/script&gt;</a:t>
            </a:r>
          </a:p>
          <a:p>
            <a:r>
              <a:rPr lang="es-PE" dirty="0" smtClean="0"/>
              <a:t>   &lt;/</a:t>
            </a:r>
            <a:r>
              <a:rPr lang="es-PE" dirty="0" err="1" smtClean="0"/>
              <a:t>body</a:t>
            </a:r>
            <a:r>
              <a:rPr lang="es-PE" dirty="0" smtClean="0"/>
              <a:t>&gt; 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html</a:t>
            </a:r>
            <a:r>
              <a:rPr lang="es-PE" dirty="0" smtClean="0"/>
              <a:t>&gt; </a:t>
            </a:r>
            <a:endParaRPr lang="es-PE" dirty="0"/>
          </a:p>
        </p:txBody>
      </p:sp>
      <p:sp>
        <p:nvSpPr>
          <p:cNvPr id="3" name="2 Rectángulo"/>
          <p:cNvSpPr/>
          <p:nvPr/>
        </p:nvSpPr>
        <p:spPr>
          <a:xfrm>
            <a:off x="539552" y="3933056"/>
            <a:ext cx="6840760" cy="286232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s-PE" dirty="0"/>
              <a:t>&lt;!DOCTYPE 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 </a:t>
            </a:r>
          </a:p>
          <a:p>
            <a:r>
              <a:rPr lang="es-PE" dirty="0"/>
              <a:t>&lt;head&gt; </a:t>
            </a:r>
          </a:p>
          <a:p>
            <a:r>
              <a:rPr lang="es-PE" dirty="0"/>
              <a:t>&lt;/head&gt; </a:t>
            </a:r>
          </a:p>
          <a:p>
            <a:r>
              <a:rPr lang="es-PE" dirty="0"/>
              <a:t>   &lt;</a:t>
            </a:r>
            <a:r>
              <a:rPr lang="es-PE" dirty="0" err="1"/>
              <a:t>body</a:t>
            </a:r>
            <a:r>
              <a:rPr lang="es-PE" dirty="0"/>
              <a:t>&gt; </a:t>
            </a:r>
          </a:p>
          <a:p>
            <a:r>
              <a:rPr lang="es-PE" dirty="0"/>
              <a:t>      &lt;script&gt; </a:t>
            </a:r>
          </a:p>
          <a:p>
            <a:r>
              <a:rPr lang="es-PE" dirty="0"/>
              <a:t>            </a:t>
            </a:r>
            <a:r>
              <a:rPr lang="es-PE" dirty="0" err="1"/>
              <a:t>document.write</a:t>
            </a:r>
            <a:r>
              <a:rPr lang="es-PE" dirty="0"/>
              <a:t>("Hola Mundo &lt;</a:t>
            </a:r>
            <a:r>
              <a:rPr lang="es-PE" dirty="0" err="1"/>
              <a:t>br</a:t>
            </a:r>
            <a:r>
              <a:rPr lang="es-PE" dirty="0"/>
              <a:t>&gt; Que tal!!!!!") ;	</a:t>
            </a:r>
          </a:p>
          <a:p>
            <a:r>
              <a:rPr lang="es-PE" dirty="0"/>
              <a:t>      &lt;/script&gt;</a:t>
            </a:r>
          </a:p>
          <a:p>
            <a:r>
              <a:rPr lang="es-PE" dirty="0"/>
              <a:t>   &lt;/</a:t>
            </a:r>
            <a:r>
              <a:rPr lang="es-PE" dirty="0" err="1"/>
              <a:t>body</a:t>
            </a:r>
            <a:r>
              <a:rPr lang="es-PE" dirty="0"/>
              <a:t>&gt; 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04543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Rectángulo"/>
          <p:cNvSpPr/>
          <p:nvPr/>
        </p:nvSpPr>
        <p:spPr>
          <a:xfrm>
            <a:off x="458750" y="579932"/>
            <a:ext cx="272934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smtClean="0"/>
              <a:t>&lt;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&lt;head&gt;</a:t>
            </a:r>
          </a:p>
          <a:p>
            <a:r>
              <a:rPr lang="es-PE" dirty="0" smtClean="0"/>
              <a:t>&lt;/head&gt;</a:t>
            </a:r>
          </a:p>
          <a:p>
            <a:r>
              <a:rPr lang="es-PE" dirty="0" smtClean="0"/>
              <a:t>&lt;</a:t>
            </a:r>
            <a:r>
              <a:rPr lang="es-PE" dirty="0" err="1" smtClean="0"/>
              <a:t>body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&lt;script &gt;</a:t>
            </a:r>
          </a:p>
          <a:p>
            <a:r>
              <a:rPr lang="es-PE" dirty="0" err="1" smtClean="0"/>
              <a:t>var</a:t>
            </a:r>
            <a:r>
              <a:rPr lang="es-PE" dirty="0" smtClean="0"/>
              <a:t> x=0;</a:t>
            </a:r>
          </a:p>
          <a:p>
            <a:r>
              <a:rPr lang="es-PE" dirty="0" smtClean="0"/>
              <a:t>do</a:t>
            </a:r>
          </a:p>
          <a:p>
            <a:r>
              <a:rPr lang="es-PE" dirty="0" smtClean="0"/>
              <a:t>{</a:t>
            </a:r>
          </a:p>
          <a:p>
            <a:r>
              <a:rPr lang="es-PE" dirty="0"/>
              <a:t> </a:t>
            </a:r>
            <a:r>
              <a:rPr lang="es-PE" dirty="0" smtClean="0"/>
              <a:t> </a:t>
            </a:r>
            <a:r>
              <a:rPr lang="es-PE" dirty="0"/>
              <a:t>x++;</a:t>
            </a:r>
          </a:p>
          <a:p>
            <a:r>
              <a:rPr lang="es-PE" dirty="0" smtClean="0"/>
              <a:t>  </a:t>
            </a:r>
            <a:r>
              <a:rPr lang="es-PE" dirty="0" err="1" smtClean="0"/>
              <a:t>document.write</a:t>
            </a:r>
            <a:r>
              <a:rPr lang="es-PE" dirty="0" smtClean="0"/>
              <a:t>(x);</a:t>
            </a:r>
          </a:p>
          <a:p>
            <a:r>
              <a:rPr lang="es-PE" dirty="0" smtClean="0"/>
              <a:t>  </a:t>
            </a:r>
            <a:r>
              <a:rPr lang="es-PE" dirty="0" err="1" smtClean="0"/>
              <a:t>document.write</a:t>
            </a:r>
            <a:r>
              <a:rPr lang="es-PE" dirty="0" smtClean="0"/>
              <a:t>('&lt;</a:t>
            </a:r>
            <a:r>
              <a:rPr lang="es-PE" dirty="0" err="1" smtClean="0"/>
              <a:t>br</a:t>
            </a:r>
            <a:r>
              <a:rPr lang="es-PE" dirty="0" smtClean="0"/>
              <a:t>&gt;');</a:t>
            </a:r>
          </a:p>
          <a:p>
            <a:r>
              <a:rPr lang="es-PE" dirty="0" smtClean="0"/>
              <a:t>}</a:t>
            </a:r>
            <a:r>
              <a:rPr lang="es-PE" dirty="0" err="1" smtClean="0"/>
              <a:t>while</a:t>
            </a:r>
            <a:r>
              <a:rPr lang="es-PE" dirty="0" smtClean="0"/>
              <a:t> (x&lt;100)</a:t>
            </a:r>
          </a:p>
          <a:p>
            <a:r>
              <a:rPr lang="es-PE" dirty="0" smtClean="0"/>
              <a:t>&lt;/script&gt;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body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  <a:endParaRPr lang="es-PE" dirty="0"/>
          </a:p>
        </p:txBody>
      </p:sp>
      <p:grpSp>
        <p:nvGrpSpPr>
          <p:cNvPr id="35" name="Grupo 34"/>
          <p:cNvGrpSpPr/>
          <p:nvPr/>
        </p:nvGrpSpPr>
        <p:grpSpPr>
          <a:xfrm>
            <a:off x="4345505" y="339225"/>
            <a:ext cx="4114927" cy="5250580"/>
            <a:chOff x="4345505" y="339225"/>
            <a:chExt cx="4114927" cy="5250580"/>
          </a:xfrm>
        </p:grpSpPr>
        <p:sp>
          <p:nvSpPr>
            <p:cNvPr id="4" name="Elipse 3"/>
            <p:cNvSpPr/>
            <p:nvPr/>
          </p:nvSpPr>
          <p:spPr>
            <a:xfrm>
              <a:off x="5978238" y="339225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Inicio</a:t>
              </a:r>
              <a:endParaRPr lang="es-PE" dirty="0"/>
            </a:p>
          </p:txBody>
        </p:sp>
        <p:cxnSp>
          <p:nvCxnSpPr>
            <p:cNvPr id="5" name="Conector recto de flecha 4"/>
            <p:cNvCxnSpPr>
              <a:stCxn id="4" idx="4"/>
            </p:cNvCxnSpPr>
            <p:nvPr/>
          </p:nvCxnSpPr>
          <p:spPr>
            <a:xfrm>
              <a:off x="6491422" y="699265"/>
              <a:ext cx="0" cy="2567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Elipse 5"/>
            <p:cNvSpPr/>
            <p:nvPr/>
          </p:nvSpPr>
          <p:spPr>
            <a:xfrm>
              <a:off x="6369758" y="5229765"/>
              <a:ext cx="1026368" cy="36004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fin</a:t>
              </a:r>
              <a:endParaRPr lang="es-PE" dirty="0"/>
            </a:p>
          </p:txBody>
        </p:sp>
        <p:sp>
          <p:nvSpPr>
            <p:cNvPr id="7" name="Rectángulo 6"/>
            <p:cNvSpPr/>
            <p:nvPr/>
          </p:nvSpPr>
          <p:spPr>
            <a:xfrm>
              <a:off x="5990278" y="998295"/>
              <a:ext cx="1014328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/>
                <a:t>x</a:t>
              </a:r>
              <a:r>
                <a:rPr lang="es-PE" sz="1400" dirty="0" smtClean="0"/>
                <a:t>&lt;-0</a:t>
              </a:r>
              <a:endParaRPr lang="es-PE" sz="1400" dirty="0"/>
            </a:p>
          </p:txBody>
        </p:sp>
        <p:sp>
          <p:nvSpPr>
            <p:cNvPr id="8" name="Rombo 7"/>
            <p:cNvSpPr/>
            <p:nvPr/>
          </p:nvSpPr>
          <p:spPr>
            <a:xfrm>
              <a:off x="5563664" y="3818602"/>
              <a:ext cx="1872208" cy="623711"/>
            </a:xfrm>
            <a:prstGeom prst="diamon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/>
                <a:t>x</a:t>
              </a:r>
              <a:r>
                <a:rPr lang="es-PE" sz="1200" dirty="0" smtClean="0"/>
                <a:t>&lt;=100</a:t>
              </a:r>
              <a:endParaRPr lang="es-PE" sz="1200" dirty="0"/>
            </a:p>
          </p:txBody>
        </p:sp>
        <p:cxnSp>
          <p:nvCxnSpPr>
            <p:cNvPr id="9" name="Conector recto de flecha 8"/>
            <p:cNvCxnSpPr/>
            <p:nvPr/>
          </p:nvCxnSpPr>
          <p:spPr>
            <a:xfrm>
              <a:off x="6491422" y="1442211"/>
              <a:ext cx="1182" cy="5708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Paralelogramo 9"/>
            <p:cNvSpPr/>
            <p:nvPr/>
          </p:nvSpPr>
          <p:spPr>
            <a:xfrm>
              <a:off x="5753627" y="2877006"/>
              <a:ext cx="1566396" cy="503657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200" dirty="0" smtClean="0"/>
                <a:t>Salida</a:t>
              </a:r>
            </a:p>
            <a:p>
              <a:pPr algn="ctr"/>
              <a:r>
                <a:rPr lang="es-PE" sz="1200" dirty="0"/>
                <a:t>x</a:t>
              </a:r>
            </a:p>
          </p:txBody>
        </p:sp>
        <p:cxnSp>
          <p:nvCxnSpPr>
            <p:cNvPr id="11" name="Conector recto de flecha 10"/>
            <p:cNvCxnSpPr/>
            <p:nvPr/>
          </p:nvCxnSpPr>
          <p:spPr>
            <a:xfrm>
              <a:off x="6515034" y="2475601"/>
              <a:ext cx="1182" cy="3664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Rectángulo 11"/>
            <p:cNvSpPr/>
            <p:nvPr/>
          </p:nvSpPr>
          <p:spPr>
            <a:xfrm>
              <a:off x="6009052" y="1997228"/>
              <a:ext cx="1014328" cy="43204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/>
                <a:t>x</a:t>
              </a:r>
              <a:r>
                <a:rPr lang="es-PE" sz="1400" dirty="0" smtClean="0"/>
                <a:t>&lt;-x +1</a:t>
              </a:r>
              <a:endParaRPr lang="es-PE" sz="1400" dirty="0"/>
            </a:p>
          </p:txBody>
        </p:sp>
        <p:cxnSp>
          <p:nvCxnSpPr>
            <p:cNvPr id="13" name="Conector recto de flecha 12"/>
            <p:cNvCxnSpPr/>
            <p:nvPr/>
          </p:nvCxnSpPr>
          <p:spPr>
            <a:xfrm>
              <a:off x="6491422" y="3433100"/>
              <a:ext cx="1182" cy="3664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4" name="Grupo 13"/>
            <p:cNvGrpSpPr/>
            <p:nvPr/>
          </p:nvGrpSpPr>
          <p:grpSpPr>
            <a:xfrm>
              <a:off x="4345505" y="1723087"/>
              <a:ext cx="2178605" cy="3147388"/>
              <a:chOff x="4289205" y="1577764"/>
              <a:chExt cx="2178605" cy="3147388"/>
            </a:xfrm>
          </p:grpSpPr>
          <p:grpSp>
            <p:nvGrpSpPr>
              <p:cNvPr id="22" name="Grupo 21"/>
              <p:cNvGrpSpPr/>
              <p:nvPr/>
            </p:nvGrpSpPr>
            <p:grpSpPr>
              <a:xfrm>
                <a:off x="4289205" y="1577764"/>
                <a:ext cx="2178605" cy="3147388"/>
                <a:chOff x="4289205" y="1782326"/>
                <a:chExt cx="2178605" cy="1934711"/>
              </a:xfrm>
            </p:grpSpPr>
            <p:grpSp>
              <p:nvGrpSpPr>
                <p:cNvPr id="24" name="Grupo 23"/>
                <p:cNvGrpSpPr/>
                <p:nvPr/>
              </p:nvGrpSpPr>
              <p:grpSpPr>
                <a:xfrm rot="16200000">
                  <a:off x="4394808" y="1676724"/>
                  <a:ext cx="1934711" cy="2145915"/>
                  <a:chOff x="7770882" y="3268064"/>
                  <a:chExt cx="564061" cy="1156241"/>
                </a:xfrm>
              </p:grpSpPr>
              <p:cxnSp>
                <p:nvCxnSpPr>
                  <p:cNvPr id="26" name="Conector recto de flecha 25"/>
                  <p:cNvCxnSpPr/>
                  <p:nvPr/>
                </p:nvCxnSpPr>
                <p:spPr>
                  <a:xfrm rot="5400000">
                    <a:off x="7761580" y="3850942"/>
                    <a:ext cx="1145911" cy="815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Conector recto 26"/>
                  <p:cNvCxnSpPr/>
                  <p:nvPr/>
                </p:nvCxnSpPr>
                <p:spPr>
                  <a:xfrm rot="5400000" flipV="1">
                    <a:off x="8047748" y="2991198"/>
                    <a:ext cx="10330" cy="56406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5" name="Conector recto 24"/>
                <p:cNvCxnSpPr/>
                <p:nvPr/>
              </p:nvCxnSpPr>
              <p:spPr>
                <a:xfrm>
                  <a:off x="4289205" y="3717032"/>
                  <a:ext cx="2178605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3" name="Conector recto 22"/>
              <p:cNvCxnSpPr/>
              <p:nvPr/>
            </p:nvCxnSpPr>
            <p:spPr>
              <a:xfrm flipH="1" flipV="1">
                <a:off x="6456478" y="4306712"/>
                <a:ext cx="11332" cy="41842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" name="CuadroTexto 14"/>
            <p:cNvSpPr txBox="1"/>
            <p:nvPr/>
          </p:nvSpPr>
          <p:spPr>
            <a:xfrm>
              <a:off x="4898668" y="4511163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si</a:t>
              </a:r>
              <a:endParaRPr lang="es-PE" dirty="0"/>
            </a:p>
          </p:txBody>
        </p:sp>
        <p:grpSp>
          <p:nvGrpSpPr>
            <p:cNvPr id="18" name="Grupo 17"/>
            <p:cNvGrpSpPr/>
            <p:nvPr/>
          </p:nvGrpSpPr>
          <p:grpSpPr>
            <a:xfrm rot="16200000" flipH="1" flipV="1">
              <a:off x="7251756" y="4256574"/>
              <a:ext cx="1334792" cy="1082561"/>
              <a:chOff x="7770882" y="3268063"/>
              <a:chExt cx="567160" cy="686075"/>
            </a:xfrm>
          </p:grpSpPr>
          <p:cxnSp>
            <p:nvCxnSpPr>
              <p:cNvPr id="20" name="Conector recto de flecha 19"/>
              <p:cNvCxnSpPr/>
              <p:nvPr/>
            </p:nvCxnSpPr>
            <p:spPr>
              <a:xfrm rot="5400000" flipV="1">
                <a:off x="7995004" y="3611101"/>
                <a:ext cx="68607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Conector recto 20"/>
              <p:cNvCxnSpPr/>
              <p:nvPr/>
            </p:nvCxnSpPr>
            <p:spPr>
              <a:xfrm rot="5400000" flipH="1" flipV="1">
                <a:off x="8054462" y="2984484"/>
                <a:ext cx="0" cy="56715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Conector recto 18"/>
            <p:cNvCxnSpPr/>
            <p:nvPr/>
          </p:nvCxnSpPr>
          <p:spPr>
            <a:xfrm flipH="1">
              <a:off x="7435873" y="4130457"/>
              <a:ext cx="102455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CuadroTexto 16"/>
            <p:cNvSpPr txBox="1"/>
            <p:nvPr/>
          </p:nvSpPr>
          <p:spPr>
            <a:xfrm>
              <a:off x="7664372" y="3724074"/>
              <a:ext cx="5095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dirty="0" smtClean="0"/>
                <a:t>no</a:t>
              </a:r>
              <a:endParaRPr lang="es-PE" dirty="0"/>
            </a:p>
          </p:txBody>
        </p:sp>
      </p:grpSp>
      <p:sp>
        <p:nvSpPr>
          <p:cNvPr id="28" name="1 Rectángulo"/>
          <p:cNvSpPr/>
          <p:nvPr/>
        </p:nvSpPr>
        <p:spPr>
          <a:xfrm>
            <a:off x="107504" y="0"/>
            <a:ext cx="3203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 repetitiva (do/</a:t>
            </a:r>
            <a:r>
              <a:rPr lang="es-P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</a:t>
            </a:r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861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504" y="0"/>
            <a:ext cx="3203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 repetitiva (do/</a:t>
            </a:r>
            <a:r>
              <a:rPr lang="es-P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</a:t>
            </a:r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1183" y="682696"/>
            <a:ext cx="56703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600" dirty="0" smtClean="0"/>
              <a:t>&lt;</a:t>
            </a:r>
            <a:r>
              <a:rPr lang="es-PE" sz="1600" dirty="0" err="1" smtClean="0"/>
              <a:t>html</a:t>
            </a:r>
            <a:r>
              <a:rPr lang="es-PE" sz="1600" dirty="0" smtClean="0"/>
              <a:t>&gt;</a:t>
            </a:r>
          </a:p>
          <a:p>
            <a:r>
              <a:rPr lang="es-PE" sz="1600" dirty="0" smtClean="0"/>
              <a:t>&lt;head&gt;</a:t>
            </a:r>
          </a:p>
          <a:p>
            <a:r>
              <a:rPr lang="es-PE" sz="1600" dirty="0" smtClean="0"/>
              <a:t>&lt;/head&gt;</a:t>
            </a:r>
          </a:p>
          <a:p>
            <a:r>
              <a:rPr lang="es-PE" sz="1600" dirty="0" smtClean="0"/>
              <a:t>&lt;</a:t>
            </a:r>
            <a:r>
              <a:rPr lang="es-PE" sz="1600" dirty="0" err="1" smtClean="0"/>
              <a:t>body</a:t>
            </a:r>
            <a:r>
              <a:rPr lang="es-PE" sz="1600" dirty="0" smtClean="0"/>
              <a:t>&gt;</a:t>
            </a:r>
          </a:p>
          <a:p>
            <a:r>
              <a:rPr lang="es-PE" sz="1600" dirty="0" smtClean="0"/>
              <a:t>&lt;script &gt;</a:t>
            </a:r>
          </a:p>
          <a:p>
            <a:r>
              <a:rPr lang="es-PE" sz="1600" dirty="0" err="1" smtClean="0"/>
              <a:t>var</a:t>
            </a:r>
            <a:r>
              <a:rPr lang="es-PE" sz="1600" dirty="0" smtClean="0"/>
              <a:t> valor;</a:t>
            </a:r>
          </a:p>
          <a:p>
            <a:r>
              <a:rPr lang="es-PE" sz="1600" dirty="0" smtClean="0"/>
              <a:t>do {</a:t>
            </a:r>
          </a:p>
          <a:p>
            <a:r>
              <a:rPr lang="es-PE" sz="1600" dirty="0" smtClean="0"/>
              <a:t>  valor=</a:t>
            </a:r>
            <a:r>
              <a:rPr lang="es-PE" sz="1600" dirty="0" err="1" smtClean="0"/>
              <a:t>parseInt</a:t>
            </a:r>
            <a:r>
              <a:rPr lang="es-PE" sz="1600" dirty="0" smtClean="0"/>
              <a:t>(</a:t>
            </a:r>
            <a:r>
              <a:rPr lang="es-PE" sz="1600" dirty="0" err="1" smtClean="0"/>
              <a:t>prompt</a:t>
            </a:r>
            <a:r>
              <a:rPr lang="es-PE" sz="1600" dirty="0" smtClean="0"/>
              <a:t>('Ingrese un valor entre 0 y 999:‘);</a:t>
            </a:r>
          </a:p>
          <a:p>
            <a:r>
              <a:rPr lang="es-PE" sz="1600" dirty="0" smtClean="0"/>
              <a:t> 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('El valor '+valor+' tiene ');</a:t>
            </a:r>
          </a:p>
          <a:p>
            <a:r>
              <a:rPr lang="es-PE" sz="1600" dirty="0" smtClean="0"/>
              <a:t>  </a:t>
            </a:r>
            <a:r>
              <a:rPr lang="es-PE" sz="1600" dirty="0" err="1" smtClean="0"/>
              <a:t>if</a:t>
            </a:r>
            <a:r>
              <a:rPr lang="es-PE" sz="1600" dirty="0" smtClean="0"/>
              <a:t> (valor&lt;10)</a:t>
            </a:r>
          </a:p>
          <a:p>
            <a:r>
              <a:rPr lang="es-PE" sz="1600" dirty="0" smtClean="0"/>
              <a:t>    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('Tiene 1 </a:t>
            </a:r>
            <a:r>
              <a:rPr lang="es-PE" sz="1600" dirty="0" err="1" smtClean="0"/>
              <a:t>digitos</a:t>
            </a:r>
            <a:r>
              <a:rPr lang="es-PE" sz="1600" dirty="0" smtClean="0"/>
              <a:t>');</a:t>
            </a:r>
          </a:p>
          <a:p>
            <a:r>
              <a:rPr lang="es-PE" sz="1600" dirty="0" smtClean="0"/>
              <a:t>    </a:t>
            </a:r>
            <a:r>
              <a:rPr lang="es-PE" sz="1600" dirty="0" err="1" smtClean="0"/>
              <a:t>else</a:t>
            </a:r>
            <a:endParaRPr lang="es-PE" sz="1600" dirty="0" smtClean="0"/>
          </a:p>
          <a:p>
            <a:r>
              <a:rPr lang="es-PE" sz="1600" dirty="0" smtClean="0"/>
              <a:t>      </a:t>
            </a:r>
            <a:r>
              <a:rPr lang="es-PE" sz="1600" dirty="0" err="1" smtClean="0"/>
              <a:t>if</a:t>
            </a:r>
            <a:r>
              <a:rPr lang="es-PE" sz="1600" dirty="0" smtClean="0"/>
              <a:t> (valor&lt;100)</a:t>
            </a:r>
          </a:p>
          <a:p>
            <a:r>
              <a:rPr lang="es-PE" sz="1600" dirty="0" smtClean="0"/>
              <a:t>      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('Tiene 2 </a:t>
            </a:r>
            <a:r>
              <a:rPr lang="es-PE" sz="1600" dirty="0" err="1" smtClean="0"/>
              <a:t>digitos</a:t>
            </a:r>
            <a:r>
              <a:rPr lang="es-PE" sz="1600" dirty="0" smtClean="0"/>
              <a:t>');</a:t>
            </a:r>
          </a:p>
          <a:p>
            <a:r>
              <a:rPr lang="es-PE" sz="1600" dirty="0" smtClean="0"/>
              <a:t>       </a:t>
            </a:r>
            <a:r>
              <a:rPr lang="es-PE" sz="1600" dirty="0" err="1" smtClean="0"/>
              <a:t>else</a:t>
            </a:r>
            <a:endParaRPr lang="es-PE" sz="1600" dirty="0" smtClean="0"/>
          </a:p>
          <a:p>
            <a:r>
              <a:rPr lang="es-PE" sz="1600" dirty="0" smtClean="0"/>
              <a:t>        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('Tiene </a:t>
            </a:r>
            <a:r>
              <a:rPr lang="es-PE" sz="1600" dirty="0" smtClean="0"/>
              <a:t>mas de 02 dígitos</a:t>
            </a:r>
            <a:r>
              <a:rPr lang="es-PE" sz="1600" dirty="0" smtClean="0"/>
              <a:t>');</a:t>
            </a:r>
          </a:p>
          <a:p>
            <a:r>
              <a:rPr lang="es-PE" sz="1600" dirty="0" smtClean="0"/>
              <a:t>      </a:t>
            </a:r>
            <a:r>
              <a:rPr lang="es-PE" sz="1600" dirty="0" err="1" smtClean="0"/>
              <a:t>document.write</a:t>
            </a:r>
            <a:r>
              <a:rPr lang="es-PE" sz="1600" dirty="0" smtClean="0"/>
              <a:t>('&lt;</a:t>
            </a:r>
            <a:r>
              <a:rPr lang="es-PE" sz="1600" dirty="0" err="1" smtClean="0"/>
              <a:t>br</a:t>
            </a:r>
            <a:r>
              <a:rPr lang="es-PE" sz="1600" dirty="0" smtClean="0"/>
              <a:t>&gt;');</a:t>
            </a:r>
          </a:p>
          <a:p>
            <a:r>
              <a:rPr lang="es-PE" sz="1600" dirty="0" smtClean="0"/>
              <a:t>} </a:t>
            </a:r>
            <a:r>
              <a:rPr lang="es-PE" sz="1600" dirty="0" err="1" smtClean="0"/>
              <a:t>while</a:t>
            </a:r>
            <a:r>
              <a:rPr lang="es-PE" sz="1600" dirty="0" smtClean="0"/>
              <a:t>(valor!=0);</a:t>
            </a:r>
          </a:p>
          <a:p>
            <a:r>
              <a:rPr lang="es-PE" sz="1600" dirty="0" smtClean="0"/>
              <a:t>&lt;/script&gt;</a:t>
            </a:r>
          </a:p>
          <a:p>
            <a:r>
              <a:rPr lang="es-PE" sz="1600" dirty="0" smtClean="0"/>
              <a:t>&lt;/</a:t>
            </a:r>
            <a:r>
              <a:rPr lang="es-PE" sz="1600" dirty="0" err="1" smtClean="0"/>
              <a:t>body</a:t>
            </a:r>
            <a:r>
              <a:rPr lang="es-PE" sz="1600" dirty="0" smtClean="0"/>
              <a:t>&gt;</a:t>
            </a:r>
          </a:p>
          <a:p>
            <a:r>
              <a:rPr lang="es-PE" sz="1600" dirty="0" smtClean="0"/>
              <a:t>&lt;/</a:t>
            </a:r>
            <a:r>
              <a:rPr lang="es-PE" sz="1600" dirty="0" err="1" smtClean="0"/>
              <a:t>html</a:t>
            </a:r>
            <a:r>
              <a:rPr lang="es-PE" sz="1600" dirty="0" smtClean="0"/>
              <a:t>&gt;</a:t>
            </a:r>
            <a:endParaRPr lang="es-PE" sz="1600" dirty="0"/>
          </a:p>
        </p:txBody>
      </p:sp>
      <p:grpSp>
        <p:nvGrpSpPr>
          <p:cNvPr id="59" name="Grupo 58"/>
          <p:cNvGrpSpPr/>
          <p:nvPr/>
        </p:nvGrpSpPr>
        <p:grpSpPr>
          <a:xfrm>
            <a:off x="5157944" y="359399"/>
            <a:ext cx="3644628" cy="5657173"/>
            <a:chOff x="5157944" y="359399"/>
            <a:chExt cx="3644628" cy="5657173"/>
          </a:xfrm>
        </p:grpSpPr>
        <p:grpSp>
          <p:nvGrpSpPr>
            <p:cNvPr id="53" name="Grupo 52"/>
            <p:cNvGrpSpPr/>
            <p:nvPr/>
          </p:nvGrpSpPr>
          <p:grpSpPr>
            <a:xfrm>
              <a:off x="5157944" y="359399"/>
              <a:ext cx="3383920" cy="5657173"/>
              <a:chOff x="5157944" y="359399"/>
              <a:chExt cx="3383920" cy="5657173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5920358" y="359399"/>
                <a:ext cx="1003953" cy="360040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 smtClean="0"/>
                  <a:t>Inicio</a:t>
                </a:r>
                <a:endParaRPr lang="es-PE" dirty="0"/>
              </a:p>
            </p:txBody>
          </p:sp>
          <p:cxnSp>
            <p:nvCxnSpPr>
              <p:cNvPr id="7" name="Conector recto de flecha 6"/>
              <p:cNvCxnSpPr/>
              <p:nvPr/>
            </p:nvCxnSpPr>
            <p:spPr>
              <a:xfrm>
                <a:off x="6413336" y="755691"/>
                <a:ext cx="0" cy="2567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" name="Elipse 7"/>
              <p:cNvSpPr/>
              <p:nvPr/>
            </p:nvSpPr>
            <p:spPr>
              <a:xfrm>
                <a:off x="7732269" y="5524687"/>
                <a:ext cx="809595" cy="360040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 smtClean="0"/>
                  <a:t>fin</a:t>
                </a:r>
                <a:endParaRPr lang="es-PE" dirty="0"/>
              </a:p>
            </p:txBody>
          </p:sp>
          <p:sp>
            <p:nvSpPr>
              <p:cNvPr id="9" name="Rectángulo 8"/>
              <p:cNvSpPr/>
              <p:nvPr/>
            </p:nvSpPr>
            <p:spPr>
              <a:xfrm>
                <a:off x="6022286" y="1012471"/>
                <a:ext cx="800098" cy="432048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dirty="0"/>
                  <a:t>x</a:t>
                </a:r>
                <a:r>
                  <a:rPr lang="es-PE" sz="1400" dirty="0" smtClean="0"/>
                  <a:t>&lt;-1</a:t>
                </a:r>
                <a:endParaRPr lang="es-PE" sz="1400" dirty="0"/>
              </a:p>
            </p:txBody>
          </p:sp>
          <p:cxnSp>
            <p:nvCxnSpPr>
              <p:cNvPr id="11" name="Conector recto de flecha 10"/>
              <p:cNvCxnSpPr>
                <a:stCxn id="9" idx="2"/>
              </p:cNvCxnSpPr>
              <p:nvPr/>
            </p:nvCxnSpPr>
            <p:spPr>
              <a:xfrm>
                <a:off x="6422335" y="1444519"/>
                <a:ext cx="932" cy="36648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" name="Paralelogramo 11"/>
              <p:cNvSpPr/>
              <p:nvPr/>
            </p:nvSpPr>
            <p:spPr>
              <a:xfrm>
                <a:off x="5781177" y="1817047"/>
                <a:ext cx="1235567" cy="503657"/>
              </a:xfrm>
              <a:prstGeom prst="parallelogram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200" dirty="0" smtClean="0"/>
                  <a:t>Entrada</a:t>
                </a:r>
              </a:p>
              <a:p>
                <a:pPr algn="ctr"/>
                <a:r>
                  <a:rPr lang="es-PE" sz="1200" dirty="0" smtClean="0"/>
                  <a:t>valor</a:t>
                </a:r>
                <a:endParaRPr lang="es-PE" sz="1200" dirty="0"/>
              </a:p>
            </p:txBody>
          </p:sp>
          <p:cxnSp>
            <p:nvCxnSpPr>
              <p:cNvPr id="13" name="Conector recto de flecha 12"/>
              <p:cNvCxnSpPr/>
              <p:nvPr/>
            </p:nvCxnSpPr>
            <p:spPr>
              <a:xfrm>
                <a:off x="6413336" y="2390178"/>
                <a:ext cx="932" cy="36648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Conector recto de flecha 14"/>
              <p:cNvCxnSpPr/>
              <p:nvPr/>
            </p:nvCxnSpPr>
            <p:spPr>
              <a:xfrm>
                <a:off x="6417587" y="3371168"/>
                <a:ext cx="932" cy="36648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24" name="Grupo 23"/>
              <p:cNvGrpSpPr/>
              <p:nvPr/>
            </p:nvGrpSpPr>
            <p:grpSpPr>
              <a:xfrm>
                <a:off x="5199304" y="1628800"/>
                <a:ext cx="1181448" cy="4075916"/>
                <a:chOff x="4289205" y="2108685"/>
                <a:chExt cx="4959992" cy="1608347"/>
              </a:xfrm>
            </p:grpSpPr>
            <p:grpSp>
              <p:nvGrpSpPr>
                <p:cNvPr id="26" name="Grupo 25"/>
                <p:cNvGrpSpPr/>
                <p:nvPr/>
              </p:nvGrpSpPr>
              <p:grpSpPr>
                <a:xfrm rot="16200000">
                  <a:off x="5965029" y="432861"/>
                  <a:ext cx="1608343" cy="4959992"/>
                  <a:chOff x="7770883" y="3268063"/>
                  <a:chExt cx="468909" cy="2672494"/>
                </a:xfrm>
              </p:grpSpPr>
              <p:cxnSp>
                <p:nvCxnSpPr>
                  <p:cNvPr id="28" name="Conector recto de flecha 27"/>
                  <p:cNvCxnSpPr/>
                  <p:nvPr/>
                </p:nvCxnSpPr>
                <p:spPr>
                  <a:xfrm rot="5400000" flipV="1">
                    <a:off x="6903545" y="4604310"/>
                    <a:ext cx="2672494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Conector recto 28"/>
                  <p:cNvCxnSpPr/>
                  <p:nvPr/>
                </p:nvCxnSpPr>
                <p:spPr>
                  <a:xfrm rot="5400000" flipV="1">
                    <a:off x="8005337" y="3033609"/>
                    <a:ext cx="1" cy="468909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7" name="Conector recto 26"/>
                <p:cNvCxnSpPr/>
                <p:nvPr/>
              </p:nvCxnSpPr>
              <p:spPr>
                <a:xfrm>
                  <a:off x="4289205" y="3717032"/>
                  <a:ext cx="2178605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" name="CuadroTexto 16"/>
              <p:cNvSpPr txBox="1"/>
              <p:nvPr/>
            </p:nvSpPr>
            <p:spPr>
              <a:xfrm>
                <a:off x="6969996" y="2669562"/>
                <a:ext cx="3762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PE" dirty="0" smtClean="0"/>
                  <a:t>si</a:t>
                </a:r>
                <a:endParaRPr lang="es-PE" dirty="0"/>
              </a:p>
            </p:txBody>
          </p:sp>
          <p:sp>
            <p:nvSpPr>
              <p:cNvPr id="19" name="CuadroTexto 18"/>
              <p:cNvSpPr txBox="1"/>
              <p:nvPr/>
            </p:nvSpPr>
            <p:spPr>
              <a:xfrm>
                <a:off x="5855093" y="4211663"/>
                <a:ext cx="5256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PE" dirty="0" smtClean="0"/>
                  <a:t>no</a:t>
                </a:r>
                <a:endParaRPr lang="es-PE" dirty="0"/>
              </a:p>
            </p:txBody>
          </p:sp>
          <p:sp>
            <p:nvSpPr>
              <p:cNvPr id="30" name="Rombo 29"/>
              <p:cNvSpPr/>
              <p:nvPr/>
            </p:nvSpPr>
            <p:spPr>
              <a:xfrm>
                <a:off x="5630507" y="2758321"/>
                <a:ext cx="1536905" cy="623711"/>
              </a:xfrm>
              <a:prstGeom prst="diamond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200" dirty="0" smtClean="0"/>
                  <a:t>Valor&lt;10</a:t>
                </a:r>
                <a:endParaRPr lang="es-PE" sz="1200" dirty="0"/>
              </a:p>
            </p:txBody>
          </p:sp>
          <p:cxnSp>
            <p:nvCxnSpPr>
              <p:cNvPr id="31" name="Conector recto de flecha 30"/>
              <p:cNvCxnSpPr/>
              <p:nvPr/>
            </p:nvCxnSpPr>
            <p:spPr>
              <a:xfrm>
                <a:off x="7128758" y="3071328"/>
                <a:ext cx="217517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2" name="Paralelogramo 31"/>
              <p:cNvSpPr/>
              <p:nvPr/>
            </p:nvSpPr>
            <p:spPr>
              <a:xfrm>
                <a:off x="7261343" y="2903315"/>
                <a:ext cx="1235567" cy="503657"/>
              </a:xfrm>
              <a:prstGeom prst="parallelogram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200" dirty="0" smtClean="0"/>
                  <a:t>Salida</a:t>
                </a:r>
                <a:endParaRPr lang="es-PE" sz="1200" dirty="0" smtClean="0"/>
              </a:p>
              <a:p>
                <a:pPr algn="ctr"/>
                <a:r>
                  <a:rPr lang="es-PE" sz="1200" dirty="0" smtClean="0"/>
                  <a:t>“Tiene 1 dígito”</a:t>
                </a:r>
                <a:endParaRPr lang="es-PE" sz="1200" dirty="0"/>
              </a:p>
            </p:txBody>
          </p:sp>
          <p:sp>
            <p:nvSpPr>
              <p:cNvPr id="33" name="Rombo 32"/>
              <p:cNvSpPr/>
              <p:nvPr/>
            </p:nvSpPr>
            <p:spPr>
              <a:xfrm>
                <a:off x="5645197" y="3724078"/>
                <a:ext cx="1536905" cy="623711"/>
              </a:xfrm>
              <a:prstGeom prst="diamond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100" dirty="0" smtClean="0"/>
                  <a:t>Valor&lt;100</a:t>
                </a:r>
                <a:endParaRPr lang="es-PE" sz="1100" dirty="0"/>
              </a:p>
            </p:txBody>
          </p:sp>
          <p:cxnSp>
            <p:nvCxnSpPr>
              <p:cNvPr id="34" name="Conector recto de flecha 33"/>
              <p:cNvCxnSpPr/>
              <p:nvPr/>
            </p:nvCxnSpPr>
            <p:spPr>
              <a:xfrm>
                <a:off x="7166944" y="4043327"/>
                <a:ext cx="217517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5" name="Paralelogramo 34"/>
              <p:cNvSpPr/>
              <p:nvPr/>
            </p:nvSpPr>
            <p:spPr>
              <a:xfrm>
                <a:off x="7275702" y="3874114"/>
                <a:ext cx="1235567" cy="503657"/>
              </a:xfrm>
              <a:prstGeom prst="parallelogram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200" dirty="0" smtClean="0"/>
                  <a:t>Salida</a:t>
                </a:r>
                <a:endParaRPr lang="es-PE" sz="1200" dirty="0" smtClean="0"/>
              </a:p>
              <a:p>
                <a:pPr algn="ctr"/>
                <a:r>
                  <a:rPr lang="es-PE" sz="1200" dirty="0" smtClean="0"/>
                  <a:t>“Tiene 2 dígitos”</a:t>
                </a:r>
                <a:endParaRPr lang="es-PE" sz="1200" dirty="0"/>
              </a:p>
            </p:txBody>
          </p:sp>
          <p:sp>
            <p:nvSpPr>
              <p:cNvPr id="36" name="Paralelogramo 35"/>
              <p:cNvSpPr/>
              <p:nvPr/>
            </p:nvSpPr>
            <p:spPr>
              <a:xfrm>
                <a:off x="5781175" y="4592993"/>
                <a:ext cx="1456341" cy="503657"/>
              </a:xfrm>
              <a:prstGeom prst="parallelogram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200" dirty="0" smtClean="0"/>
                  <a:t>Salida</a:t>
                </a:r>
                <a:endParaRPr lang="es-PE" sz="1200" dirty="0" smtClean="0"/>
              </a:p>
              <a:p>
                <a:pPr algn="ctr"/>
                <a:r>
                  <a:rPr lang="es-PE" sz="1200" dirty="0" smtClean="0"/>
                  <a:t>“Tiene </a:t>
                </a:r>
                <a:r>
                  <a:rPr lang="es-PE" sz="1200" dirty="0" smtClean="0"/>
                  <a:t>mas de 02 </a:t>
                </a:r>
                <a:r>
                  <a:rPr lang="es-PE" sz="1200" dirty="0" smtClean="0"/>
                  <a:t>dígitos</a:t>
                </a:r>
                <a:r>
                  <a:rPr lang="es-PE" sz="1200" dirty="0" smtClean="0"/>
                  <a:t>”</a:t>
                </a:r>
                <a:endParaRPr lang="es-PE" sz="1200" dirty="0"/>
              </a:p>
            </p:txBody>
          </p:sp>
          <p:cxnSp>
            <p:nvCxnSpPr>
              <p:cNvPr id="37" name="Conector recto de flecha 36"/>
              <p:cNvCxnSpPr/>
              <p:nvPr/>
            </p:nvCxnSpPr>
            <p:spPr>
              <a:xfrm flipH="1">
                <a:off x="6432860" y="4358940"/>
                <a:ext cx="2011" cy="23405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1" name="Rombo 40"/>
              <p:cNvSpPr/>
              <p:nvPr/>
            </p:nvSpPr>
            <p:spPr>
              <a:xfrm>
                <a:off x="5700611" y="5392861"/>
                <a:ext cx="1536905" cy="623711"/>
              </a:xfrm>
              <a:prstGeom prst="diamond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100" dirty="0" smtClean="0"/>
                  <a:t>Valor&lt;100</a:t>
                </a:r>
                <a:endParaRPr lang="es-PE" sz="1100" dirty="0"/>
              </a:p>
            </p:txBody>
          </p:sp>
          <p:sp>
            <p:nvSpPr>
              <p:cNvPr id="42" name="CuadroTexto 41"/>
              <p:cNvSpPr txBox="1"/>
              <p:nvPr/>
            </p:nvSpPr>
            <p:spPr>
              <a:xfrm>
                <a:off x="7073203" y="3589989"/>
                <a:ext cx="3762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PE" dirty="0" smtClean="0"/>
                  <a:t>si</a:t>
                </a:r>
                <a:endParaRPr lang="es-PE" dirty="0"/>
              </a:p>
            </p:txBody>
          </p:sp>
          <p:sp>
            <p:nvSpPr>
              <p:cNvPr id="43" name="CuadroTexto 42"/>
              <p:cNvSpPr txBox="1"/>
              <p:nvPr/>
            </p:nvSpPr>
            <p:spPr>
              <a:xfrm>
                <a:off x="5915382" y="3317766"/>
                <a:ext cx="5256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PE" dirty="0" smtClean="0"/>
                  <a:t>no</a:t>
                </a:r>
                <a:endParaRPr lang="es-PE" dirty="0"/>
              </a:p>
            </p:txBody>
          </p:sp>
          <p:cxnSp>
            <p:nvCxnSpPr>
              <p:cNvPr id="44" name="Conector recto de flecha 43"/>
              <p:cNvCxnSpPr/>
              <p:nvPr/>
            </p:nvCxnSpPr>
            <p:spPr>
              <a:xfrm flipH="1">
                <a:off x="6452142" y="5144677"/>
                <a:ext cx="2011" cy="23405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6" name="CuadroTexto 45"/>
              <p:cNvSpPr txBox="1"/>
              <p:nvPr/>
            </p:nvSpPr>
            <p:spPr>
              <a:xfrm>
                <a:off x="5157944" y="3482088"/>
                <a:ext cx="3762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PE" dirty="0" smtClean="0"/>
                  <a:t>si</a:t>
                </a:r>
                <a:endParaRPr lang="es-PE" dirty="0"/>
              </a:p>
            </p:txBody>
          </p:sp>
          <p:sp>
            <p:nvSpPr>
              <p:cNvPr id="47" name="CuadroTexto 46"/>
              <p:cNvSpPr txBox="1"/>
              <p:nvPr/>
            </p:nvSpPr>
            <p:spPr>
              <a:xfrm>
                <a:off x="7206610" y="5197645"/>
                <a:ext cx="5256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PE" dirty="0" smtClean="0"/>
                  <a:t>no</a:t>
                </a:r>
                <a:endParaRPr lang="es-PE" dirty="0"/>
              </a:p>
            </p:txBody>
          </p:sp>
          <p:cxnSp>
            <p:nvCxnSpPr>
              <p:cNvPr id="48" name="Conector recto de flecha 47"/>
              <p:cNvCxnSpPr>
                <a:endCxn id="8" idx="2"/>
              </p:cNvCxnSpPr>
              <p:nvPr/>
            </p:nvCxnSpPr>
            <p:spPr>
              <a:xfrm flipV="1">
                <a:off x="7237516" y="5704707"/>
                <a:ext cx="494753" cy="777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Conector recto de flecha 37"/>
            <p:cNvCxnSpPr/>
            <p:nvPr/>
          </p:nvCxnSpPr>
          <p:spPr>
            <a:xfrm flipH="1">
              <a:off x="6877476" y="5229200"/>
              <a:ext cx="1925096" cy="353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Conector recto 38"/>
            <p:cNvCxnSpPr/>
            <p:nvPr/>
          </p:nvCxnSpPr>
          <p:spPr>
            <a:xfrm>
              <a:off x="8802572" y="3155143"/>
              <a:ext cx="0" cy="209204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Conector recto 39"/>
            <p:cNvCxnSpPr>
              <a:endCxn id="32" idx="2"/>
            </p:cNvCxnSpPr>
            <p:nvPr/>
          </p:nvCxnSpPr>
          <p:spPr>
            <a:xfrm flipH="1">
              <a:off x="8433953" y="3155143"/>
              <a:ext cx="368619" cy="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Conector recto de flecha 56"/>
            <p:cNvCxnSpPr/>
            <p:nvPr/>
          </p:nvCxnSpPr>
          <p:spPr>
            <a:xfrm>
              <a:off x="8483636" y="4121838"/>
              <a:ext cx="318936" cy="41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6879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9512" y="-38723"/>
            <a:ext cx="8892480" cy="6401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PROBLEMAS</a:t>
            </a:r>
            <a:r>
              <a:rPr kumimoji="0" lang="es-P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1 - Realizar un programa que acumule (sume) valores ingresados por teclado hasta ingresa el 9999 (no sumar dicho valor, solamente indica que ha finalizado la carga). Imprimir el valor acumulado e informar si dicho valor es cero, mayor a cero o menor a cero.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2 - En un banco se procesan datos de las cuentas corrientes de sus clientes. De cada cuenta corriente se conoce: número de cuenta, nombre del cliente y saldo actual. El ingreso de datos debe finalizar al ingresar un valor negativo en el número de cuenta.</a:t>
            </a:r>
            <a:b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Se pide confeccionar un programa que lea los datos de las cuentas corrientes e informe: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</a:pPr>
            <a: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De cada cuenta: número de cuenta, nombre del cliente y estado de la cuenta según su saldo, sabiendo que: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              Estado de la cuenta 'Acreedor' si el saldo es &gt;0. ‘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PE" sz="1400" dirty="0">
                <a:latin typeface="Arial Unicode MS" pitchFamily="34" charset="-128"/>
                <a:cs typeface="Arial" pitchFamily="34" charset="0"/>
              </a:rPr>
              <a:t> </a:t>
            </a:r>
            <a:r>
              <a:rPr lang="es-PE" sz="1400" dirty="0" smtClean="0">
                <a:latin typeface="Arial Unicode MS" pitchFamily="34" charset="-128"/>
                <a:cs typeface="Arial" pitchFamily="34" charset="0"/>
              </a:rPr>
              <a:t>                                               </a:t>
            </a: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Deudor' si el saldo es &lt;0.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PE" sz="1400" dirty="0">
                <a:latin typeface="Arial Unicode MS" pitchFamily="34" charset="-128"/>
                <a:cs typeface="Arial" pitchFamily="34" charset="0"/>
              </a:rPr>
              <a:t> </a:t>
            </a:r>
            <a:r>
              <a:rPr lang="es-PE" sz="1400" dirty="0" smtClean="0">
                <a:latin typeface="Arial Unicode MS" pitchFamily="34" charset="-128"/>
                <a:cs typeface="Arial" pitchFamily="34" charset="0"/>
              </a:rPr>
              <a:t>                                               </a:t>
            </a: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'Nulo' si el saldo es =0.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PE" dirty="0">
                <a:latin typeface="Arial" pitchFamily="34" charset="0"/>
                <a:cs typeface="Arial" pitchFamily="34" charset="0"/>
              </a:rPr>
              <a:t>b) </a:t>
            </a:r>
            <a:r>
              <a:rPr lang="es-PE" sz="1600" dirty="0">
                <a:latin typeface="Arial" pitchFamily="34" charset="0"/>
                <a:cs typeface="Arial" pitchFamily="34" charset="0"/>
              </a:rPr>
              <a:t>La suma total de los saldos acreedores.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3 - Se realizó un censo provincial y se desea procesar la información obtenida en dicho censo. De cada una de las personas censadas se tiene la siguiente información: número de documento, edad y sexo ('femenino' o 'masculino')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Se pide confeccionar un programa que lea los datos de cada persona censada (para finalizar ingresar el valor cero en el número de documento) e informar:</a:t>
            </a:r>
            <a:r>
              <a:rPr kumimoji="0" lang="es-P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228600" marR="0" lvl="0" indent="-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Cantidad total de personas censadas. </a:t>
            </a:r>
          </a:p>
          <a:p>
            <a:pPr marL="228600" marR="0" lvl="0" indent="-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Cantidad de varones. </a:t>
            </a:r>
          </a:p>
          <a:p>
            <a:pPr marL="228600" marR="0" lvl="0" indent="-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Cantidad de mujeres. </a:t>
            </a:r>
          </a:p>
          <a:p>
            <a:pPr marL="228600" marR="0" lvl="0" indent="-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r>
              <a:rPr kumimoji="0" lang="es-P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Cantidad de varones cuya edad varía entre 16 y 65 años</a:t>
            </a:r>
            <a:r>
              <a:rPr kumimoji="0" lang="es-PE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. </a:t>
            </a:r>
            <a:endParaRPr kumimoji="0" lang="es-P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78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504" y="77312"/>
            <a:ext cx="2610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 repetitiva (</a:t>
            </a:r>
            <a:r>
              <a:rPr lang="es-P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25970" y="807699"/>
            <a:ext cx="28535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 smtClean="0"/>
              <a:t>&lt;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&lt;head&gt;</a:t>
            </a:r>
          </a:p>
          <a:p>
            <a:r>
              <a:rPr lang="es-PE" dirty="0" smtClean="0"/>
              <a:t>&lt;/head&gt;</a:t>
            </a:r>
          </a:p>
          <a:p>
            <a:r>
              <a:rPr lang="es-PE" dirty="0" smtClean="0"/>
              <a:t>&lt;</a:t>
            </a:r>
            <a:r>
              <a:rPr lang="es-PE" dirty="0" err="1" smtClean="0"/>
              <a:t>body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&lt;script &gt;</a:t>
            </a:r>
          </a:p>
          <a:p>
            <a:r>
              <a:rPr lang="es-PE" dirty="0" err="1" smtClean="0"/>
              <a:t>var</a:t>
            </a:r>
            <a:r>
              <a:rPr lang="es-PE" dirty="0" smtClean="0"/>
              <a:t> f;</a:t>
            </a:r>
          </a:p>
          <a:p>
            <a:r>
              <a:rPr lang="es-PE" dirty="0" err="1" smtClean="0"/>
              <a:t>for</a:t>
            </a:r>
            <a:r>
              <a:rPr lang="es-PE" dirty="0" smtClean="0"/>
              <a:t>(f=1;f&lt;=10;f++)</a:t>
            </a:r>
          </a:p>
          <a:p>
            <a:endParaRPr lang="es-PE" dirty="0" smtClean="0"/>
          </a:p>
          <a:p>
            <a:r>
              <a:rPr lang="es-PE" dirty="0" smtClean="0"/>
              <a:t>  </a:t>
            </a:r>
            <a:r>
              <a:rPr lang="es-PE" dirty="0" err="1" smtClean="0"/>
              <a:t>document.write</a:t>
            </a:r>
            <a:r>
              <a:rPr lang="es-PE" dirty="0" smtClean="0"/>
              <a:t>(f+" ");</a:t>
            </a:r>
          </a:p>
          <a:p>
            <a:endParaRPr lang="es-PE" dirty="0" smtClean="0"/>
          </a:p>
          <a:p>
            <a:r>
              <a:rPr lang="es-PE" dirty="0" smtClean="0"/>
              <a:t>&lt;/script&gt;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body</a:t>
            </a:r>
            <a:r>
              <a:rPr lang="es-PE" dirty="0" smtClean="0"/>
              <a:t>&gt;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html</a:t>
            </a:r>
            <a:r>
              <a:rPr lang="es-PE" dirty="0" smtClean="0"/>
              <a:t>&gt;</a:t>
            </a:r>
            <a:endParaRPr lang="es-PE" dirty="0"/>
          </a:p>
        </p:txBody>
      </p:sp>
      <p:sp>
        <p:nvSpPr>
          <p:cNvPr id="3" name="CuadroTexto 2"/>
          <p:cNvSpPr txBox="1"/>
          <p:nvPr/>
        </p:nvSpPr>
        <p:spPr>
          <a:xfrm>
            <a:off x="3347864" y="6855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 smtClean="0"/>
              <a:t>Sintaxis:</a:t>
            </a:r>
            <a:endParaRPr lang="es-PE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3629088" y="456927"/>
            <a:ext cx="5652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b="1" dirty="0" err="1" smtClean="0"/>
              <a:t>For</a:t>
            </a:r>
            <a:r>
              <a:rPr lang="es-PE" sz="1400" b="1" dirty="0" smtClean="0"/>
              <a:t>(</a:t>
            </a:r>
            <a:r>
              <a:rPr lang="es-PE" sz="1400" b="1" dirty="0" err="1" smtClean="0"/>
              <a:t>var</a:t>
            </a:r>
            <a:r>
              <a:rPr lang="es-PE" sz="1400" b="1" dirty="0" smtClean="0"/>
              <a:t>=valor inicial; condición mientras; incremento positivo o negativo)</a:t>
            </a:r>
            <a:endParaRPr lang="es-PE" sz="1400" b="1" dirty="0"/>
          </a:p>
        </p:txBody>
      </p:sp>
      <p:grpSp>
        <p:nvGrpSpPr>
          <p:cNvPr id="51" name="Grupo 50"/>
          <p:cNvGrpSpPr/>
          <p:nvPr/>
        </p:nvGrpSpPr>
        <p:grpSpPr>
          <a:xfrm>
            <a:off x="4080958" y="1124744"/>
            <a:ext cx="4676370" cy="3355968"/>
            <a:chOff x="4080958" y="1124744"/>
            <a:chExt cx="4676370" cy="3355968"/>
          </a:xfrm>
        </p:grpSpPr>
        <p:grpSp>
          <p:nvGrpSpPr>
            <p:cNvPr id="6" name="Grupo 5"/>
            <p:cNvGrpSpPr/>
            <p:nvPr/>
          </p:nvGrpSpPr>
          <p:grpSpPr>
            <a:xfrm>
              <a:off x="4080958" y="1124744"/>
              <a:ext cx="4676370" cy="3355968"/>
              <a:chOff x="4289203" y="339225"/>
              <a:chExt cx="4676370" cy="3326778"/>
            </a:xfrm>
          </p:grpSpPr>
          <p:sp>
            <p:nvSpPr>
              <p:cNvPr id="7" name="Elipse 6"/>
              <p:cNvSpPr/>
              <p:nvPr/>
            </p:nvSpPr>
            <p:spPr>
              <a:xfrm>
                <a:off x="5978238" y="339225"/>
                <a:ext cx="1026368" cy="360040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 smtClean="0"/>
                  <a:t>Inicio</a:t>
                </a:r>
                <a:endParaRPr lang="es-PE" dirty="0"/>
              </a:p>
            </p:txBody>
          </p:sp>
          <p:cxnSp>
            <p:nvCxnSpPr>
              <p:cNvPr id="8" name="Conector recto de flecha 7"/>
              <p:cNvCxnSpPr>
                <a:stCxn id="7" idx="4"/>
              </p:cNvCxnSpPr>
              <p:nvPr/>
            </p:nvCxnSpPr>
            <p:spPr>
              <a:xfrm>
                <a:off x="6491422" y="699265"/>
                <a:ext cx="0" cy="2567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Elipse 8"/>
              <p:cNvSpPr/>
              <p:nvPr/>
            </p:nvSpPr>
            <p:spPr>
              <a:xfrm>
                <a:off x="6467809" y="3305963"/>
                <a:ext cx="1026368" cy="360040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 smtClean="0"/>
                  <a:t>fin</a:t>
                </a:r>
                <a:endParaRPr lang="es-PE" dirty="0"/>
              </a:p>
            </p:txBody>
          </p:sp>
          <p:cxnSp>
            <p:nvCxnSpPr>
              <p:cNvPr id="12" name="Conector recto de flecha 11"/>
              <p:cNvCxnSpPr/>
              <p:nvPr/>
            </p:nvCxnSpPr>
            <p:spPr>
              <a:xfrm>
                <a:off x="6497442" y="1430343"/>
                <a:ext cx="1182" cy="36648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" name="Paralelogramo 12"/>
              <p:cNvSpPr/>
              <p:nvPr/>
            </p:nvSpPr>
            <p:spPr>
              <a:xfrm>
                <a:off x="5716293" y="1834369"/>
                <a:ext cx="1566396" cy="503657"/>
              </a:xfrm>
              <a:prstGeom prst="parallelogram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200" dirty="0" smtClean="0"/>
                  <a:t>Salida</a:t>
                </a:r>
              </a:p>
              <a:p>
                <a:pPr algn="ctr"/>
                <a:r>
                  <a:rPr lang="es-PE" sz="1200" dirty="0" smtClean="0"/>
                  <a:t>f</a:t>
                </a:r>
                <a:endParaRPr lang="es-PE" sz="1200" dirty="0"/>
              </a:p>
            </p:txBody>
          </p:sp>
          <p:grpSp>
            <p:nvGrpSpPr>
              <p:cNvPr id="17" name="Grupo 16"/>
              <p:cNvGrpSpPr/>
              <p:nvPr/>
            </p:nvGrpSpPr>
            <p:grpSpPr>
              <a:xfrm>
                <a:off x="4289203" y="1238410"/>
                <a:ext cx="2178607" cy="1741989"/>
                <a:chOff x="4289203" y="1238410"/>
                <a:chExt cx="2178607" cy="1741989"/>
              </a:xfrm>
            </p:grpSpPr>
            <p:grpSp>
              <p:nvGrpSpPr>
                <p:cNvPr id="25" name="Grupo 24"/>
                <p:cNvGrpSpPr/>
                <p:nvPr/>
              </p:nvGrpSpPr>
              <p:grpSpPr>
                <a:xfrm>
                  <a:off x="4289203" y="1238410"/>
                  <a:ext cx="2178607" cy="1741989"/>
                  <a:chOff x="4289203" y="1573725"/>
                  <a:chExt cx="2178607" cy="1070808"/>
                </a:xfrm>
              </p:grpSpPr>
              <p:grpSp>
                <p:nvGrpSpPr>
                  <p:cNvPr id="27" name="Grupo 26"/>
                  <p:cNvGrpSpPr/>
                  <p:nvPr/>
                </p:nvGrpSpPr>
                <p:grpSpPr>
                  <a:xfrm rot="16200000">
                    <a:off x="4210719" y="1652209"/>
                    <a:ext cx="1070808" cy="913840"/>
                    <a:chOff x="8083572" y="3268060"/>
                    <a:chExt cx="312192" cy="492386"/>
                  </a:xfrm>
                </p:grpSpPr>
                <p:cxnSp>
                  <p:nvCxnSpPr>
                    <p:cNvPr id="29" name="Conector recto de flecha 28"/>
                    <p:cNvCxnSpPr>
                      <a:endCxn id="31" idx="1"/>
                    </p:cNvCxnSpPr>
                    <p:nvPr/>
                  </p:nvCxnSpPr>
                  <p:spPr>
                    <a:xfrm rot="5400000">
                      <a:off x="8149571" y="3514253"/>
                      <a:ext cx="492386" cy="0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Conector recto 29"/>
                    <p:cNvCxnSpPr/>
                    <p:nvPr/>
                  </p:nvCxnSpPr>
                  <p:spPr>
                    <a:xfrm rot="5400000" flipH="1" flipV="1">
                      <a:off x="8239666" y="3111967"/>
                      <a:ext cx="2" cy="312189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" name="Conector recto 27"/>
                  <p:cNvCxnSpPr/>
                  <p:nvPr/>
                </p:nvCxnSpPr>
                <p:spPr>
                  <a:xfrm>
                    <a:off x="4289205" y="2644500"/>
                    <a:ext cx="2178605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6" name="Conector recto 25"/>
                <p:cNvCxnSpPr/>
                <p:nvPr/>
              </p:nvCxnSpPr>
              <p:spPr>
                <a:xfrm flipV="1">
                  <a:off x="6467809" y="2344744"/>
                  <a:ext cx="0" cy="6355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Grupo 18"/>
              <p:cNvGrpSpPr/>
              <p:nvPr/>
            </p:nvGrpSpPr>
            <p:grpSpPr>
              <a:xfrm flipH="1" flipV="1">
                <a:off x="7511749" y="1247147"/>
                <a:ext cx="1453824" cy="2238839"/>
                <a:chOff x="4352724" y="2806687"/>
                <a:chExt cx="1282455" cy="1517286"/>
              </a:xfrm>
            </p:grpSpPr>
            <p:grpSp>
              <p:nvGrpSpPr>
                <p:cNvPr id="21" name="Grupo 20"/>
                <p:cNvGrpSpPr/>
                <p:nvPr/>
              </p:nvGrpSpPr>
              <p:grpSpPr>
                <a:xfrm rot="16200000">
                  <a:off x="4243545" y="2925006"/>
                  <a:ext cx="1509954" cy="1273315"/>
                  <a:chOff x="7596069" y="3307212"/>
                  <a:chExt cx="440224" cy="686075"/>
                </a:xfrm>
              </p:grpSpPr>
              <p:cxnSp>
                <p:nvCxnSpPr>
                  <p:cNvPr id="23" name="Conector recto de flecha 22"/>
                  <p:cNvCxnSpPr/>
                  <p:nvPr/>
                </p:nvCxnSpPr>
                <p:spPr>
                  <a:xfrm rot="5400000" flipV="1">
                    <a:off x="7693255" y="3650250"/>
                    <a:ext cx="686075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Conector recto 23"/>
                  <p:cNvCxnSpPr/>
                  <p:nvPr/>
                </p:nvCxnSpPr>
                <p:spPr>
                  <a:xfrm rot="5400000" flipH="1" flipV="1">
                    <a:off x="7816181" y="3087101"/>
                    <a:ext cx="0" cy="440223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2" name="Conector recto 21"/>
                <p:cNvCxnSpPr/>
                <p:nvPr/>
              </p:nvCxnSpPr>
              <p:spPr>
                <a:xfrm>
                  <a:off x="4352724" y="4323964"/>
                  <a:ext cx="1087663" cy="9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" name="Preparación 30"/>
            <p:cNvSpPr/>
            <p:nvPr/>
          </p:nvSpPr>
          <p:spPr>
            <a:xfrm>
              <a:off x="4994800" y="1851784"/>
              <a:ext cx="2529528" cy="360040"/>
            </a:xfrm>
            <a:prstGeom prst="flowChartPreparation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 smtClean="0"/>
                <a:t>f=1;f&lt;=10;f++</a:t>
              </a:r>
              <a:endParaRPr lang="es-PE" dirty="0"/>
            </a:p>
          </p:txBody>
        </p:sp>
      </p:grpSp>
    </p:spTree>
    <p:extLst>
      <p:ext uri="{BB962C8B-B14F-4D97-AF65-F5344CB8AC3E}">
        <p14:creationId xmlns:p14="http://schemas.microsoft.com/office/powerpoint/2010/main" val="60349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88640"/>
            <a:ext cx="770485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b="1" dirty="0" smtClean="0"/>
              <a:t>PROBLEMAS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1 - Confeccionar un programa que lea 3 pares de datos, cada par de datos corresponde a la medida de la base y la altura de un triángulo. El programa deberá informar:</a:t>
            </a:r>
          </a:p>
          <a:p>
            <a:pPr algn="just"/>
            <a:r>
              <a:rPr lang="es-PE" dirty="0" smtClean="0"/>
              <a:t>a) De cada triángulo la medida de su base, su altura y su superficie.</a:t>
            </a:r>
            <a:br>
              <a:rPr lang="es-PE" dirty="0" smtClean="0"/>
            </a:br>
            <a:r>
              <a:rPr lang="es-PE" dirty="0" smtClean="0"/>
              <a:t>b) La cantidad de triángulos cuya superficie es mayor a 12. </a:t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2 - Desarrollar un programa que solicite la carga de 10 números e imprima la suma de lo últimos 5 valores ingresados.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3- Desarrollar un programa que muestre la tabla de multiplicar del 5 (del 5 al 50). </a:t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4 - Confeccionar un programa que permita ingresar un valor del 1 al 10 y nos muestre la tabla de multiplicar del mismo (los primeros 12 términos)</a:t>
            </a:r>
            <a:br>
              <a:rPr lang="es-PE" dirty="0" smtClean="0"/>
            </a:br>
            <a:r>
              <a:rPr lang="es-PE" dirty="0" smtClean="0"/>
              <a:t>Ejemplo: Si ingreso 3 deberá aparecer en pantalla los valores 3, 6, 9, hasta el 36. </a:t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5 - Realizar un programa que lea los lados de 4 triángulos, e informar: a) De cada uno de ellos, qué tipo de triángulo es: equilátero (tres lados iguales), isósceles (dos lados iguales), o escaleno (ningún lado igual)</a:t>
            </a:r>
          </a:p>
          <a:p>
            <a:pPr algn="just"/>
            <a:r>
              <a:rPr lang="es-PE" dirty="0" smtClean="0"/>
              <a:t>b) Cantidad de triángulos de cada tipo.</a:t>
            </a:r>
          </a:p>
          <a:p>
            <a:pPr algn="just"/>
            <a:r>
              <a:rPr lang="es-PE" dirty="0" smtClean="0"/>
              <a:t>c) Tipo de triángulo del que hay menor cantidad.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70833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620688"/>
            <a:ext cx="74168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dirty="0" smtClean="0"/>
              <a:t>6 - Escribir un programa que pida ingresar coordenadas (</a:t>
            </a:r>
            <a:r>
              <a:rPr lang="es-PE" dirty="0" err="1" smtClean="0"/>
              <a:t>x,y</a:t>
            </a:r>
            <a:r>
              <a:rPr lang="es-PE" dirty="0" smtClean="0"/>
              <a:t>) que representan puntos en el plano. Informar cuántos puntos se han ingresado en el primer, segundo, tercer y cuarto cuadrante. Al comenzar el programa se pide que se ingrese la cantidad de puntos a procesar.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7 - Se realiza la carga de 10 valores enteros por teclado. Se desea conocer:</a:t>
            </a:r>
          </a:p>
          <a:p>
            <a:pPr algn="just"/>
            <a:r>
              <a:rPr lang="es-PE" dirty="0" smtClean="0"/>
              <a:t>a) La cantidad de valores negativos ingresados.</a:t>
            </a:r>
          </a:p>
          <a:p>
            <a:pPr algn="just"/>
            <a:r>
              <a:rPr lang="es-PE" dirty="0" smtClean="0"/>
              <a:t>b) La cantidad de valores positivos ingresados.</a:t>
            </a:r>
          </a:p>
          <a:p>
            <a:pPr algn="just"/>
            <a:r>
              <a:rPr lang="es-PE" dirty="0" smtClean="0"/>
              <a:t>c) La cantidad de múltiplos de 15.</a:t>
            </a:r>
          </a:p>
          <a:p>
            <a:pPr algn="just"/>
            <a:r>
              <a:rPr lang="es-PE" dirty="0" smtClean="0"/>
              <a:t>d) El valor acumulado de los números ingresados que son pares.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8 - Se cuenta con la siguiente información:</a:t>
            </a:r>
          </a:p>
          <a:p>
            <a:pPr algn="just"/>
            <a:r>
              <a:rPr lang="es-PE" dirty="0" smtClean="0"/>
              <a:t>Las edades de 50 estudiantes del turno mañana.</a:t>
            </a:r>
          </a:p>
          <a:p>
            <a:pPr algn="just"/>
            <a:r>
              <a:rPr lang="es-PE" dirty="0" smtClean="0"/>
              <a:t>Las edades de 60 estudiantes del turno tarde.</a:t>
            </a:r>
          </a:p>
          <a:p>
            <a:pPr algn="just"/>
            <a:r>
              <a:rPr lang="es-PE" dirty="0" smtClean="0"/>
              <a:t>Las edades de 110 estudiantes del turno noche.</a:t>
            </a:r>
          </a:p>
          <a:p>
            <a:pPr algn="just"/>
            <a:r>
              <a:rPr lang="es-PE" dirty="0" smtClean="0"/>
              <a:t>Las edades de cada estudiante deben ingresarse por teclado.</a:t>
            </a:r>
          </a:p>
          <a:p>
            <a:pPr algn="just"/>
            <a:r>
              <a:rPr lang="es-PE" dirty="0" smtClean="0"/>
              <a:t>a) Obtener el promedio de las edades de cada turno (tres promedios).</a:t>
            </a:r>
            <a:br>
              <a:rPr lang="es-PE" dirty="0" smtClean="0"/>
            </a:br>
            <a:r>
              <a:rPr lang="es-PE" dirty="0" smtClean="0"/>
              <a:t>b) Imprimir dichos promedios (promedio de cada turno).</a:t>
            </a:r>
          </a:p>
          <a:p>
            <a:pPr algn="just"/>
            <a:r>
              <a:rPr lang="es-PE" dirty="0" smtClean="0"/>
              <a:t>c) Mostrar por pantalla un mensaje que indique cual de los tres turnos tiene un promedio de edades mayor.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8957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332656"/>
            <a:ext cx="792088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PE" dirty="0" smtClean="0"/>
              <a:t>JavaScript es SENSIBLE A MAYUSCULAS Y MINUSCULAS. NO ES LO MISMO ESCRIBIR:</a:t>
            </a:r>
            <a:br>
              <a:rPr lang="es-PE" dirty="0" smtClean="0"/>
            </a:br>
            <a:r>
              <a:rPr lang="es-PE" dirty="0" err="1" smtClean="0"/>
              <a:t>document.write</a:t>
            </a:r>
            <a:r>
              <a:rPr lang="es-PE" dirty="0" smtClean="0"/>
              <a:t> que DOCUMENT.WRITE (la primera forma es la correcta, la segunda forma provoca un error de sintaxis).</a:t>
            </a:r>
            <a:endParaRPr lang="es-PE" dirty="0"/>
          </a:p>
        </p:txBody>
      </p:sp>
      <p:sp>
        <p:nvSpPr>
          <p:cNvPr id="3" name="2 Rectángulo"/>
          <p:cNvSpPr/>
          <p:nvPr/>
        </p:nvSpPr>
        <p:spPr>
          <a:xfrm>
            <a:off x="1946000" y="2060848"/>
            <a:ext cx="4963968" cy="286232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s-PE" dirty="0" smtClean="0"/>
              <a:t>&lt;</a:t>
            </a:r>
            <a:r>
              <a:rPr lang="es-PE" dirty="0" err="1" smtClean="0"/>
              <a:t>html</a:t>
            </a:r>
            <a:r>
              <a:rPr lang="es-PE" dirty="0" smtClean="0"/>
              <a:t>&gt; </a:t>
            </a:r>
          </a:p>
          <a:p>
            <a:r>
              <a:rPr lang="es-PE" dirty="0" smtClean="0"/>
              <a:t>&lt;head&gt; </a:t>
            </a:r>
          </a:p>
          <a:p>
            <a:r>
              <a:rPr lang="es-PE" dirty="0" smtClean="0"/>
              <a:t>&lt;/head&gt; </a:t>
            </a:r>
          </a:p>
          <a:p>
            <a:r>
              <a:rPr lang="es-PE" dirty="0" smtClean="0"/>
              <a:t>   &lt;</a:t>
            </a:r>
            <a:r>
              <a:rPr lang="es-PE" dirty="0" err="1" smtClean="0"/>
              <a:t>body</a:t>
            </a:r>
            <a:r>
              <a:rPr lang="es-PE" dirty="0" smtClean="0"/>
              <a:t>&gt; </a:t>
            </a:r>
          </a:p>
          <a:p>
            <a:r>
              <a:rPr lang="es-PE" dirty="0" smtClean="0"/>
              <a:t>      &lt;script&gt; </a:t>
            </a:r>
            <a:r>
              <a:rPr lang="es-PE" dirty="0" err="1" smtClean="0"/>
              <a:t>document.WRITE</a:t>
            </a:r>
            <a:r>
              <a:rPr lang="es-PE" dirty="0" smtClean="0"/>
              <a:t>('Hola Mundo') </a:t>
            </a:r>
          </a:p>
          <a:p>
            <a:r>
              <a:rPr lang="es-PE" dirty="0" smtClean="0"/>
              <a:t>               </a:t>
            </a:r>
            <a:r>
              <a:rPr lang="es-PE" dirty="0" err="1" smtClean="0"/>
              <a:t>document.write</a:t>
            </a:r>
            <a:r>
              <a:rPr lang="es-PE" dirty="0" smtClean="0"/>
              <a:t>("&lt;</a:t>
            </a:r>
            <a:r>
              <a:rPr lang="es-PE" dirty="0" err="1" smtClean="0"/>
              <a:t>br</a:t>
            </a:r>
            <a:r>
              <a:rPr lang="es-PE" dirty="0" smtClean="0"/>
              <a:t>&gt;")</a:t>
            </a:r>
          </a:p>
          <a:p>
            <a:r>
              <a:rPr lang="es-PE" dirty="0" smtClean="0"/>
              <a:t>	       </a:t>
            </a:r>
            <a:r>
              <a:rPr lang="es-PE" dirty="0" err="1" smtClean="0"/>
              <a:t>document.write</a:t>
            </a:r>
            <a:r>
              <a:rPr lang="es-PE" dirty="0" smtClean="0"/>
              <a:t>("Que tal!!!!!") 	</a:t>
            </a:r>
          </a:p>
          <a:p>
            <a:r>
              <a:rPr lang="es-PE" dirty="0" smtClean="0"/>
              <a:t>      &lt;/script&gt;</a:t>
            </a:r>
          </a:p>
          <a:p>
            <a:r>
              <a:rPr lang="es-PE" dirty="0" smtClean="0"/>
              <a:t>   &lt;/</a:t>
            </a:r>
            <a:r>
              <a:rPr lang="es-PE" dirty="0" err="1" smtClean="0"/>
              <a:t>body</a:t>
            </a:r>
            <a:r>
              <a:rPr lang="es-PE" dirty="0" smtClean="0"/>
              <a:t>&gt; </a:t>
            </a:r>
          </a:p>
          <a:p>
            <a:r>
              <a:rPr lang="es-PE" dirty="0" smtClean="0"/>
              <a:t>&lt;/</a:t>
            </a:r>
            <a:r>
              <a:rPr lang="es-PE" dirty="0" err="1" smtClean="0"/>
              <a:t>html</a:t>
            </a:r>
            <a:r>
              <a:rPr lang="es-PE" dirty="0" smtClean="0"/>
              <a:t>&gt; </a:t>
            </a:r>
            <a:endParaRPr lang="es-PE" dirty="0"/>
          </a:p>
        </p:txBody>
      </p:sp>
      <p:sp>
        <p:nvSpPr>
          <p:cNvPr id="4" name="Elipse 3"/>
          <p:cNvSpPr/>
          <p:nvPr/>
        </p:nvSpPr>
        <p:spPr>
          <a:xfrm>
            <a:off x="4031940" y="3086249"/>
            <a:ext cx="79208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05361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188640"/>
            <a:ext cx="16561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Variables.</a:t>
            </a:r>
            <a:endParaRPr lang="es-PE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2" y="1052736"/>
            <a:ext cx="77105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dirty="0" smtClean="0"/>
              <a:t>Una variable se define anteponiéndole la palabra clave </a:t>
            </a:r>
            <a:r>
              <a:rPr lang="es-PE" dirty="0" err="1" smtClean="0"/>
              <a:t>var</a:t>
            </a:r>
            <a:r>
              <a:rPr lang="es-PE" dirty="0" smtClean="0"/>
              <a:t>:</a:t>
            </a:r>
            <a:br>
              <a:rPr lang="es-PE" dirty="0" smtClean="0"/>
            </a:br>
            <a:r>
              <a:rPr lang="es-PE" dirty="0" err="1" smtClean="0">
                <a:solidFill>
                  <a:srgbClr val="FF0000"/>
                </a:solidFill>
              </a:rPr>
              <a:t>var</a:t>
            </a:r>
            <a:r>
              <a:rPr lang="es-PE" dirty="0" smtClean="0">
                <a:solidFill>
                  <a:srgbClr val="FF0000"/>
                </a:solidFill>
              </a:rPr>
              <a:t> </a:t>
            </a:r>
            <a:r>
              <a:rPr lang="es-PE" dirty="0" err="1" smtClean="0">
                <a:solidFill>
                  <a:srgbClr val="FF0000"/>
                </a:solidFill>
              </a:rPr>
              <a:t>dia</a:t>
            </a:r>
            <a:r>
              <a:rPr lang="es-PE" dirty="0" smtClean="0"/>
              <a:t>;  se pueden declarar varias variables en una misma línea: </a:t>
            </a:r>
          </a:p>
          <a:p>
            <a:pPr algn="just"/>
            <a:r>
              <a:rPr lang="es-PE" dirty="0" err="1" smtClean="0"/>
              <a:t>var</a:t>
            </a:r>
            <a:r>
              <a:rPr lang="es-PE" dirty="0" smtClean="0"/>
              <a:t> </a:t>
            </a:r>
            <a:r>
              <a:rPr lang="es-PE" dirty="0" err="1" smtClean="0"/>
              <a:t>dia</a:t>
            </a:r>
            <a:r>
              <a:rPr lang="es-PE" dirty="0" smtClean="0"/>
              <a:t>, mes, positivos, </a:t>
            </a:r>
            <a:r>
              <a:rPr lang="es-PE" dirty="0" err="1" smtClean="0"/>
              <a:t>mayores,etc</a:t>
            </a:r>
            <a:r>
              <a:rPr lang="es-PE" dirty="0" smtClean="0"/>
              <a:t> </a:t>
            </a:r>
          </a:p>
          <a:p>
            <a:pPr algn="just"/>
            <a:r>
              <a:rPr lang="es-PE" dirty="0"/>
              <a:t>A</a:t>
            </a:r>
            <a:r>
              <a:rPr lang="es-PE" dirty="0" smtClean="0"/>
              <a:t> una variable se la puede definir e inmediatamente inicializarla con un valor: </a:t>
            </a:r>
          </a:p>
          <a:p>
            <a:pPr algn="just"/>
            <a:r>
              <a:rPr lang="es-PE" dirty="0" err="1" smtClean="0">
                <a:solidFill>
                  <a:srgbClr val="FF0000"/>
                </a:solidFill>
              </a:rPr>
              <a:t>var</a:t>
            </a:r>
            <a:r>
              <a:rPr lang="es-PE" dirty="0" smtClean="0">
                <a:solidFill>
                  <a:srgbClr val="FF0000"/>
                </a:solidFill>
              </a:rPr>
              <a:t> edad=20</a:t>
            </a:r>
            <a:r>
              <a:rPr lang="es-PE" dirty="0" smtClean="0"/>
              <a:t>; o también  en dos pasos: </a:t>
            </a:r>
          </a:p>
          <a:p>
            <a:pPr algn="just"/>
            <a:r>
              <a:rPr lang="es-PE" dirty="0" err="1" smtClean="0">
                <a:solidFill>
                  <a:srgbClr val="FF0000"/>
                </a:solidFill>
              </a:rPr>
              <a:t>var</a:t>
            </a:r>
            <a:r>
              <a:rPr lang="es-PE" dirty="0" smtClean="0">
                <a:solidFill>
                  <a:srgbClr val="FF0000"/>
                </a:solidFill>
              </a:rPr>
              <a:t> edad;</a:t>
            </a:r>
          </a:p>
          <a:p>
            <a:pPr algn="just"/>
            <a:r>
              <a:rPr lang="es-PE" dirty="0" smtClean="0">
                <a:solidFill>
                  <a:srgbClr val="FF0000"/>
                </a:solidFill>
              </a:rPr>
              <a:t>edad=20;</a:t>
            </a:r>
          </a:p>
          <a:p>
            <a:pPr algn="just"/>
            <a:endParaRPr lang="es-PE" dirty="0"/>
          </a:p>
          <a:p>
            <a:pPr algn="just"/>
            <a:r>
              <a:rPr lang="es-PE" dirty="0" smtClean="0"/>
              <a:t>También se puede crear variables sin emplear </a:t>
            </a:r>
            <a:r>
              <a:rPr lang="es-PE" dirty="0" err="1" smtClean="0"/>
              <a:t>var</a:t>
            </a:r>
            <a:r>
              <a:rPr lang="es-PE" dirty="0" smtClean="0"/>
              <a:t>.  Se crea con asignarle un valor a un identificador.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47681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292080" y="26304"/>
            <a:ext cx="403638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 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   &lt;script&gt;</a:t>
            </a:r>
          </a:p>
          <a:p>
            <a:r>
              <a:rPr lang="es-PE" dirty="0"/>
              <a:t>     </a:t>
            </a:r>
            <a:r>
              <a:rPr lang="es-PE" dirty="0" err="1"/>
              <a:t>var</a:t>
            </a:r>
            <a:r>
              <a:rPr lang="es-PE" dirty="0"/>
              <a:t> no="</a:t>
            </a:r>
            <a:r>
              <a:rPr lang="es-PE" dirty="0" err="1"/>
              <a:t>Merly</a:t>
            </a:r>
            <a:r>
              <a:rPr lang="es-PE" dirty="0"/>
              <a:t>";</a:t>
            </a:r>
          </a:p>
          <a:p>
            <a:r>
              <a:rPr lang="es-PE" dirty="0"/>
              <a:t>     </a:t>
            </a:r>
            <a:r>
              <a:rPr lang="es-PE" dirty="0" err="1"/>
              <a:t>var</a:t>
            </a:r>
            <a:r>
              <a:rPr lang="es-PE" dirty="0"/>
              <a:t> edad=38;</a:t>
            </a:r>
          </a:p>
          <a:p>
            <a:r>
              <a:rPr lang="es-PE" dirty="0"/>
              <a:t>    &lt;/script&gt;</a:t>
            </a:r>
          </a:p>
          <a:p>
            <a:r>
              <a:rPr lang="es-PE" dirty="0"/>
              <a:t>     &lt;</a:t>
            </a:r>
            <a:r>
              <a:rPr lang="es-PE" dirty="0" err="1"/>
              <a:t>table</a:t>
            </a:r>
            <a:r>
              <a:rPr lang="es-PE" dirty="0"/>
              <a:t> </a:t>
            </a:r>
            <a:r>
              <a:rPr lang="es-PE" dirty="0" err="1"/>
              <a:t>border</a:t>
            </a:r>
            <a:r>
              <a:rPr lang="es-PE" dirty="0"/>
              <a:t>=1&gt;</a:t>
            </a:r>
          </a:p>
          <a:p>
            <a:r>
              <a:rPr lang="es-PE" dirty="0"/>
              <a:t>       </a:t>
            </a:r>
            <a:r>
              <a:rPr lang="es-PE" dirty="0" smtClean="0"/>
              <a:t>        </a:t>
            </a:r>
            <a:r>
              <a:rPr lang="es-PE" dirty="0"/>
              <a:t>&lt;</a:t>
            </a:r>
            <a:r>
              <a:rPr lang="es-PE" dirty="0" err="1"/>
              <a:t>tr</a:t>
            </a:r>
            <a:r>
              <a:rPr lang="es-PE" dirty="0"/>
              <a:t>&gt;&lt;</a:t>
            </a:r>
            <a:r>
              <a:rPr lang="es-PE" dirty="0" err="1"/>
              <a:t>th</a:t>
            </a:r>
            <a:r>
              <a:rPr lang="es-PE" dirty="0"/>
              <a:t>&gt;Nombre&lt;/</a:t>
            </a:r>
            <a:r>
              <a:rPr lang="es-PE" dirty="0" err="1"/>
              <a:t>th</a:t>
            </a:r>
            <a:r>
              <a:rPr lang="es-PE" dirty="0"/>
              <a:t>&gt;</a:t>
            </a:r>
          </a:p>
          <a:p>
            <a:r>
              <a:rPr lang="es-PE" dirty="0"/>
              <a:t>            &lt;</a:t>
            </a:r>
            <a:r>
              <a:rPr lang="es-PE" dirty="0" err="1"/>
              <a:t>th</a:t>
            </a:r>
            <a:r>
              <a:rPr lang="es-PE" dirty="0"/>
              <a:t>&gt;Edad &lt;/</a:t>
            </a:r>
            <a:r>
              <a:rPr lang="es-PE" dirty="0" err="1"/>
              <a:t>th</a:t>
            </a:r>
            <a:r>
              <a:rPr lang="es-PE" dirty="0"/>
              <a:t>&gt;</a:t>
            </a:r>
          </a:p>
          <a:p>
            <a:r>
              <a:rPr lang="es-PE" dirty="0"/>
              <a:t>        &lt;/</a:t>
            </a:r>
            <a:r>
              <a:rPr lang="es-PE" dirty="0" err="1"/>
              <a:t>tr</a:t>
            </a:r>
            <a:r>
              <a:rPr lang="es-PE" dirty="0"/>
              <a:t>&gt;  </a:t>
            </a:r>
          </a:p>
          <a:p>
            <a:r>
              <a:rPr lang="es-PE" dirty="0"/>
              <a:t>        &lt;</a:t>
            </a:r>
            <a:r>
              <a:rPr lang="es-PE" dirty="0" err="1"/>
              <a:t>tr</a:t>
            </a:r>
            <a:r>
              <a:rPr lang="es-PE" dirty="0"/>
              <a:t>&gt;</a:t>
            </a:r>
          </a:p>
          <a:p>
            <a:r>
              <a:rPr lang="es-PE" dirty="0"/>
              <a:t>          &lt;</a:t>
            </a:r>
            <a:r>
              <a:rPr lang="es-PE" dirty="0" err="1"/>
              <a:t>td</a:t>
            </a:r>
            <a:r>
              <a:rPr lang="es-PE" dirty="0" smtClean="0"/>
              <a:t>&gt;&lt;</a:t>
            </a:r>
            <a:r>
              <a:rPr lang="es-PE" dirty="0"/>
              <a:t>script&gt;</a:t>
            </a:r>
          </a:p>
          <a:p>
            <a:r>
              <a:rPr lang="es-PE" dirty="0"/>
              <a:t>              </a:t>
            </a:r>
            <a:r>
              <a:rPr lang="es-PE" dirty="0" err="1"/>
              <a:t>document.write</a:t>
            </a:r>
            <a:r>
              <a:rPr lang="es-PE" dirty="0"/>
              <a:t>(no);</a:t>
            </a:r>
          </a:p>
          <a:p>
            <a:r>
              <a:rPr lang="es-PE" dirty="0"/>
              <a:t>          &lt;/script&gt;</a:t>
            </a:r>
          </a:p>
          <a:p>
            <a:r>
              <a:rPr lang="es-PE" dirty="0"/>
              <a:t>          &lt;/</a:t>
            </a:r>
            <a:r>
              <a:rPr lang="es-PE" dirty="0" err="1"/>
              <a:t>td</a:t>
            </a:r>
            <a:r>
              <a:rPr lang="es-PE" dirty="0"/>
              <a:t>&gt;</a:t>
            </a:r>
          </a:p>
          <a:p>
            <a:r>
              <a:rPr lang="es-PE" dirty="0"/>
              <a:t>             &lt;</a:t>
            </a:r>
            <a:r>
              <a:rPr lang="es-PE" dirty="0" err="1"/>
              <a:t>td</a:t>
            </a:r>
            <a:r>
              <a:rPr lang="es-PE" dirty="0" smtClean="0"/>
              <a:t>&gt; </a:t>
            </a:r>
            <a:r>
              <a:rPr lang="es-PE" dirty="0"/>
              <a:t>&lt;script&gt;</a:t>
            </a:r>
          </a:p>
          <a:p>
            <a:r>
              <a:rPr lang="es-PE" dirty="0"/>
              <a:t>              </a:t>
            </a:r>
            <a:r>
              <a:rPr lang="es-PE" dirty="0" err="1"/>
              <a:t>document.write</a:t>
            </a:r>
            <a:r>
              <a:rPr lang="es-PE" dirty="0"/>
              <a:t>(edad);</a:t>
            </a:r>
          </a:p>
          <a:p>
            <a:r>
              <a:rPr lang="es-PE" dirty="0"/>
              <a:t>          &lt;/script&gt; </a:t>
            </a:r>
          </a:p>
          <a:p>
            <a:r>
              <a:rPr lang="es-PE" dirty="0"/>
              <a:t>           &lt;/</a:t>
            </a:r>
            <a:r>
              <a:rPr lang="es-PE" dirty="0" err="1"/>
              <a:t>td</a:t>
            </a:r>
            <a:r>
              <a:rPr lang="es-PE" dirty="0"/>
              <a:t>&gt;   </a:t>
            </a:r>
          </a:p>
          <a:p>
            <a:r>
              <a:rPr lang="es-PE" dirty="0"/>
              <a:t>        &lt;/</a:t>
            </a:r>
            <a:r>
              <a:rPr lang="es-PE" dirty="0" err="1"/>
              <a:t>tr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 </a:t>
            </a:r>
          </a:p>
        </p:txBody>
      </p:sp>
      <p:sp>
        <p:nvSpPr>
          <p:cNvPr id="3" name="1 Rectángulo"/>
          <p:cNvSpPr/>
          <p:nvPr/>
        </p:nvSpPr>
        <p:spPr>
          <a:xfrm>
            <a:off x="395536" y="620688"/>
            <a:ext cx="40363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&lt;html&gt;</a:t>
            </a:r>
          </a:p>
          <a:p>
            <a:r>
              <a:rPr lang="en-US" dirty="0"/>
              <a:t>&lt;head&gt;</a:t>
            </a:r>
          </a:p>
          <a:p>
            <a:r>
              <a:rPr lang="en-US" dirty="0"/>
              <a:t>&lt;/head&gt;</a:t>
            </a:r>
          </a:p>
          <a:p>
            <a:r>
              <a:rPr lang="en-US" dirty="0"/>
              <a:t> &lt;body&gt;</a:t>
            </a:r>
          </a:p>
          <a:p>
            <a:r>
              <a:rPr lang="en-US" dirty="0"/>
              <a:t>&lt;table border=1&gt;</a:t>
            </a:r>
          </a:p>
          <a:p>
            <a:r>
              <a:rPr lang="en-US" dirty="0"/>
              <a:t>               &lt;</a:t>
            </a:r>
            <a:r>
              <a:rPr lang="en-US" dirty="0" err="1"/>
              <a:t>tr</a:t>
            </a:r>
            <a:r>
              <a:rPr lang="en-US" dirty="0"/>
              <a:t>&gt;&lt;</a:t>
            </a:r>
            <a:r>
              <a:rPr lang="en-US" dirty="0" err="1"/>
              <a:t>th</a:t>
            </a:r>
            <a:r>
              <a:rPr lang="en-US" dirty="0"/>
              <a:t>&gt;</a:t>
            </a:r>
            <a:r>
              <a:rPr lang="en-US" dirty="0" err="1"/>
              <a:t>Nombre</a:t>
            </a:r>
            <a:r>
              <a:rPr lang="en-US" dirty="0"/>
              <a:t>&lt;/</a:t>
            </a:r>
            <a:r>
              <a:rPr lang="en-US" dirty="0" err="1"/>
              <a:t>th</a:t>
            </a:r>
            <a:r>
              <a:rPr lang="en-US" dirty="0"/>
              <a:t>&gt;</a:t>
            </a:r>
          </a:p>
          <a:p>
            <a:r>
              <a:rPr lang="en-US" dirty="0"/>
              <a:t>            &lt;</a:t>
            </a:r>
            <a:r>
              <a:rPr lang="en-US" dirty="0" err="1"/>
              <a:t>th</a:t>
            </a:r>
            <a:r>
              <a:rPr lang="en-US" dirty="0"/>
              <a:t>&gt;</a:t>
            </a:r>
            <a:r>
              <a:rPr lang="en-US" dirty="0" err="1"/>
              <a:t>Edad</a:t>
            </a:r>
            <a:r>
              <a:rPr lang="en-US" dirty="0"/>
              <a:t> &lt;/</a:t>
            </a:r>
            <a:r>
              <a:rPr lang="en-US" dirty="0" err="1"/>
              <a:t>th</a:t>
            </a:r>
            <a:r>
              <a:rPr lang="en-US" dirty="0"/>
              <a:t>&gt;</a:t>
            </a:r>
          </a:p>
          <a:p>
            <a:r>
              <a:rPr lang="en-US" dirty="0"/>
              <a:t>        &lt;/</a:t>
            </a:r>
            <a:r>
              <a:rPr lang="en-US" dirty="0" err="1"/>
              <a:t>tr</a:t>
            </a:r>
            <a:r>
              <a:rPr lang="en-US" dirty="0"/>
              <a:t>&gt;  </a:t>
            </a:r>
          </a:p>
          <a:p>
            <a:r>
              <a:rPr lang="en-US" dirty="0"/>
              <a:t>        &lt;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r>
              <a:rPr lang="en-US" dirty="0"/>
              <a:t>          &lt;td&gt;</a:t>
            </a:r>
            <a:r>
              <a:rPr lang="en-US" dirty="0" err="1"/>
              <a:t>Merly</a:t>
            </a:r>
            <a:endParaRPr lang="en-US" dirty="0"/>
          </a:p>
          <a:p>
            <a:r>
              <a:rPr lang="en-US" dirty="0"/>
              <a:t>          &lt;/td&gt;</a:t>
            </a:r>
          </a:p>
          <a:p>
            <a:r>
              <a:rPr lang="en-US" dirty="0"/>
              <a:t>             &lt;td&gt; 45</a:t>
            </a:r>
          </a:p>
          <a:p>
            <a:r>
              <a:rPr lang="en-US" dirty="0"/>
              <a:t>           &lt;/td&gt;   </a:t>
            </a:r>
          </a:p>
          <a:p>
            <a:r>
              <a:rPr lang="en-US" dirty="0"/>
              <a:t>        &lt;/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851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 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   &lt;script&gt;</a:t>
            </a:r>
          </a:p>
          <a:p>
            <a:r>
              <a:rPr lang="es-PE" dirty="0"/>
              <a:t>     </a:t>
            </a:r>
            <a:r>
              <a:rPr lang="es-PE" dirty="0" err="1"/>
              <a:t>var</a:t>
            </a:r>
            <a:r>
              <a:rPr lang="es-PE" dirty="0"/>
              <a:t> no="</a:t>
            </a:r>
            <a:r>
              <a:rPr lang="es-PE" dirty="0" err="1"/>
              <a:t>Merly</a:t>
            </a:r>
            <a:r>
              <a:rPr lang="es-PE" dirty="0"/>
              <a:t>";</a:t>
            </a:r>
          </a:p>
          <a:p>
            <a:r>
              <a:rPr lang="es-PE" dirty="0"/>
              <a:t>     </a:t>
            </a:r>
            <a:r>
              <a:rPr lang="es-PE" dirty="0" err="1"/>
              <a:t>var</a:t>
            </a:r>
            <a:r>
              <a:rPr lang="es-PE" dirty="0"/>
              <a:t> edad=38;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</a:t>
            </a:r>
            <a:r>
              <a:rPr lang="es-PE" dirty="0" err="1"/>
              <a:t>table</a:t>
            </a:r>
            <a:r>
              <a:rPr lang="es-PE" dirty="0"/>
              <a:t> </a:t>
            </a:r>
            <a:r>
              <a:rPr lang="es-PE" dirty="0" err="1"/>
              <a:t>border</a:t>
            </a:r>
            <a:r>
              <a:rPr lang="es-PE" dirty="0"/>
              <a:t>=1&gt;");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</a:t>
            </a:r>
            <a:r>
              <a:rPr lang="es-PE" dirty="0" err="1"/>
              <a:t>tr</a:t>
            </a:r>
            <a:r>
              <a:rPr lang="es-PE" dirty="0"/>
              <a:t>&gt;&lt;</a:t>
            </a:r>
            <a:r>
              <a:rPr lang="es-PE" dirty="0" err="1"/>
              <a:t>th</a:t>
            </a:r>
            <a:r>
              <a:rPr lang="es-PE" dirty="0"/>
              <a:t>&gt;Nombre&lt;/</a:t>
            </a:r>
            <a:r>
              <a:rPr lang="es-PE" dirty="0" err="1"/>
              <a:t>th</a:t>
            </a:r>
            <a:r>
              <a:rPr lang="es-PE" dirty="0"/>
              <a:t>&gt;");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</a:t>
            </a:r>
            <a:r>
              <a:rPr lang="es-PE" dirty="0" err="1"/>
              <a:t>th</a:t>
            </a:r>
            <a:r>
              <a:rPr lang="es-PE" dirty="0"/>
              <a:t>&gt;Edad &lt;/</a:t>
            </a:r>
            <a:r>
              <a:rPr lang="es-PE" dirty="0" err="1"/>
              <a:t>th</a:t>
            </a:r>
            <a:r>
              <a:rPr lang="es-PE" dirty="0"/>
              <a:t>&gt;");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("&lt;/</a:t>
            </a:r>
            <a:r>
              <a:rPr lang="es-PE" dirty="0" err="1"/>
              <a:t>tr</a:t>
            </a:r>
            <a:r>
              <a:rPr lang="es-PE" dirty="0"/>
              <a:t>&gt;");  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</a:t>
            </a:r>
            <a:r>
              <a:rPr lang="es-PE" dirty="0" err="1"/>
              <a:t>tr</a:t>
            </a:r>
            <a:r>
              <a:rPr lang="es-PE" dirty="0"/>
              <a:t>&gt;");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</a:t>
            </a:r>
            <a:r>
              <a:rPr lang="es-PE" dirty="0" err="1"/>
              <a:t>td</a:t>
            </a:r>
            <a:r>
              <a:rPr lang="es-PE" dirty="0"/>
              <a:t>&gt;");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(no);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("&lt;/</a:t>
            </a:r>
            <a:r>
              <a:rPr lang="es-PE" dirty="0" err="1"/>
              <a:t>td</a:t>
            </a:r>
            <a:r>
              <a:rPr lang="es-PE" dirty="0"/>
              <a:t>&gt;");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</a:t>
            </a:r>
            <a:r>
              <a:rPr lang="es-PE" dirty="0" err="1"/>
              <a:t>td</a:t>
            </a:r>
            <a:r>
              <a:rPr lang="es-PE" dirty="0"/>
              <a:t>&gt;");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(edad);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("&lt;/</a:t>
            </a:r>
            <a:r>
              <a:rPr lang="es-PE" dirty="0" err="1"/>
              <a:t>td</a:t>
            </a:r>
            <a:r>
              <a:rPr lang="es-PE" dirty="0"/>
              <a:t>&gt;");</a:t>
            </a:r>
          </a:p>
          <a:p>
            <a:r>
              <a:rPr lang="es-PE" dirty="0"/>
              <a:t>      </a:t>
            </a:r>
            <a:r>
              <a:rPr lang="es-PE" dirty="0" err="1"/>
              <a:t>document.write</a:t>
            </a:r>
            <a:r>
              <a:rPr lang="es-PE" dirty="0"/>
              <a:t>("&lt;/</a:t>
            </a:r>
            <a:r>
              <a:rPr lang="es-PE" dirty="0" err="1"/>
              <a:t>tr</a:t>
            </a:r>
            <a:r>
              <a:rPr lang="es-PE" dirty="0"/>
              <a:t>&gt;");</a:t>
            </a:r>
          </a:p>
          <a:p>
            <a:r>
              <a:rPr lang="es-PE" dirty="0"/>
              <a:t>   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57964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764704"/>
            <a:ext cx="69847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PE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Ejercicio:</a:t>
            </a:r>
          </a:p>
          <a:p>
            <a:pPr algn="just">
              <a:lnSpc>
                <a:spcPct val="150000"/>
              </a:lnSpc>
            </a:pPr>
            <a:r>
              <a:rPr lang="es-PE" dirty="0" smtClean="0"/>
              <a:t>Confeccionar una programa en JavaScript que defina e inicialice una variable real donde almacenar el sueldo de un empleado y otra de tipo cadena de caracteres donde almacenaremos el nombre. Imprimir cada variable en una línea distinta en pantalla.   Escribirlo de dos formas.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92165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4191</TotalTime>
  <Words>4830</Words>
  <Application>Microsoft Office PowerPoint</Application>
  <PresentationFormat>Presentación en pantalla (4:3)</PresentationFormat>
  <Paragraphs>779</Paragraphs>
  <Slides>45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45</vt:i4>
      </vt:variant>
    </vt:vector>
  </HeadingPairs>
  <TitlesOfParts>
    <vt:vector size="51" baseType="lpstr">
      <vt:lpstr>Arial</vt:lpstr>
      <vt:lpstr>Arial Unicode MS</vt:lpstr>
      <vt:lpstr>Calibri</vt:lpstr>
      <vt:lpstr>Courier New</vt:lpstr>
      <vt:lpstr>Wingdings</vt:lpstr>
      <vt:lpstr>Tema de Office</vt:lpstr>
      <vt:lpstr> Java script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User</cp:lastModifiedBy>
  <cp:revision>76</cp:revision>
  <dcterms:created xsi:type="dcterms:W3CDTF">2012-03-23T02:32:18Z</dcterms:created>
  <dcterms:modified xsi:type="dcterms:W3CDTF">2022-11-17T16:55:56Z</dcterms:modified>
</cp:coreProperties>
</file>