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63" r:id="rId4"/>
    <p:sldId id="265" r:id="rId5"/>
    <p:sldId id="266" r:id="rId6"/>
    <p:sldId id="275" r:id="rId7"/>
    <p:sldId id="267" r:id="rId8"/>
    <p:sldId id="268" r:id="rId9"/>
    <p:sldId id="270" r:id="rId10"/>
    <p:sldId id="271" r:id="rId11"/>
    <p:sldId id="272" r:id="rId12"/>
    <p:sldId id="273" r:id="rId13"/>
    <p:sldId id="274" r:id="rId14"/>
    <p:sldId id="276" r:id="rId15"/>
    <p:sldId id="277" r:id="rId16"/>
    <p:sldId id="278" r:id="rId17"/>
    <p:sldId id="279" r:id="rId18"/>
    <p:sldId id="280" r:id="rId19"/>
    <p:sldId id="281" r:id="rId20"/>
    <p:sldId id="282" r:id="rId21"/>
    <p:sldId id="283" r:id="rId2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357178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358115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156723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380576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505199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65842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201246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191881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52230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342263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851085-B31E-4411-A9EF-5D83C7FCDA07}" type="datetimeFigureOut">
              <a:rPr lang="es-PE" smtClean="0"/>
              <a:t>18/08/2022</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C3A3C854-7F28-4777-8997-D7DF18120B5F}" type="slidenum">
              <a:rPr lang="es-PE" smtClean="0"/>
              <a:t>‹Nº›</a:t>
            </a:fld>
            <a:endParaRPr lang="es-PE"/>
          </a:p>
        </p:txBody>
      </p:sp>
    </p:spTree>
    <p:extLst>
      <p:ext uri="{BB962C8B-B14F-4D97-AF65-F5344CB8AC3E}">
        <p14:creationId xmlns:p14="http://schemas.microsoft.com/office/powerpoint/2010/main" val="44093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51085-B31E-4411-A9EF-5D83C7FCDA07}" type="datetimeFigureOut">
              <a:rPr lang="es-PE" smtClean="0"/>
              <a:t>18/08/2022</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C854-7F28-4777-8997-D7DF18120B5F}" type="slidenum">
              <a:rPr lang="es-PE" smtClean="0"/>
              <a:t>‹Nº›</a:t>
            </a:fld>
            <a:endParaRPr lang="es-PE"/>
          </a:p>
        </p:txBody>
      </p:sp>
    </p:spTree>
    <p:extLst>
      <p:ext uri="{BB962C8B-B14F-4D97-AF65-F5344CB8AC3E}">
        <p14:creationId xmlns:p14="http://schemas.microsoft.com/office/powerpoint/2010/main" val="347075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PE" dirty="0" smtClean="0"/>
              <a:t>Estilos – Parte 2</a:t>
            </a:r>
            <a:endParaRPr lang="es-PE" dirty="0"/>
          </a:p>
        </p:txBody>
      </p:sp>
      <p:sp>
        <p:nvSpPr>
          <p:cNvPr id="3" name="Subtítulo 2"/>
          <p:cNvSpPr>
            <a:spLocks noGrp="1"/>
          </p:cNvSpPr>
          <p:nvPr>
            <p:ph type="subTitle" idx="1"/>
          </p:nvPr>
        </p:nvSpPr>
        <p:spPr/>
        <p:txBody>
          <a:bodyPr/>
          <a:lstStyle/>
          <a:p>
            <a:endParaRPr lang="es-PE"/>
          </a:p>
        </p:txBody>
      </p:sp>
    </p:spTree>
    <p:extLst>
      <p:ext uri="{BB962C8B-B14F-4D97-AF65-F5344CB8AC3E}">
        <p14:creationId xmlns:p14="http://schemas.microsoft.com/office/powerpoint/2010/main" val="143138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819150"/>
            <a:ext cx="820102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817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814388"/>
            <a:ext cx="818197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344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85" t="28581" r="43153" b="18769"/>
          <a:stretch/>
        </p:blipFill>
        <p:spPr bwMode="auto">
          <a:xfrm>
            <a:off x="323527" y="404664"/>
            <a:ext cx="854033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414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764704"/>
            <a:ext cx="813508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989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188640"/>
            <a:ext cx="3836820" cy="523220"/>
          </a:xfrm>
          <a:prstGeom prst="rect">
            <a:avLst/>
          </a:prstGeom>
        </p:spPr>
        <p:txBody>
          <a:bodyPr wrap="non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2800" b="1" u="sng" dirty="0" smtClean="0">
                <a:solidFill>
                  <a:srgbClr val="FF0000"/>
                </a:solidFill>
                <a:effectLst>
                  <a:outerShdw blurRad="38100" dist="38100" dir="2700000" algn="tl">
                    <a:srgbClr val="000000">
                      <a:alpha val="43137"/>
                    </a:srgbClr>
                  </a:outerShdw>
                </a:effectLst>
              </a:rPr>
              <a:t>El fondo de un elemento</a:t>
            </a:r>
            <a:endParaRPr lang="es-PE" sz="2800" b="1" u="sng" dirty="0">
              <a:solidFill>
                <a:srgbClr val="FF0000"/>
              </a:solidFill>
              <a:effectLst>
                <a:outerShdw blurRad="38100" dist="38100" dir="2700000" algn="tl">
                  <a:srgbClr val="000000">
                    <a:alpha val="43137"/>
                  </a:srgbClr>
                </a:outerShdw>
              </a:effectLst>
            </a:endParaRPr>
          </a:p>
        </p:txBody>
      </p:sp>
      <p:sp>
        <p:nvSpPr>
          <p:cNvPr id="3" name="Rectángulo 2"/>
          <p:cNvSpPr/>
          <p:nvPr/>
        </p:nvSpPr>
        <p:spPr>
          <a:xfrm>
            <a:off x="296104" y="836712"/>
            <a:ext cx="8568952" cy="923330"/>
          </a:xfrm>
          <a:prstGeom prst="rect">
            <a:avLst/>
          </a:prstGeom>
        </p:spPr>
        <p:txBody>
          <a:bodyPr wrap="square">
            <a:spAutoFit/>
          </a:bodyPr>
          <a:lstStyle/>
          <a:p>
            <a:r>
              <a:rPr lang="es-PE" dirty="0"/>
              <a:t>Para cambiar el color de fondo:</a:t>
            </a:r>
          </a:p>
          <a:p>
            <a:r>
              <a:rPr lang="es-PE" b="1" dirty="0" err="1"/>
              <a:t>background</a:t>
            </a:r>
            <a:r>
              <a:rPr lang="es-PE" b="1" dirty="0"/>
              <a:t>-color: &lt;color&gt;; </a:t>
            </a:r>
          </a:p>
          <a:p>
            <a:r>
              <a:rPr lang="es-PE" dirty="0"/>
              <a:t>Los colores se especifican igual que cuando veíamos el atributo color. </a:t>
            </a:r>
          </a:p>
        </p:txBody>
      </p:sp>
      <p:sp>
        <p:nvSpPr>
          <p:cNvPr id="4" name="Rectángulo 3"/>
          <p:cNvSpPr/>
          <p:nvPr/>
        </p:nvSpPr>
        <p:spPr>
          <a:xfrm>
            <a:off x="34288" y="2060848"/>
            <a:ext cx="6840760" cy="2693045"/>
          </a:xfrm>
          <a:prstGeom prst="rect">
            <a:avLst/>
          </a:prstGeom>
        </p:spPr>
        <p:txBody>
          <a:bodyPr wrap="square">
            <a:spAutoFit/>
          </a:bodyPr>
          <a:lstStyle/>
          <a:p>
            <a:r>
              <a:rPr lang="es-PE" sz="1300" dirty="0" smtClean="0"/>
              <a:t>#</a:t>
            </a:r>
            <a:r>
              <a:rPr lang="es-PE" sz="1300" dirty="0"/>
              <a:t>fondo {</a:t>
            </a:r>
          </a:p>
          <a:p>
            <a:r>
              <a:rPr lang="es-PE" sz="1300" dirty="0"/>
              <a:t>  </a:t>
            </a:r>
            <a:r>
              <a:rPr lang="es-PE" sz="1300" dirty="0" err="1"/>
              <a:t>background</a:t>
            </a:r>
            <a:r>
              <a:rPr lang="es-PE" sz="1300" dirty="0"/>
              <a:t>-color: </a:t>
            </a:r>
            <a:r>
              <a:rPr lang="es-PE" sz="1300" dirty="0" err="1"/>
              <a:t>yellow</a:t>
            </a:r>
            <a:r>
              <a:rPr lang="es-PE" sz="1300" dirty="0"/>
              <a:t>;</a:t>
            </a:r>
          </a:p>
          <a:p>
            <a:r>
              <a:rPr lang="es-PE" sz="1300" dirty="0"/>
              <a:t>}</a:t>
            </a:r>
          </a:p>
          <a:p>
            <a:endParaRPr lang="es-PE" sz="1300" dirty="0"/>
          </a:p>
          <a:p>
            <a:r>
              <a:rPr lang="es-PE" sz="1300" dirty="0"/>
              <a:t>/* Estilo para la cabecera de nivel 2 */ </a:t>
            </a:r>
          </a:p>
          <a:p>
            <a:r>
              <a:rPr lang="es-PE" sz="1300" dirty="0"/>
              <a:t>H2 {</a:t>
            </a:r>
            <a:r>
              <a:rPr lang="es-PE" sz="1300" dirty="0" err="1"/>
              <a:t>font-family:Verdana,sans-serif</a:t>
            </a:r>
            <a:r>
              <a:rPr lang="es-PE" sz="1300" dirty="0"/>
              <a:t>; font-size:14pt;color:red} </a:t>
            </a:r>
          </a:p>
          <a:p>
            <a:endParaRPr lang="es-PE" sz="1300" dirty="0"/>
          </a:p>
          <a:p>
            <a:r>
              <a:rPr lang="es-PE" sz="1300" dirty="0"/>
              <a:t>/* Estilos para otras etiquetas */ </a:t>
            </a:r>
          </a:p>
          <a:p>
            <a:r>
              <a:rPr lang="es-PE" sz="1300" dirty="0"/>
              <a:t>B, TD {</a:t>
            </a:r>
            <a:r>
              <a:rPr lang="es-PE" sz="1300" dirty="0" err="1"/>
              <a:t>font-family:Verdana,sans-serif;font-size:x-small</a:t>
            </a:r>
            <a:r>
              <a:rPr lang="es-PE" sz="1300" dirty="0"/>
              <a:t>; </a:t>
            </a:r>
            <a:r>
              <a:rPr lang="es-PE" sz="1300" dirty="0" err="1"/>
              <a:t>color:olive</a:t>
            </a:r>
            <a:r>
              <a:rPr lang="es-PE" sz="1300" dirty="0"/>
              <a:t>} </a:t>
            </a:r>
          </a:p>
          <a:p>
            <a:r>
              <a:rPr lang="es-PE" sz="1300" dirty="0"/>
              <a:t>TH {</a:t>
            </a:r>
            <a:r>
              <a:rPr lang="es-PE" sz="1300" dirty="0" err="1"/>
              <a:t>font-family:Verdana,sans-serif;font-size:x-small</a:t>
            </a:r>
            <a:r>
              <a:rPr lang="es-PE" sz="1300" dirty="0"/>
              <a:t>; </a:t>
            </a:r>
            <a:r>
              <a:rPr lang="es-PE" sz="1300" dirty="0" err="1"/>
              <a:t>color:white;background-color</a:t>
            </a:r>
            <a:r>
              <a:rPr lang="es-PE" sz="1300" dirty="0"/>
              <a:t>:#0080C0} </a:t>
            </a:r>
          </a:p>
          <a:p>
            <a:r>
              <a:rPr lang="es-PE" sz="1300" dirty="0"/>
              <a:t>TT {</a:t>
            </a:r>
            <a:r>
              <a:rPr lang="es-PE" sz="1300" dirty="0" err="1"/>
              <a:t>font-family:Courier</a:t>
            </a:r>
            <a:r>
              <a:rPr lang="es-PE" sz="1300" dirty="0"/>
              <a:t> </a:t>
            </a:r>
            <a:r>
              <a:rPr lang="es-PE" sz="1300" dirty="0" err="1"/>
              <a:t>New,Courier</a:t>
            </a:r>
            <a:r>
              <a:rPr lang="es-PE" sz="1300" dirty="0"/>
              <a:t>; font-size:9pt;color:maroon}</a:t>
            </a:r>
          </a:p>
          <a:p>
            <a:r>
              <a:rPr lang="es-PE" sz="1300" dirty="0"/>
              <a:t>.</a:t>
            </a:r>
            <a:r>
              <a:rPr lang="es-PE" sz="1300" dirty="0" err="1"/>
              <a:t>fondonegroletrasblancas</a:t>
            </a:r>
            <a:r>
              <a:rPr lang="es-PE" sz="1300" dirty="0"/>
              <a:t> {background-color:black;color:white;font-size:12;font-family:arial} </a:t>
            </a:r>
          </a:p>
          <a:p>
            <a:r>
              <a:rPr lang="es-PE" sz="1300" dirty="0"/>
              <a:t>.</a:t>
            </a:r>
            <a:r>
              <a:rPr lang="es-PE" sz="1300" dirty="0" err="1"/>
              <a:t>letrasverdes</a:t>
            </a:r>
            <a:r>
              <a:rPr lang="es-PE" sz="1300" dirty="0"/>
              <a:t> {color:#009900}</a:t>
            </a:r>
          </a:p>
        </p:txBody>
      </p:sp>
    </p:spTree>
    <p:extLst>
      <p:ext uri="{BB962C8B-B14F-4D97-AF65-F5344CB8AC3E}">
        <p14:creationId xmlns:p14="http://schemas.microsoft.com/office/powerpoint/2010/main" val="1553256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394692"/>
            <a:ext cx="9036496" cy="5909310"/>
          </a:xfrm>
          <a:prstGeom prst="rect">
            <a:avLst/>
          </a:prstGeom>
        </p:spPr>
        <p:txBody>
          <a:bodyPr wrap="square">
            <a:spAutoFit/>
          </a:bodyPr>
          <a:lstStyle/>
          <a:p>
            <a:r>
              <a:rPr lang="es-PE" dirty="0"/>
              <a:t>&lt;HTML&gt; </a:t>
            </a:r>
          </a:p>
          <a:p>
            <a:r>
              <a:rPr lang="es-PE" dirty="0"/>
              <a:t>&lt;HEAD&gt; </a:t>
            </a:r>
          </a:p>
          <a:p>
            <a:r>
              <a:rPr lang="es-PE" dirty="0"/>
              <a:t>&lt;TITLE&gt; Ejemplo con hoja de estilo externa &lt;/TITLE&gt; </a:t>
            </a:r>
          </a:p>
          <a:p>
            <a:r>
              <a:rPr lang="es-PE" dirty="0"/>
              <a:t>&lt;LINK REL="</a:t>
            </a:r>
            <a:r>
              <a:rPr lang="es-PE" dirty="0" err="1"/>
              <a:t>stylesheet</a:t>
            </a:r>
            <a:r>
              <a:rPr lang="es-PE" dirty="0"/>
              <a:t>" HREF="</a:t>
            </a:r>
            <a:r>
              <a:rPr lang="es-PE" dirty="0" err="1"/>
              <a:t>css</a:t>
            </a:r>
            <a:r>
              <a:rPr lang="es-PE" dirty="0"/>
              <a:t>\ejemplo2.css"&gt; </a:t>
            </a:r>
          </a:p>
          <a:p>
            <a:r>
              <a:rPr lang="es-PE" dirty="0"/>
              <a:t>&lt;/HEAD&gt; </a:t>
            </a:r>
          </a:p>
          <a:p>
            <a:r>
              <a:rPr lang="es-PE" dirty="0"/>
              <a:t>&lt;BODY id=fondo&gt; </a:t>
            </a:r>
          </a:p>
          <a:p>
            <a:r>
              <a:rPr lang="es-PE" dirty="0"/>
              <a:t>&lt;H2&gt;Prueba de definición de estilos en una hoja de  estilo externa&lt;/H2&gt; </a:t>
            </a:r>
          </a:p>
          <a:p>
            <a:r>
              <a:rPr lang="es-PE" dirty="0"/>
              <a:t>&lt;p </a:t>
            </a:r>
            <a:r>
              <a:rPr lang="es-PE" dirty="0" err="1"/>
              <a:t>class</a:t>
            </a:r>
            <a:r>
              <a:rPr lang="es-PE" dirty="0"/>
              <a:t>="fondo1"&gt;Como puede verse, la apariencia de esta página queda   completamente definida por los estilos que hemos  especificado en el bloque STYLE en la cabecera del documento. Los márgenes son más amplios de lo habitual,  la &lt;B&gt;negrita&lt;/B&gt; tiene un tamaño y un color fijos, los  trozos de texto en teletipo como &lt;TT&gt;este fragmento&lt;/TT&gt; &lt;/p&gt;</a:t>
            </a:r>
          </a:p>
          <a:p>
            <a:r>
              <a:rPr lang="es-PE" dirty="0"/>
              <a:t>también tienen definida su fuente, tamaño y color,  y vamos a ver cómo quedan las tablas, para finalizar  el ejemplo: &lt;P&gt; </a:t>
            </a:r>
          </a:p>
          <a:p>
            <a:r>
              <a:rPr lang="es-PE" dirty="0"/>
              <a:t>&lt;CENTER&gt; </a:t>
            </a:r>
          </a:p>
          <a:p>
            <a:r>
              <a:rPr lang="es-PE" dirty="0"/>
              <a:t>&lt;TABLE BORDER=1 CELLSPACING=2 CELLPADDING=2&gt; </a:t>
            </a:r>
          </a:p>
          <a:p>
            <a:r>
              <a:rPr lang="es-PE" dirty="0"/>
              <a:t>&lt;TR&gt; &lt;TH&gt;Cabecera 1&lt;/TH&gt; &lt;TH&gt;Cabecera 2&lt;/TH&gt; &lt;/TR&gt; </a:t>
            </a:r>
          </a:p>
          <a:p>
            <a:r>
              <a:rPr lang="es-PE" dirty="0"/>
              <a:t>&lt;TR&gt; &lt;TD&gt;Celda (1,1)&lt;/TD&gt; &lt;TD&gt;Celda (1,2)&lt;/TD&gt; &lt;/TR&gt; </a:t>
            </a:r>
          </a:p>
          <a:p>
            <a:r>
              <a:rPr lang="es-PE" dirty="0"/>
              <a:t>&lt;/TABLE&gt; </a:t>
            </a:r>
          </a:p>
          <a:p>
            <a:r>
              <a:rPr lang="es-PE" dirty="0"/>
              <a:t>&lt;/CENTER&gt; </a:t>
            </a:r>
          </a:p>
          <a:p>
            <a:r>
              <a:rPr lang="es-PE" dirty="0"/>
              <a:t>&lt;/BODY&gt; </a:t>
            </a:r>
          </a:p>
          <a:p>
            <a:r>
              <a:rPr lang="es-PE" dirty="0"/>
              <a:t>&lt;/HTML&gt;</a:t>
            </a:r>
          </a:p>
        </p:txBody>
      </p:sp>
    </p:spTree>
    <p:extLst>
      <p:ext uri="{BB962C8B-B14F-4D97-AF65-F5344CB8AC3E}">
        <p14:creationId xmlns:p14="http://schemas.microsoft.com/office/powerpoint/2010/main" val="1090332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5008" y="116632"/>
            <a:ext cx="8928992" cy="1200329"/>
          </a:xfrm>
          <a:prstGeom prst="rect">
            <a:avLst/>
          </a:prstGeom>
          <a:solidFill>
            <a:srgbClr val="FFFF00"/>
          </a:solidFill>
          <a:scene3d>
            <a:camera prst="orthographicFront"/>
            <a:lightRig rig="threePt" dir="t"/>
          </a:scene3d>
          <a:sp3d>
            <a:bevelT/>
          </a:sp3d>
        </p:spPr>
        <p:txBody>
          <a:bodyPr wrap="square">
            <a:spAutoFit/>
          </a:bodyPr>
          <a:lstStyle/>
          <a:p>
            <a:r>
              <a:rPr lang="es-PE" dirty="0"/>
              <a:t>Con CSS podemos poner como fondo un gráfico:</a:t>
            </a:r>
          </a:p>
          <a:p>
            <a:r>
              <a:rPr lang="es-PE" dirty="0" err="1"/>
              <a:t>background-image</a:t>
            </a:r>
            <a:r>
              <a:rPr lang="es-PE" dirty="0"/>
              <a:t>: &lt;</a:t>
            </a:r>
            <a:r>
              <a:rPr lang="es-PE" dirty="0" err="1"/>
              <a:t>imágen</a:t>
            </a:r>
            <a:r>
              <a:rPr lang="es-PE" dirty="0"/>
              <a:t>&gt;; </a:t>
            </a:r>
          </a:p>
          <a:p>
            <a:r>
              <a:rPr lang="es-PE" dirty="0"/>
              <a:t>Las imágenes en CSS se expresan con la función URL:</a:t>
            </a:r>
          </a:p>
          <a:p>
            <a:r>
              <a:rPr lang="es-PE" dirty="0" err="1"/>
              <a:t>url</a:t>
            </a:r>
            <a:r>
              <a:rPr lang="es-PE" dirty="0"/>
              <a:t>("imagen.jpg") </a:t>
            </a:r>
            <a:endParaRPr lang="es-PE" dirty="0"/>
          </a:p>
        </p:txBody>
      </p:sp>
      <p:sp>
        <p:nvSpPr>
          <p:cNvPr id="3" name="Rectángulo 2"/>
          <p:cNvSpPr/>
          <p:nvPr/>
        </p:nvSpPr>
        <p:spPr>
          <a:xfrm>
            <a:off x="215008" y="1628800"/>
            <a:ext cx="8605464" cy="4524315"/>
          </a:xfrm>
          <a:prstGeom prst="rect">
            <a:avLst/>
          </a:prstGeom>
        </p:spPr>
        <p:txBody>
          <a:bodyPr wrap="square">
            <a:spAutoFit/>
          </a:bodyPr>
          <a:lstStyle/>
          <a:p>
            <a:r>
              <a:rPr lang="es-PE" dirty="0"/>
              <a:t>#fondo {</a:t>
            </a:r>
          </a:p>
          <a:p>
            <a:r>
              <a:rPr lang="es-PE" dirty="0"/>
              <a:t>   </a:t>
            </a:r>
            <a:r>
              <a:rPr lang="es-PE" dirty="0" err="1"/>
              <a:t>background</a:t>
            </a:r>
            <a:r>
              <a:rPr lang="es-PE" dirty="0"/>
              <a:t>-color: </a:t>
            </a:r>
            <a:r>
              <a:rPr lang="es-PE" dirty="0" err="1"/>
              <a:t>yellow</a:t>
            </a:r>
            <a:r>
              <a:rPr lang="es-PE" dirty="0"/>
              <a:t>;</a:t>
            </a:r>
          </a:p>
          <a:p>
            <a:r>
              <a:rPr lang="es-PE" dirty="0"/>
              <a:t>   </a:t>
            </a:r>
            <a:r>
              <a:rPr lang="es-PE" dirty="0" err="1"/>
              <a:t>background-image</a:t>
            </a:r>
            <a:r>
              <a:rPr lang="es-PE" dirty="0"/>
              <a:t>: </a:t>
            </a:r>
            <a:r>
              <a:rPr lang="es-PE" dirty="0" err="1"/>
              <a:t>url</a:t>
            </a:r>
            <a:r>
              <a:rPr lang="es-PE" dirty="0"/>
              <a:t>("</a:t>
            </a:r>
            <a:r>
              <a:rPr lang="es-PE" dirty="0" err="1"/>
              <a:t>images</a:t>
            </a:r>
            <a:r>
              <a:rPr lang="es-PE" dirty="0"/>
              <a:t>/aluzo.png");</a:t>
            </a:r>
          </a:p>
          <a:p>
            <a:r>
              <a:rPr lang="es-PE" dirty="0"/>
              <a:t>   }</a:t>
            </a:r>
          </a:p>
          <a:p>
            <a:endParaRPr lang="es-PE" dirty="0"/>
          </a:p>
          <a:p>
            <a:r>
              <a:rPr lang="es-PE" dirty="0"/>
              <a:t>/* Estilo para la cabecera de nivel 2 */ </a:t>
            </a:r>
          </a:p>
          <a:p>
            <a:r>
              <a:rPr lang="es-PE" dirty="0"/>
              <a:t>H2 {</a:t>
            </a:r>
            <a:r>
              <a:rPr lang="es-PE" dirty="0" err="1"/>
              <a:t>font-family:Verdana,sans-serif</a:t>
            </a:r>
            <a:r>
              <a:rPr lang="es-PE" dirty="0"/>
              <a:t>; font-size:14pt;color:red} </a:t>
            </a:r>
          </a:p>
          <a:p>
            <a:endParaRPr lang="es-PE" dirty="0"/>
          </a:p>
          <a:p>
            <a:r>
              <a:rPr lang="es-PE" dirty="0"/>
              <a:t>/* Estilos para otras etiquetas */ </a:t>
            </a:r>
          </a:p>
          <a:p>
            <a:r>
              <a:rPr lang="es-PE" dirty="0"/>
              <a:t>B, TD {</a:t>
            </a:r>
            <a:r>
              <a:rPr lang="es-PE" dirty="0" err="1"/>
              <a:t>font-family:Verdana,sans-serif;font-size:x-small</a:t>
            </a:r>
            <a:r>
              <a:rPr lang="es-PE" dirty="0"/>
              <a:t>; </a:t>
            </a:r>
            <a:r>
              <a:rPr lang="es-PE" dirty="0" err="1"/>
              <a:t>color:olive</a:t>
            </a:r>
            <a:r>
              <a:rPr lang="es-PE" dirty="0"/>
              <a:t>} </a:t>
            </a:r>
          </a:p>
          <a:p>
            <a:r>
              <a:rPr lang="es-PE" dirty="0"/>
              <a:t>TH {</a:t>
            </a:r>
            <a:r>
              <a:rPr lang="es-PE" dirty="0" err="1"/>
              <a:t>font-family:Verdana,sans-serif;font-size:x-small</a:t>
            </a:r>
            <a:r>
              <a:rPr lang="es-PE" dirty="0"/>
              <a:t>; </a:t>
            </a:r>
            <a:r>
              <a:rPr lang="es-PE" dirty="0" err="1"/>
              <a:t>color:white;background-color</a:t>
            </a:r>
            <a:r>
              <a:rPr lang="es-PE" dirty="0"/>
              <a:t>:#0080C0} </a:t>
            </a:r>
          </a:p>
          <a:p>
            <a:r>
              <a:rPr lang="es-PE" dirty="0"/>
              <a:t>TT {</a:t>
            </a:r>
            <a:r>
              <a:rPr lang="es-PE" dirty="0" err="1"/>
              <a:t>font-family:Courier</a:t>
            </a:r>
            <a:r>
              <a:rPr lang="es-PE" dirty="0"/>
              <a:t> </a:t>
            </a:r>
            <a:r>
              <a:rPr lang="es-PE" dirty="0" err="1"/>
              <a:t>New,Courier</a:t>
            </a:r>
            <a:r>
              <a:rPr lang="es-PE" dirty="0"/>
              <a:t>; font-size:9pt;color:maroon}</a:t>
            </a:r>
          </a:p>
          <a:p>
            <a:r>
              <a:rPr lang="es-PE" dirty="0"/>
              <a:t>.</a:t>
            </a:r>
            <a:r>
              <a:rPr lang="es-PE" dirty="0" err="1"/>
              <a:t>fondonegroletrasblancas</a:t>
            </a:r>
            <a:r>
              <a:rPr lang="es-PE" dirty="0"/>
              <a:t> {background-color:black;color:white;font-size:12;font-family:arial} </a:t>
            </a:r>
          </a:p>
          <a:p>
            <a:r>
              <a:rPr lang="es-PE" dirty="0"/>
              <a:t>.</a:t>
            </a:r>
            <a:r>
              <a:rPr lang="es-PE" dirty="0" err="1"/>
              <a:t>letrasverdes</a:t>
            </a:r>
            <a:r>
              <a:rPr lang="es-PE" dirty="0"/>
              <a:t> {color:#009900}</a:t>
            </a:r>
          </a:p>
        </p:txBody>
      </p:sp>
    </p:spTree>
    <p:extLst>
      <p:ext uri="{BB962C8B-B14F-4D97-AF65-F5344CB8AC3E}">
        <p14:creationId xmlns:p14="http://schemas.microsoft.com/office/powerpoint/2010/main" val="3803110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332656"/>
            <a:ext cx="8928992" cy="5909310"/>
          </a:xfrm>
          <a:prstGeom prst="rect">
            <a:avLst/>
          </a:prstGeom>
        </p:spPr>
        <p:txBody>
          <a:bodyPr wrap="square">
            <a:spAutoFit/>
          </a:bodyPr>
          <a:lstStyle/>
          <a:p>
            <a:r>
              <a:rPr lang="es-PE" dirty="0"/>
              <a:t>&lt;HTML&gt; </a:t>
            </a:r>
          </a:p>
          <a:p>
            <a:r>
              <a:rPr lang="es-PE" dirty="0"/>
              <a:t>&lt;HEAD&gt; </a:t>
            </a:r>
          </a:p>
          <a:p>
            <a:r>
              <a:rPr lang="es-PE" dirty="0"/>
              <a:t>&lt;TITLE&gt; Ejemplo con hoja de estilo externa &lt;/TITLE&gt; </a:t>
            </a:r>
          </a:p>
          <a:p>
            <a:r>
              <a:rPr lang="es-PE" dirty="0"/>
              <a:t>&lt;LINK REL="</a:t>
            </a:r>
            <a:r>
              <a:rPr lang="es-PE" dirty="0" err="1"/>
              <a:t>stylesheet</a:t>
            </a:r>
            <a:r>
              <a:rPr lang="es-PE" dirty="0"/>
              <a:t>" HREF="</a:t>
            </a:r>
            <a:r>
              <a:rPr lang="es-PE" dirty="0" err="1"/>
              <a:t>css</a:t>
            </a:r>
            <a:r>
              <a:rPr lang="es-PE" dirty="0"/>
              <a:t>\ejemplo2.css"&gt; </a:t>
            </a:r>
          </a:p>
          <a:p>
            <a:r>
              <a:rPr lang="es-PE" dirty="0"/>
              <a:t>&lt;/HEAD&gt; </a:t>
            </a:r>
          </a:p>
          <a:p>
            <a:r>
              <a:rPr lang="es-PE" dirty="0"/>
              <a:t>&lt;BODY id=fondo&gt; </a:t>
            </a:r>
          </a:p>
          <a:p>
            <a:r>
              <a:rPr lang="es-PE" dirty="0"/>
              <a:t>&lt;H2&gt;Prueba de definición de estilos en una hoja de  estilo externa&lt;/H2&gt; </a:t>
            </a:r>
          </a:p>
          <a:p>
            <a:r>
              <a:rPr lang="es-PE" dirty="0"/>
              <a:t>&lt;p </a:t>
            </a:r>
            <a:r>
              <a:rPr lang="es-PE" dirty="0" err="1"/>
              <a:t>class</a:t>
            </a:r>
            <a:r>
              <a:rPr lang="es-PE" dirty="0"/>
              <a:t>="fondo1"&gt;Como puede verse, la apariencia de esta página queda   completamente definida por los estilos que hemos  especificado en el bloque STYLE en la cabecera del documento. Los márgenes son más amplios de lo habitual,  la &lt;B&gt;negrita&lt;/B&gt; tiene un tamaño y un color fijos, los  trozos de texto en teletipo como &lt;TT&gt;este fragmento&lt;/TT&gt; &lt;/p&gt;</a:t>
            </a:r>
          </a:p>
          <a:p>
            <a:r>
              <a:rPr lang="es-PE" dirty="0"/>
              <a:t>también tienen definida su fuente, tamaño y color,  y vamos a ver cómo quedan las tablas, para finalizar  el ejemplo: &lt;P&gt; </a:t>
            </a:r>
          </a:p>
          <a:p>
            <a:r>
              <a:rPr lang="es-PE" dirty="0"/>
              <a:t>&lt;CENTER&gt; </a:t>
            </a:r>
          </a:p>
          <a:p>
            <a:r>
              <a:rPr lang="es-PE" dirty="0"/>
              <a:t>&lt;TABLE BORDER=1 CELLSPACING=2 CELLPADDING=2&gt; </a:t>
            </a:r>
          </a:p>
          <a:p>
            <a:r>
              <a:rPr lang="es-PE" dirty="0"/>
              <a:t>&lt;TR&gt; &lt;TH&gt;Cabecera 1&lt;/TH&gt; &lt;TH&gt;Cabecera 2&lt;/TH&gt; &lt;/TR&gt; </a:t>
            </a:r>
          </a:p>
          <a:p>
            <a:r>
              <a:rPr lang="es-PE" dirty="0"/>
              <a:t>&lt;TR&gt; &lt;TD&gt;Celda (1,1)&lt;/TD&gt; &lt;TD&gt;Celda (1,2)&lt;/TD&gt; &lt;/TR&gt; </a:t>
            </a:r>
          </a:p>
          <a:p>
            <a:r>
              <a:rPr lang="es-PE" dirty="0"/>
              <a:t>&lt;/TABLE&gt; </a:t>
            </a:r>
          </a:p>
          <a:p>
            <a:r>
              <a:rPr lang="es-PE" dirty="0"/>
              <a:t>&lt;/CENTER&gt; </a:t>
            </a:r>
          </a:p>
          <a:p>
            <a:r>
              <a:rPr lang="es-PE" dirty="0"/>
              <a:t>&lt;/BODY&gt; </a:t>
            </a:r>
          </a:p>
          <a:p>
            <a:r>
              <a:rPr lang="es-PE" dirty="0"/>
              <a:t>&lt;/HTML&gt;</a:t>
            </a:r>
          </a:p>
        </p:txBody>
      </p:sp>
    </p:spTree>
    <p:extLst>
      <p:ext uri="{BB962C8B-B14F-4D97-AF65-F5344CB8AC3E}">
        <p14:creationId xmlns:p14="http://schemas.microsoft.com/office/powerpoint/2010/main" val="1972136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323528" y="908720"/>
            <a:ext cx="8429684" cy="48554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PE" sz="1600" dirty="0" smtClean="0"/>
              <a:t>Además con CSS tenemos más control: normalmente cuando ponemos un gráfico de fondo en un objeto; si este es más pequeño que el objeto se irá repitiendo en mosaico hasta llenar todo el objeto.</a:t>
            </a:r>
          </a:p>
          <a:p>
            <a:pPr algn="just">
              <a:lnSpc>
                <a:spcPct val="150000"/>
              </a:lnSpc>
            </a:pPr>
            <a:r>
              <a:rPr lang="es-PE" sz="1600" dirty="0" smtClean="0"/>
              <a:t>Con CSS podemos controlar esta repetición:</a:t>
            </a:r>
          </a:p>
          <a:p>
            <a:pPr algn="just">
              <a:lnSpc>
                <a:spcPct val="150000"/>
              </a:lnSpc>
            </a:pPr>
            <a:r>
              <a:rPr lang="es-PE" sz="1600" b="1" dirty="0" err="1" smtClean="0"/>
              <a:t>background-repeat</a:t>
            </a:r>
            <a:r>
              <a:rPr lang="es-PE" sz="1600" b="1" dirty="0" smtClean="0"/>
              <a:t>: &lt;modo&gt;; </a:t>
            </a:r>
          </a:p>
          <a:p>
            <a:pPr algn="just">
              <a:lnSpc>
                <a:spcPct val="150000"/>
              </a:lnSpc>
            </a:pPr>
            <a:r>
              <a:rPr lang="es-PE" sz="1600" dirty="0" smtClean="0"/>
              <a:t>Donde &lt;modo&gt; puede ser uno de los siguientes:</a:t>
            </a:r>
          </a:p>
          <a:p>
            <a:pPr>
              <a:lnSpc>
                <a:spcPct val="150000"/>
              </a:lnSpc>
            </a:pPr>
            <a:r>
              <a:rPr lang="es-PE" sz="1600" dirty="0" smtClean="0"/>
              <a:t>• no-</a:t>
            </a:r>
            <a:r>
              <a:rPr lang="es-PE" sz="1600" dirty="0" err="1" smtClean="0"/>
              <a:t>repeat</a:t>
            </a:r>
            <a:r>
              <a:rPr lang="es-PE" sz="1600" dirty="0" smtClean="0"/>
              <a:t>: Simplemente cuando acabe el gráfico no lo repite, de manera que el resto del Objeto queda sin fondo. También si especificamos un color de fondo aparte de la </a:t>
            </a:r>
            <a:r>
              <a:rPr lang="es-PE" sz="1600" dirty="0" err="1" smtClean="0"/>
              <a:t>imágen</a:t>
            </a:r>
            <a:r>
              <a:rPr lang="es-PE" sz="1600" dirty="0" smtClean="0"/>
              <a:t>, donde no cubra la </a:t>
            </a:r>
            <a:r>
              <a:rPr lang="es-PE" sz="1600" dirty="0" err="1" smtClean="0"/>
              <a:t>imágen</a:t>
            </a:r>
            <a:r>
              <a:rPr lang="es-PE" sz="1600" dirty="0" smtClean="0"/>
              <a:t> se verá el color. </a:t>
            </a:r>
          </a:p>
          <a:p>
            <a:pPr>
              <a:lnSpc>
                <a:spcPct val="150000"/>
              </a:lnSpc>
            </a:pPr>
            <a:r>
              <a:rPr lang="es-PE" sz="1600" dirty="0" smtClean="0"/>
              <a:t>• </a:t>
            </a:r>
            <a:r>
              <a:rPr lang="es-PE" sz="1600" dirty="0" err="1" smtClean="0"/>
              <a:t>repeat</a:t>
            </a:r>
            <a:r>
              <a:rPr lang="es-PE" sz="1600" dirty="0" smtClean="0"/>
              <a:t>-x: Se repite la </a:t>
            </a:r>
            <a:r>
              <a:rPr lang="es-PE" sz="1600" dirty="0" err="1" smtClean="0"/>
              <a:t>imágen</a:t>
            </a:r>
            <a:r>
              <a:rPr lang="es-PE" sz="1600" dirty="0" smtClean="0"/>
              <a:t> horizontalmente pero no verticalmente. </a:t>
            </a:r>
          </a:p>
          <a:p>
            <a:pPr>
              <a:lnSpc>
                <a:spcPct val="150000"/>
              </a:lnSpc>
            </a:pPr>
            <a:r>
              <a:rPr lang="es-PE" sz="1600" dirty="0" smtClean="0"/>
              <a:t>• </a:t>
            </a:r>
            <a:r>
              <a:rPr lang="es-PE" sz="1600" dirty="0" err="1" smtClean="0"/>
              <a:t>repeat</a:t>
            </a:r>
            <a:r>
              <a:rPr lang="es-PE" sz="1600" dirty="0" smtClean="0"/>
              <a:t>-y: Se repite la </a:t>
            </a:r>
            <a:r>
              <a:rPr lang="es-PE" sz="1600" dirty="0" err="1" smtClean="0"/>
              <a:t>imágen</a:t>
            </a:r>
            <a:r>
              <a:rPr lang="es-PE" sz="1600" dirty="0" smtClean="0"/>
              <a:t> verticalmente pero no horizontalmente. </a:t>
            </a:r>
          </a:p>
          <a:p>
            <a:pPr>
              <a:lnSpc>
                <a:spcPct val="150000"/>
              </a:lnSpc>
            </a:pPr>
            <a:r>
              <a:rPr lang="es-PE" sz="1600" dirty="0" smtClean="0"/>
              <a:t>• </a:t>
            </a:r>
            <a:r>
              <a:rPr lang="es-PE" sz="1600" dirty="0" err="1" smtClean="0"/>
              <a:t>repeat</a:t>
            </a:r>
            <a:r>
              <a:rPr lang="es-PE" sz="1600" dirty="0" smtClean="0"/>
              <a:t>: Se repite tanto horizontalmente como verticalmente. </a:t>
            </a:r>
          </a:p>
          <a:p>
            <a:pPr algn="just">
              <a:lnSpc>
                <a:spcPct val="150000"/>
              </a:lnSpc>
            </a:pPr>
            <a:endParaRPr lang="es-PE" sz="1600" dirty="0"/>
          </a:p>
        </p:txBody>
      </p:sp>
    </p:spTree>
    <p:extLst>
      <p:ext uri="{BB962C8B-B14F-4D97-AF65-F5344CB8AC3E}">
        <p14:creationId xmlns:p14="http://schemas.microsoft.com/office/powerpoint/2010/main" val="855057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335846"/>
            <a:ext cx="8568952" cy="4801314"/>
          </a:xfrm>
          <a:prstGeom prst="rect">
            <a:avLst/>
          </a:prstGeom>
        </p:spPr>
        <p:txBody>
          <a:bodyPr wrap="square">
            <a:spAutoFit/>
          </a:bodyPr>
          <a:lstStyle/>
          <a:p>
            <a:r>
              <a:rPr lang="es-PE" dirty="0"/>
              <a:t>#fondo {</a:t>
            </a:r>
          </a:p>
          <a:p>
            <a:r>
              <a:rPr lang="es-PE" dirty="0"/>
              <a:t>   </a:t>
            </a:r>
            <a:r>
              <a:rPr lang="es-PE" dirty="0" err="1"/>
              <a:t>background</a:t>
            </a:r>
            <a:r>
              <a:rPr lang="es-PE" dirty="0"/>
              <a:t>-color: </a:t>
            </a:r>
            <a:r>
              <a:rPr lang="es-PE" dirty="0" err="1"/>
              <a:t>yellow</a:t>
            </a:r>
            <a:r>
              <a:rPr lang="es-PE" dirty="0"/>
              <a:t>;</a:t>
            </a:r>
          </a:p>
          <a:p>
            <a:r>
              <a:rPr lang="es-PE" dirty="0"/>
              <a:t>   </a:t>
            </a:r>
            <a:r>
              <a:rPr lang="es-PE" dirty="0" err="1"/>
              <a:t>background-image</a:t>
            </a:r>
            <a:r>
              <a:rPr lang="es-PE" dirty="0"/>
              <a:t>: </a:t>
            </a:r>
            <a:r>
              <a:rPr lang="es-PE" dirty="0" err="1"/>
              <a:t>url</a:t>
            </a:r>
            <a:r>
              <a:rPr lang="es-PE" dirty="0"/>
              <a:t>("</a:t>
            </a:r>
            <a:r>
              <a:rPr lang="es-PE" dirty="0" err="1"/>
              <a:t>images</a:t>
            </a:r>
            <a:r>
              <a:rPr lang="es-PE" dirty="0"/>
              <a:t>/aluzo.png");</a:t>
            </a:r>
          </a:p>
          <a:p>
            <a:r>
              <a:rPr lang="es-PE" dirty="0"/>
              <a:t>   </a:t>
            </a:r>
            <a:r>
              <a:rPr lang="es-PE" dirty="0" err="1"/>
              <a:t>background-repeat</a:t>
            </a:r>
            <a:r>
              <a:rPr lang="es-PE" dirty="0"/>
              <a:t>: no-</a:t>
            </a:r>
            <a:r>
              <a:rPr lang="es-PE" dirty="0" err="1"/>
              <a:t>repeat</a:t>
            </a:r>
            <a:r>
              <a:rPr lang="es-PE" dirty="0" smtClean="0"/>
              <a:t>;</a:t>
            </a:r>
          </a:p>
          <a:p>
            <a:r>
              <a:rPr lang="es-PE" dirty="0" smtClean="0"/>
              <a:t>}</a:t>
            </a:r>
            <a:endParaRPr lang="es-PE" dirty="0"/>
          </a:p>
          <a:p>
            <a:endParaRPr lang="es-PE" dirty="0"/>
          </a:p>
          <a:p>
            <a:r>
              <a:rPr lang="es-PE" dirty="0"/>
              <a:t>/* Estilo para la cabecera de nivel 2 */ </a:t>
            </a:r>
          </a:p>
          <a:p>
            <a:r>
              <a:rPr lang="es-PE" dirty="0"/>
              <a:t>H2 {</a:t>
            </a:r>
            <a:r>
              <a:rPr lang="es-PE" dirty="0" err="1"/>
              <a:t>font-family:Verdana,sans-serif</a:t>
            </a:r>
            <a:r>
              <a:rPr lang="es-PE" dirty="0"/>
              <a:t>; font-size:14pt;color:red} </a:t>
            </a:r>
          </a:p>
          <a:p>
            <a:endParaRPr lang="es-PE" dirty="0"/>
          </a:p>
          <a:p>
            <a:r>
              <a:rPr lang="es-PE" dirty="0"/>
              <a:t>/* Estilos para otras etiquetas */ </a:t>
            </a:r>
          </a:p>
          <a:p>
            <a:r>
              <a:rPr lang="es-PE" dirty="0"/>
              <a:t>B, TD {</a:t>
            </a:r>
            <a:r>
              <a:rPr lang="es-PE" dirty="0" err="1"/>
              <a:t>font-family:Verdana,sans-serif;font-size:x-small</a:t>
            </a:r>
            <a:r>
              <a:rPr lang="es-PE" dirty="0"/>
              <a:t>; </a:t>
            </a:r>
            <a:r>
              <a:rPr lang="es-PE" dirty="0" err="1"/>
              <a:t>color:olive</a:t>
            </a:r>
            <a:r>
              <a:rPr lang="es-PE" dirty="0"/>
              <a:t>} </a:t>
            </a:r>
          </a:p>
          <a:p>
            <a:r>
              <a:rPr lang="es-PE" dirty="0"/>
              <a:t>TH {</a:t>
            </a:r>
            <a:r>
              <a:rPr lang="es-PE" dirty="0" err="1"/>
              <a:t>font-family:Verdana,sans-serif;font-size:x-small</a:t>
            </a:r>
            <a:r>
              <a:rPr lang="es-PE" dirty="0"/>
              <a:t>; </a:t>
            </a:r>
            <a:r>
              <a:rPr lang="es-PE" dirty="0" err="1"/>
              <a:t>color:white;background-color</a:t>
            </a:r>
            <a:r>
              <a:rPr lang="es-PE" dirty="0"/>
              <a:t>:#0080C0} </a:t>
            </a:r>
          </a:p>
          <a:p>
            <a:r>
              <a:rPr lang="es-PE" dirty="0"/>
              <a:t>TT {</a:t>
            </a:r>
            <a:r>
              <a:rPr lang="es-PE" dirty="0" err="1"/>
              <a:t>font-family:Courier</a:t>
            </a:r>
            <a:r>
              <a:rPr lang="es-PE" dirty="0"/>
              <a:t> </a:t>
            </a:r>
            <a:r>
              <a:rPr lang="es-PE" dirty="0" err="1"/>
              <a:t>New,Courier</a:t>
            </a:r>
            <a:r>
              <a:rPr lang="es-PE" dirty="0"/>
              <a:t>; font-size:9pt;color:maroon}</a:t>
            </a:r>
          </a:p>
          <a:p>
            <a:r>
              <a:rPr lang="es-PE" dirty="0"/>
              <a:t>.</a:t>
            </a:r>
            <a:r>
              <a:rPr lang="es-PE" dirty="0" err="1"/>
              <a:t>fondonegroletrasblancas</a:t>
            </a:r>
            <a:r>
              <a:rPr lang="es-PE" dirty="0"/>
              <a:t> {background-color:black;color:white;font-size:12;font-family:arial} </a:t>
            </a:r>
          </a:p>
          <a:p>
            <a:r>
              <a:rPr lang="es-PE" dirty="0"/>
              <a:t>.</a:t>
            </a:r>
            <a:r>
              <a:rPr lang="es-PE" dirty="0" err="1"/>
              <a:t>letrasverdes</a:t>
            </a:r>
            <a:r>
              <a:rPr lang="es-PE" dirty="0"/>
              <a:t> {color:#009900}</a:t>
            </a:r>
          </a:p>
        </p:txBody>
      </p:sp>
    </p:spTree>
    <p:extLst>
      <p:ext uri="{BB962C8B-B14F-4D97-AF65-F5344CB8AC3E}">
        <p14:creationId xmlns:p14="http://schemas.microsoft.com/office/powerpoint/2010/main" val="1606298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60648"/>
            <a:ext cx="8964488" cy="3970318"/>
          </a:xfrm>
          <a:prstGeom prst="rect">
            <a:avLst/>
          </a:prstGeom>
        </p:spPr>
        <p:txBody>
          <a:bodyPr wrap="square">
            <a:spAutoFit/>
          </a:bodyPr>
          <a:lstStyle/>
          <a:p>
            <a:r>
              <a:rPr lang="es-PE" dirty="0"/>
              <a:t>ejemplo.css</a:t>
            </a:r>
          </a:p>
          <a:p>
            <a:r>
              <a:rPr lang="es-PE" dirty="0"/>
              <a:t>/* </a:t>
            </a:r>
            <a:r>
              <a:rPr lang="es-PE" dirty="0" smtClean="0"/>
              <a:t>Estilos en </a:t>
            </a:r>
            <a:r>
              <a:rPr lang="es-PE" dirty="0" err="1" smtClean="0"/>
              <a:t>html</a:t>
            </a:r>
            <a:r>
              <a:rPr lang="es-PE" dirty="0" smtClean="0"/>
              <a:t> 5*/ </a:t>
            </a:r>
            <a:r>
              <a:rPr lang="es-PE" dirty="0"/>
              <a:t/>
            </a:r>
            <a:br>
              <a:rPr lang="es-PE" dirty="0"/>
            </a:br>
            <a:r>
              <a:rPr lang="es-PE" dirty="0"/>
              <a:t>/* Definición de estilos en un archivo aparte */ </a:t>
            </a:r>
            <a:br>
              <a:rPr lang="es-PE" dirty="0"/>
            </a:br>
            <a:r>
              <a:rPr lang="es-PE" dirty="0"/>
              <a:t/>
            </a:r>
            <a:br>
              <a:rPr lang="es-PE" dirty="0"/>
            </a:br>
            <a:r>
              <a:rPr lang="es-PE" dirty="0"/>
              <a:t>/* Estilo para el documento */ </a:t>
            </a:r>
            <a:br>
              <a:rPr lang="es-PE" dirty="0"/>
            </a:br>
            <a:r>
              <a:rPr lang="es-PE" dirty="0"/>
              <a:t>BODY {</a:t>
            </a:r>
            <a:r>
              <a:rPr lang="es-PE" dirty="0" err="1"/>
              <a:t>font-family:Verdana,sans-serif;font-size:x-small</a:t>
            </a:r>
            <a:r>
              <a:rPr lang="es-PE" dirty="0"/>
              <a:t>; </a:t>
            </a:r>
            <a:r>
              <a:rPr lang="es-PE" dirty="0" smtClean="0"/>
              <a:t>margin-left:0.25in</a:t>
            </a:r>
            <a:r>
              <a:rPr lang="es-PE" dirty="0"/>
              <a:t>; margin-right:0.25in} </a:t>
            </a:r>
            <a:br>
              <a:rPr lang="es-PE" dirty="0"/>
            </a:br>
            <a:r>
              <a:rPr lang="es-PE" dirty="0"/>
              <a:t/>
            </a:r>
            <a:br>
              <a:rPr lang="es-PE" dirty="0"/>
            </a:br>
            <a:r>
              <a:rPr lang="es-PE" dirty="0"/>
              <a:t>/* Estilo para la cabecera de nivel 2 */ </a:t>
            </a:r>
            <a:br>
              <a:rPr lang="es-PE" dirty="0"/>
            </a:br>
            <a:r>
              <a:rPr lang="es-PE" dirty="0"/>
              <a:t>H2 {</a:t>
            </a:r>
            <a:r>
              <a:rPr lang="es-PE" dirty="0" err="1"/>
              <a:t>font-family:Verdana,sans-serif</a:t>
            </a:r>
            <a:r>
              <a:rPr lang="es-PE" dirty="0"/>
              <a:t>; font-size:14pt;color:red} </a:t>
            </a:r>
            <a:br>
              <a:rPr lang="es-PE" dirty="0"/>
            </a:br>
            <a:r>
              <a:rPr lang="es-PE" dirty="0"/>
              <a:t/>
            </a:r>
            <a:br>
              <a:rPr lang="es-PE" dirty="0"/>
            </a:br>
            <a:r>
              <a:rPr lang="es-PE" dirty="0"/>
              <a:t>/* Estilos para otras etiquetas */ </a:t>
            </a:r>
            <a:br>
              <a:rPr lang="es-PE" dirty="0"/>
            </a:br>
            <a:r>
              <a:rPr lang="es-PE" dirty="0"/>
              <a:t>B, TD {</a:t>
            </a:r>
            <a:r>
              <a:rPr lang="es-PE" dirty="0" err="1"/>
              <a:t>font-family:Verdana,sans-serif;font-size:x-small</a:t>
            </a:r>
            <a:r>
              <a:rPr lang="es-PE" dirty="0"/>
              <a:t>; </a:t>
            </a:r>
            <a:r>
              <a:rPr lang="es-PE" dirty="0" err="1" smtClean="0"/>
              <a:t>color:olive</a:t>
            </a:r>
            <a:r>
              <a:rPr lang="es-PE" dirty="0"/>
              <a:t>} </a:t>
            </a:r>
            <a:br>
              <a:rPr lang="es-PE" dirty="0"/>
            </a:br>
            <a:r>
              <a:rPr lang="es-PE" dirty="0"/>
              <a:t>TH {</a:t>
            </a:r>
            <a:r>
              <a:rPr lang="es-PE" dirty="0" err="1"/>
              <a:t>font-family:Verdana,sans-serif;font-size:x-small</a:t>
            </a:r>
            <a:r>
              <a:rPr lang="es-PE" dirty="0"/>
              <a:t>; </a:t>
            </a:r>
            <a:r>
              <a:rPr lang="es-PE" dirty="0" err="1" smtClean="0"/>
              <a:t>color:white;background-color</a:t>
            </a:r>
            <a:r>
              <a:rPr lang="es-PE" dirty="0"/>
              <a:t>:#0080C0} </a:t>
            </a:r>
            <a:br>
              <a:rPr lang="es-PE" dirty="0"/>
            </a:br>
            <a:r>
              <a:rPr lang="es-PE" dirty="0" smtClean="0"/>
              <a:t>TT </a:t>
            </a:r>
            <a:r>
              <a:rPr lang="es-PE" dirty="0"/>
              <a:t>{</a:t>
            </a:r>
            <a:r>
              <a:rPr lang="es-PE" dirty="0" err="1"/>
              <a:t>font-family:Courier</a:t>
            </a:r>
            <a:r>
              <a:rPr lang="es-PE" dirty="0"/>
              <a:t> </a:t>
            </a:r>
            <a:r>
              <a:rPr lang="es-PE" dirty="0" err="1"/>
              <a:t>New,Courier</a:t>
            </a:r>
            <a:r>
              <a:rPr lang="es-PE" dirty="0"/>
              <a:t>; </a:t>
            </a:r>
            <a:r>
              <a:rPr lang="es-PE" dirty="0" smtClean="0"/>
              <a:t>font-size:9pt;color:maroon</a:t>
            </a:r>
            <a:r>
              <a:rPr lang="es-PE" dirty="0"/>
              <a:t>}</a:t>
            </a:r>
            <a:endParaRPr lang="es-PE" dirty="0">
              <a:effectLst/>
            </a:endParaRPr>
          </a:p>
        </p:txBody>
      </p:sp>
    </p:spTree>
    <p:extLst>
      <p:ext uri="{BB962C8B-B14F-4D97-AF65-F5344CB8AC3E}">
        <p14:creationId xmlns:p14="http://schemas.microsoft.com/office/powerpoint/2010/main" val="1096826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335846"/>
            <a:ext cx="7632848" cy="5078313"/>
          </a:xfrm>
          <a:prstGeom prst="rect">
            <a:avLst/>
          </a:prstGeom>
        </p:spPr>
        <p:txBody>
          <a:bodyPr wrap="square">
            <a:spAutoFit/>
          </a:bodyPr>
          <a:lstStyle/>
          <a:p>
            <a:r>
              <a:rPr lang="es-PE"/>
              <a:t>#fondo {</a:t>
            </a:r>
          </a:p>
          <a:p>
            <a:r>
              <a:rPr lang="es-PE" dirty="0"/>
              <a:t>   </a:t>
            </a:r>
            <a:r>
              <a:rPr lang="es-PE" dirty="0" err="1"/>
              <a:t>background</a:t>
            </a:r>
            <a:r>
              <a:rPr lang="es-PE" dirty="0"/>
              <a:t>-color: </a:t>
            </a:r>
            <a:r>
              <a:rPr lang="es-PE" dirty="0" err="1"/>
              <a:t>yellow</a:t>
            </a:r>
            <a:r>
              <a:rPr lang="es-PE" dirty="0"/>
              <a:t>;</a:t>
            </a:r>
          </a:p>
          <a:p>
            <a:r>
              <a:rPr lang="es-PE" dirty="0"/>
              <a:t>   </a:t>
            </a:r>
            <a:r>
              <a:rPr lang="es-PE" dirty="0" err="1"/>
              <a:t>background-size</a:t>
            </a:r>
            <a:r>
              <a:rPr lang="es-PE" dirty="0"/>
              <a:t>: 20%;</a:t>
            </a:r>
          </a:p>
          <a:p>
            <a:r>
              <a:rPr lang="es-PE" dirty="0"/>
              <a:t>   </a:t>
            </a:r>
            <a:r>
              <a:rPr lang="es-PE" dirty="0" err="1"/>
              <a:t>background-image</a:t>
            </a:r>
            <a:r>
              <a:rPr lang="es-PE" dirty="0"/>
              <a:t>: </a:t>
            </a:r>
            <a:r>
              <a:rPr lang="es-PE" dirty="0" err="1"/>
              <a:t>url</a:t>
            </a:r>
            <a:r>
              <a:rPr lang="es-PE" dirty="0"/>
              <a:t>("</a:t>
            </a:r>
            <a:r>
              <a:rPr lang="es-PE" dirty="0" err="1"/>
              <a:t>images</a:t>
            </a:r>
            <a:r>
              <a:rPr lang="es-PE" dirty="0"/>
              <a:t>/aluzo.png");</a:t>
            </a:r>
          </a:p>
          <a:p>
            <a:r>
              <a:rPr lang="es-PE" dirty="0"/>
              <a:t>   </a:t>
            </a:r>
            <a:r>
              <a:rPr lang="es-PE" dirty="0" err="1"/>
              <a:t>background-repeat</a:t>
            </a:r>
            <a:r>
              <a:rPr lang="es-PE" dirty="0"/>
              <a:t>: no-</a:t>
            </a:r>
            <a:r>
              <a:rPr lang="es-PE" dirty="0" err="1"/>
              <a:t>repeat</a:t>
            </a:r>
            <a:r>
              <a:rPr lang="es-PE" dirty="0"/>
              <a:t>;</a:t>
            </a:r>
          </a:p>
          <a:p>
            <a:r>
              <a:rPr lang="es-PE" dirty="0"/>
              <a:t>   }</a:t>
            </a:r>
          </a:p>
          <a:p>
            <a:endParaRPr lang="es-PE" dirty="0"/>
          </a:p>
          <a:p>
            <a:r>
              <a:rPr lang="es-PE" dirty="0"/>
              <a:t>/* Estilo para la cabecera de nivel 2 */ </a:t>
            </a:r>
          </a:p>
          <a:p>
            <a:r>
              <a:rPr lang="es-PE" dirty="0"/>
              <a:t>H2 {</a:t>
            </a:r>
            <a:r>
              <a:rPr lang="es-PE" dirty="0" err="1"/>
              <a:t>font-family:Verdana,sans-serif</a:t>
            </a:r>
            <a:r>
              <a:rPr lang="es-PE" dirty="0"/>
              <a:t>; font-size:14pt;color:red} </a:t>
            </a:r>
          </a:p>
          <a:p>
            <a:endParaRPr lang="es-PE" dirty="0"/>
          </a:p>
          <a:p>
            <a:r>
              <a:rPr lang="es-PE" dirty="0"/>
              <a:t>/* Estilos para otras etiquetas */ </a:t>
            </a:r>
          </a:p>
          <a:p>
            <a:r>
              <a:rPr lang="es-PE" dirty="0"/>
              <a:t>B, TD {</a:t>
            </a:r>
            <a:r>
              <a:rPr lang="es-PE" dirty="0" err="1"/>
              <a:t>font-family:Verdana,sans-serif;font-size:x-small</a:t>
            </a:r>
            <a:r>
              <a:rPr lang="es-PE" dirty="0"/>
              <a:t>; </a:t>
            </a:r>
            <a:r>
              <a:rPr lang="es-PE" dirty="0" err="1"/>
              <a:t>color:olive</a:t>
            </a:r>
            <a:r>
              <a:rPr lang="es-PE" dirty="0"/>
              <a:t>} </a:t>
            </a:r>
          </a:p>
          <a:p>
            <a:r>
              <a:rPr lang="es-PE" dirty="0"/>
              <a:t>TH {</a:t>
            </a:r>
            <a:r>
              <a:rPr lang="es-PE" dirty="0" err="1"/>
              <a:t>font-family:Verdana,sans-serif;font-size:x-small</a:t>
            </a:r>
            <a:r>
              <a:rPr lang="es-PE" dirty="0"/>
              <a:t>; </a:t>
            </a:r>
            <a:r>
              <a:rPr lang="es-PE" dirty="0" err="1"/>
              <a:t>color:white;background-color</a:t>
            </a:r>
            <a:r>
              <a:rPr lang="es-PE" dirty="0"/>
              <a:t>:#0080C0} </a:t>
            </a:r>
          </a:p>
          <a:p>
            <a:r>
              <a:rPr lang="es-PE" dirty="0"/>
              <a:t>TT {</a:t>
            </a:r>
            <a:r>
              <a:rPr lang="es-PE" dirty="0" err="1"/>
              <a:t>font-family:Courier</a:t>
            </a:r>
            <a:r>
              <a:rPr lang="es-PE" dirty="0"/>
              <a:t> </a:t>
            </a:r>
            <a:r>
              <a:rPr lang="es-PE" dirty="0" err="1"/>
              <a:t>New,Courier</a:t>
            </a:r>
            <a:r>
              <a:rPr lang="es-PE" dirty="0"/>
              <a:t>; font-size:9pt;color:maroon}</a:t>
            </a:r>
          </a:p>
          <a:p>
            <a:r>
              <a:rPr lang="es-PE" dirty="0"/>
              <a:t>.</a:t>
            </a:r>
            <a:r>
              <a:rPr lang="es-PE" dirty="0" err="1"/>
              <a:t>fondonegroletrasblancas</a:t>
            </a:r>
            <a:r>
              <a:rPr lang="es-PE" dirty="0"/>
              <a:t> {background-color:black;color:white;font-size:12;font-family:arial} </a:t>
            </a:r>
          </a:p>
          <a:p>
            <a:r>
              <a:rPr lang="es-PE" dirty="0"/>
              <a:t>.</a:t>
            </a:r>
            <a:r>
              <a:rPr lang="es-PE" dirty="0" err="1"/>
              <a:t>letrasverdes</a:t>
            </a:r>
            <a:r>
              <a:rPr lang="es-PE" dirty="0"/>
              <a:t> {color:#009900}</a:t>
            </a:r>
          </a:p>
        </p:txBody>
      </p:sp>
    </p:spTree>
    <p:extLst>
      <p:ext uri="{BB962C8B-B14F-4D97-AF65-F5344CB8AC3E}">
        <p14:creationId xmlns:p14="http://schemas.microsoft.com/office/powerpoint/2010/main" val="4115758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332656"/>
            <a:ext cx="2498889" cy="369332"/>
          </a:xfrm>
          <a:prstGeom prst="rect">
            <a:avLst/>
          </a:prstGeom>
          <a:noFill/>
        </p:spPr>
        <p:txBody>
          <a:bodyPr wrap="none" rtlCol="0">
            <a:spAutoFit/>
          </a:bodyPr>
          <a:lstStyle/>
          <a:p>
            <a:r>
              <a:rPr lang="es-PE" dirty="0" smtClean="0"/>
              <a:t>Parámetros de ubicación</a:t>
            </a:r>
            <a:endParaRPr lang="es-PE" dirty="0"/>
          </a:p>
        </p:txBody>
      </p:sp>
      <p:sp>
        <p:nvSpPr>
          <p:cNvPr id="4" name="Rectángulo 3"/>
          <p:cNvSpPr/>
          <p:nvPr/>
        </p:nvSpPr>
        <p:spPr>
          <a:xfrm>
            <a:off x="611560" y="1052736"/>
            <a:ext cx="4572000" cy="2585323"/>
          </a:xfrm>
          <a:prstGeom prst="rect">
            <a:avLst/>
          </a:prstGeom>
        </p:spPr>
        <p:txBody>
          <a:bodyPr>
            <a:spAutoFit/>
          </a:bodyPr>
          <a:lstStyle/>
          <a:p>
            <a:r>
              <a:rPr lang="es-PE" dirty="0"/>
              <a:t>#fondo {</a:t>
            </a:r>
          </a:p>
          <a:p>
            <a:r>
              <a:rPr lang="es-PE" dirty="0"/>
              <a:t>   </a:t>
            </a:r>
            <a:r>
              <a:rPr lang="es-PE" dirty="0" err="1"/>
              <a:t>background</a:t>
            </a:r>
            <a:r>
              <a:rPr lang="es-PE" dirty="0"/>
              <a:t>-color: </a:t>
            </a:r>
            <a:r>
              <a:rPr lang="es-PE" dirty="0" err="1"/>
              <a:t>yellow</a:t>
            </a:r>
            <a:r>
              <a:rPr lang="es-PE" dirty="0"/>
              <a:t>;</a:t>
            </a:r>
          </a:p>
          <a:p>
            <a:r>
              <a:rPr lang="es-PE" dirty="0"/>
              <a:t>   </a:t>
            </a:r>
            <a:r>
              <a:rPr lang="es-PE" dirty="0" err="1"/>
              <a:t>background-size</a:t>
            </a:r>
            <a:r>
              <a:rPr lang="es-PE" dirty="0"/>
              <a:t>: 20%;</a:t>
            </a:r>
          </a:p>
          <a:p>
            <a:r>
              <a:rPr lang="es-PE" dirty="0"/>
              <a:t>   </a:t>
            </a:r>
            <a:r>
              <a:rPr lang="es-PE" dirty="0" err="1"/>
              <a:t>background-image</a:t>
            </a:r>
            <a:r>
              <a:rPr lang="es-PE" dirty="0"/>
              <a:t>: </a:t>
            </a:r>
            <a:r>
              <a:rPr lang="es-PE" dirty="0" err="1"/>
              <a:t>fixed</a:t>
            </a:r>
            <a:r>
              <a:rPr lang="es-PE" dirty="0"/>
              <a:t>;</a:t>
            </a:r>
          </a:p>
          <a:p>
            <a:r>
              <a:rPr lang="es-PE" dirty="0"/>
              <a:t>   </a:t>
            </a:r>
            <a:r>
              <a:rPr lang="es-PE" dirty="0" err="1"/>
              <a:t>background</a:t>
            </a:r>
            <a:r>
              <a:rPr lang="es-PE" dirty="0"/>
              <a:t>-position: center </a:t>
            </a:r>
            <a:r>
              <a:rPr lang="es-PE" dirty="0" err="1"/>
              <a:t>center</a:t>
            </a:r>
            <a:r>
              <a:rPr lang="es-PE" dirty="0"/>
              <a:t>;</a:t>
            </a:r>
          </a:p>
          <a:p>
            <a:r>
              <a:rPr lang="es-PE" dirty="0"/>
              <a:t>   </a:t>
            </a:r>
            <a:r>
              <a:rPr lang="es-PE" dirty="0" err="1"/>
              <a:t>background-image</a:t>
            </a:r>
            <a:r>
              <a:rPr lang="es-PE" dirty="0"/>
              <a:t>: </a:t>
            </a:r>
            <a:r>
              <a:rPr lang="es-PE" dirty="0" err="1"/>
              <a:t>url</a:t>
            </a:r>
            <a:r>
              <a:rPr lang="es-PE" dirty="0"/>
              <a:t>("</a:t>
            </a:r>
            <a:r>
              <a:rPr lang="es-PE" dirty="0" err="1"/>
              <a:t>images</a:t>
            </a:r>
            <a:r>
              <a:rPr lang="es-PE" dirty="0"/>
              <a:t>/aluzo.png");</a:t>
            </a:r>
          </a:p>
          <a:p>
            <a:r>
              <a:rPr lang="es-PE" dirty="0"/>
              <a:t>   </a:t>
            </a:r>
            <a:r>
              <a:rPr lang="es-PE" dirty="0" err="1"/>
              <a:t>background-repeat</a:t>
            </a:r>
            <a:r>
              <a:rPr lang="es-PE" dirty="0"/>
              <a:t>: no-</a:t>
            </a:r>
            <a:r>
              <a:rPr lang="es-PE" dirty="0" err="1"/>
              <a:t>repeat</a:t>
            </a:r>
            <a:r>
              <a:rPr lang="es-PE" dirty="0"/>
              <a:t>;</a:t>
            </a:r>
          </a:p>
          <a:p>
            <a:r>
              <a:rPr lang="es-PE" dirty="0"/>
              <a:t>   </a:t>
            </a:r>
            <a:r>
              <a:rPr lang="es-PE" dirty="0" err="1"/>
              <a:t>background-attachment</a:t>
            </a:r>
            <a:r>
              <a:rPr lang="es-PE" dirty="0"/>
              <a:t>: </a:t>
            </a:r>
            <a:r>
              <a:rPr lang="es-PE" dirty="0" err="1"/>
              <a:t>fixed</a:t>
            </a:r>
            <a:r>
              <a:rPr lang="es-PE" dirty="0"/>
              <a:t>;;</a:t>
            </a:r>
          </a:p>
          <a:p>
            <a:r>
              <a:rPr lang="es-PE" dirty="0"/>
              <a:t> </a:t>
            </a:r>
            <a:r>
              <a:rPr lang="es-PE" dirty="0" smtClean="0"/>
              <a:t>   </a:t>
            </a:r>
            <a:r>
              <a:rPr lang="es-PE" dirty="0"/>
              <a:t>}</a:t>
            </a:r>
          </a:p>
        </p:txBody>
      </p:sp>
      <p:sp>
        <p:nvSpPr>
          <p:cNvPr id="5" name="CuadroTexto 4"/>
          <p:cNvSpPr txBox="1"/>
          <p:nvPr/>
        </p:nvSpPr>
        <p:spPr>
          <a:xfrm>
            <a:off x="3563888" y="4725144"/>
            <a:ext cx="2795702" cy="369332"/>
          </a:xfrm>
          <a:prstGeom prst="rect">
            <a:avLst/>
          </a:prstGeom>
          <a:noFill/>
        </p:spPr>
        <p:txBody>
          <a:bodyPr wrap="none" rtlCol="0">
            <a:spAutoFit/>
          </a:bodyPr>
          <a:lstStyle/>
          <a:p>
            <a:r>
              <a:rPr lang="es-PE" dirty="0" smtClean="0"/>
              <a:t>Utilizar archivo valores.html</a:t>
            </a:r>
            <a:endParaRPr lang="es-PE" dirty="0"/>
          </a:p>
        </p:txBody>
      </p:sp>
    </p:spTree>
    <p:extLst>
      <p:ext uri="{BB962C8B-B14F-4D97-AF65-F5344CB8AC3E}">
        <p14:creationId xmlns:p14="http://schemas.microsoft.com/office/powerpoint/2010/main" val="3760714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8690" y="548680"/>
            <a:ext cx="8711782" cy="6186309"/>
          </a:xfrm>
          <a:prstGeom prst="rect">
            <a:avLst/>
          </a:prstGeom>
        </p:spPr>
        <p:txBody>
          <a:bodyPr wrap="square">
            <a:spAutoFit/>
          </a:bodyPr>
          <a:lstStyle/>
          <a:p>
            <a:r>
              <a:rPr lang="es-PE" dirty="0"/>
              <a:t>&lt;HTML&gt; </a:t>
            </a:r>
            <a:br>
              <a:rPr lang="es-PE" dirty="0"/>
            </a:br>
            <a:r>
              <a:rPr lang="es-PE" dirty="0"/>
              <a:t>&lt;HEAD&gt; </a:t>
            </a:r>
            <a:br>
              <a:rPr lang="es-PE" dirty="0"/>
            </a:br>
            <a:r>
              <a:rPr lang="es-PE" dirty="0"/>
              <a:t>&lt;TITLE&gt; Ejemplo con hoja de estilo externa &lt;/TITLE&gt; </a:t>
            </a:r>
            <a:br>
              <a:rPr lang="es-PE" dirty="0"/>
            </a:br>
            <a:r>
              <a:rPr lang="es-PE" dirty="0"/>
              <a:t>&lt;LINK REL="</a:t>
            </a:r>
            <a:r>
              <a:rPr lang="es-PE" dirty="0" err="1"/>
              <a:t>stylesheet</a:t>
            </a:r>
            <a:r>
              <a:rPr lang="es-PE" dirty="0"/>
              <a:t>" TYPE="</a:t>
            </a:r>
            <a:r>
              <a:rPr lang="es-PE" dirty="0" err="1"/>
              <a:t>text</a:t>
            </a:r>
            <a:r>
              <a:rPr lang="es-PE" dirty="0"/>
              <a:t>/</a:t>
            </a:r>
            <a:r>
              <a:rPr lang="es-PE" dirty="0" err="1"/>
              <a:t>css</a:t>
            </a:r>
            <a:r>
              <a:rPr lang="es-PE" dirty="0"/>
              <a:t>" HREF="ejemplo.css"&gt; </a:t>
            </a:r>
            <a:br>
              <a:rPr lang="es-PE" dirty="0"/>
            </a:br>
            <a:r>
              <a:rPr lang="es-PE" dirty="0"/>
              <a:t>&lt;/HEAD&gt; </a:t>
            </a:r>
            <a:br>
              <a:rPr lang="es-PE" dirty="0"/>
            </a:br>
            <a:r>
              <a:rPr lang="es-PE" dirty="0"/>
              <a:t>&lt;BODY BGCOLOR=</a:t>
            </a:r>
            <a:r>
              <a:rPr lang="es-PE" dirty="0" err="1"/>
              <a:t>white</a:t>
            </a:r>
            <a:r>
              <a:rPr lang="es-PE" dirty="0"/>
              <a:t>&gt; </a:t>
            </a:r>
            <a:br>
              <a:rPr lang="es-PE" dirty="0"/>
            </a:br>
            <a:r>
              <a:rPr lang="es-PE" dirty="0"/>
              <a:t>&lt;H2&gt;Prueba de definición de estilos en una hoja de  estilo externa&lt;/H2&gt; </a:t>
            </a:r>
            <a:br>
              <a:rPr lang="es-PE" dirty="0"/>
            </a:br>
            <a:r>
              <a:rPr lang="es-PE" dirty="0"/>
              <a:t>Como puede verse, la apariencia de esta página queda   completamente definida por los estilos que hemos  especificado en el bloque STYLE en la cabecera del  </a:t>
            </a:r>
            <a:br>
              <a:rPr lang="es-PE" dirty="0"/>
            </a:br>
            <a:r>
              <a:rPr lang="es-PE" dirty="0"/>
              <a:t>documento. Los márgenes son más amplios de lo habitual,  la &lt;B&gt;negrita&lt;/B&gt; tiene un tamaño y un color fijos, los  trozos de texto en teletipo como &lt;TT&gt;este fragmento&lt;/TT&gt; </a:t>
            </a:r>
            <a:br>
              <a:rPr lang="es-PE" dirty="0"/>
            </a:br>
            <a:r>
              <a:rPr lang="es-PE" dirty="0"/>
              <a:t>también tienen definida su fuente, tamaño y color,  y vamos a ver cómo quedan las tablas, para finalizar  el ejemplo: &lt;P&gt; </a:t>
            </a:r>
            <a:br>
              <a:rPr lang="es-PE" dirty="0"/>
            </a:br>
            <a:r>
              <a:rPr lang="es-PE" dirty="0"/>
              <a:t>&lt;CENTER&gt; </a:t>
            </a:r>
            <a:br>
              <a:rPr lang="es-PE" dirty="0"/>
            </a:br>
            <a:r>
              <a:rPr lang="es-PE" dirty="0"/>
              <a:t>&lt;TABLE BORDER=1 CELLSPACING=2 CELLPADDING=2&gt; </a:t>
            </a:r>
            <a:br>
              <a:rPr lang="es-PE" dirty="0"/>
            </a:br>
            <a:r>
              <a:rPr lang="es-PE" dirty="0"/>
              <a:t>&lt;TR&gt; &lt;TH&gt;Cabecera 1&lt;/TH&gt; &lt;TH&gt;Cabecera 2&lt;/TH&gt; &lt;/TR&gt; </a:t>
            </a:r>
            <a:br>
              <a:rPr lang="es-PE" dirty="0"/>
            </a:br>
            <a:r>
              <a:rPr lang="es-PE" dirty="0"/>
              <a:t>&lt;TR&gt; &lt;TD&gt;Celda (1,1)&lt;/TD&gt; &lt;TD&gt;Celda (1,2)&lt;/TD&gt; &lt;/TR&gt; </a:t>
            </a:r>
            <a:br>
              <a:rPr lang="es-PE" dirty="0"/>
            </a:br>
            <a:r>
              <a:rPr lang="es-PE" dirty="0"/>
              <a:t>&lt;/TABLE&gt; </a:t>
            </a:r>
            <a:br>
              <a:rPr lang="es-PE" dirty="0"/>
            </a:br>
            <a:r>
              <a:rPr lang="es-PE" dirty="0"/>
              <a:t>&lt;/CENTER&gt; </a:t>
            </a:r>
            <a:br>
              <a:rPr lang="es-PE" dirty="0"/>
            </a:br>
            <a:r>
              <a:rPr lang="es-PE" dirty="0"/>
              <a:t>&lt;/BODY&gt; </a:t>
            </a:r>
            <a:br>
              <a:rPr lang="es-PE" dirty="0"/>
            </a:br>
            <a:r>
              <a:rPr lang="es-PE" dirty="0"/>
              <a:t>&lt;/HTML&gt;</a:t>
            </a:r>
          </a:p>
          <a:p>
            <a:endParaRPr lang="es-PE" dirty="0">
              <a:effectLst/>
            </a:endParaRPr>
          </a:p>
        </p:txBody>
      </p:sp>
    </p:spTree>
    <p:extLst>
      <p:ext uri="{BB962C8B-B14F-4D97-AF65-F5344CB8AC3E}">
        <p14:creationId xmlns:p14="http://schemas.microsoft.com/office/powerpoint/2010/main" val="751961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1" y="567304"/>
            <a:ext cx="3167085" cy="369332"/>
          </a:xfrm>
          <a:prstGeom prst="rect">
            <a:avLst/>
          </a:prstGeom>
        </p:spPr>
        <p:txBody>
          <a:bodyPr wrap="none">
            <a:spAutoFit/>
          </a:bodyPr>
          <a:lstStyle/>
          <a:p>
            <a:r>
              <a:rPr lang="es-PE" b="1" i="1" u="sng" dirty="0" smtClean="0">
                <a:effectLst>
                  <a:outerShdw blurRad="38100" dist="38100" dir="2700000" algn="tl">
                    <a:srgbClr val="000000">
                      <a:alpha val="43137"/>
                    </a:srgbClr>
                  </a:outerShdw>
                </a:effectLst>
              </a:rPr>
              <a:t>Definir estilos utilizando clases </a:t>
            </a:r>
            <a:endParaRPr lang="es-PE" b="1" i="1" u="sng" dirty="0">
              <a:effectLst>
                <a:outerShdw blurRad="38100" dist="38100" dir="2700000" algn="tl">
                  <a:srgbClr val="000000">
                    <a:alpha val="43137"/>
                  </a:srgbClr>
                </a:outerShdw>
              </a:effectLst>
            </a:endParaRPr>
          </a:p>
        </p:txBody>
      </p:sp>
      <p:sp>
        <p:nvSpPr>
          <p:cNvPr id="3" name="2 Rectángulo"/>
          <p:cNvSpPr/>
          <p:nvPr/>
        </p:nvSpPr>
        <p:spPr>
          <a:xfrm>
            <a:off x="539552" y="1340768"/>
            <a:ext cx="8064896" cy="5909310"/>
          </a:xfrm>
          <a:prstGeom prst="rect">
            <a:avLst/>
          </a:prstGeom>
        </p:spPr>
        <p:txBody>
          <a:bodyPr wrap="square">
            <a:spAutoFit/>
          </a:bodyPr>
          <a:lstStyle/>
          <a:p>
            <a:pPr algn="just">
              <a:lnSpc>
                <a:spcPct val="150000"/>
              </a:lnSpc>
            </a:pPr>
            <a:r>
              <a:rPr lang="es-PE" dirty="0" smtClean="0"/>
              <a:t> Para definirlas utilizamos la siguiente sintaxis, un punto  seguido del nombre de la clase y entre llaves los atributos de estilos deseados. De esta  manera: </a:t>
            </a:r>
          </a:p>
          <a:p>
            <a:pPr algn="just">
              <a:lnSpc>
                <a:spcPct val="150000"/>
              </a:lnSpc>
            </a:pPr>
            <a:r>
              <a:rPr lang="es-PE" dirty="0" smtClean="0"/>
              <a:t>.</a:t>
            </a:r>
            <a:r>
              <a:rPr lang="es-PE" dirty="0" err="1" smtClean="0"/>
              <a:t>nombredelaclase</a:t>
            </a:r>
            <a:r>
              <a:rPr lang="es-PE" dirty="0" smtClean="0"/>
              <a:t> {atributo: valor;atributo2:valor2; ...} </a:t>
            </a:r>
            <a:endParaRPr lang="es-PE" dirty="0" smtClean="0"/>
          </a:p>
          <a:p>
            <a:pPr algn="just">
              <a:lnSpc>
                <a:spcPct val="150000"/>
              </a:lnSpc>
            </a:pPr>
            <a:r>
              <a:rPr lang="es-PE" dirty="0" smtClean="0"/>
              <a:t>O</a:t>
            </a:r>
          </a:p>
          <a:p>
            <a:pPr algn="just">
              <a:lnSpc>
                <a:spcPct val="150000"/>
              </a:lnSpc>
            </a:pPr>
            <a:r>
              <a:rPr lang="es-PE" dirty="0" smtClean="0"/>
              <a:t>#</a:t>
            </a:r>
            <a:r>
              <a:rPr lang="es-PE" dirty="0" err="1" smtClean="0"/>
              <a:t>nombredelaclase</a:t>
            </a:r>
            <a:r>
              <a:rPr lang="es-PE" dirty="0" smtClean="0"/>
              <a:t> </a:t>
            </a:r>
            <a:r>
              <a:rPr lang="es-PE" dirty="0"/>
              <a:t>{atributo: valor;atributo2:valor2; ...}  </a:t>
            </a:r>
            <a:r>
              <a:rPr lang="es-PE" dirty="0" smtClean="0"/>
              <a:t>  ---</a:t>
            </a:r>
            <a:r>
              <a:rPr lang="es-PE" dirty="0" smtClean="0">
                <a:sym typeface="Wingdings" panose="05000000000000000000" pitchFamily="2" charset="2"/>
              </a:rPr>
              <a:t> </a:t>
            </a:r>
            <a:r>
              <a:rPr lang="es-PE" dirty="0" err="1" smtClean="0">
                <a:sym typeface="Wingdings" panose="05000000000000000000" pitchFamily="2" charset="2"/>
              </a:rPr>
              <a:t>html</a:t>
            </a:r>
            <a:r>
              <a:rPr lang="es-PE" dirty="0" smtClean="0">
                <a:sym typeface="Wingdings" panose="05000000000000000000" pitchFamily="2" charset="2"/>
              </a:rPr>
              <a:t> 5</a:t>
            </a:r>
            <a:endParaRPr lang="es-PE" dirty="0"/>
          </a:p>
          <a:p>
            <a:pPr algn="just">
              <a:lnSpc>
                <a:spcPct val="150000"/>
              </a:lnSpc>
            </a:pPr>
            <a:endParaRPr lang="es-PE" dirty="0" smtClean="0"/>
          </a:p>
          <a:p>
            <a:pPr algn="just">
              <a:lnSpc>
                <a:spcPct val="150000"/>
              </a:lnSpc>
            </a:pPr>
            <a:r>
              <a:rPr lang="es-PE" dirty="0" smtClean="0"/>
              <a:t>Una </a:t>
            </a:r>
            <a:r>
              <a:rPr lang="es-PE" dirty="0" smtClean="0"/>
              <a:t>vez tenemos una clase, podemos utilizarla en cualquier etiqueta HTML. Para ello  utilizaremos el atributo </a:t>
            </a:r>
            <a:r>
              <a:rPr lang="es-PE" dirty="0" err="1" smtClean="0"/>
              <a:t>class</a:t>
            </a:r>
            <a:r>
              <a:rPr lang="es-PE" dirty="0" smtClean="0"/>
              <a:t>, poniéndole como valor el nombre de la clase, de esta forma: </a:t>
            </a:r>
          </a:p>
          <a:p>
            <a:pPr algn="just">
              <a:lnSpc>
                <a:spcPct val="150000"/>
              </a:lnSpc>
            </a:pPr>
            <a:r>
              <a:rPr lang="es-PE" dirty="0" smtClean="0"/>
              <a:t>&lt;ETIQUETA </a:t>
            </a:r>
            <a:r>
              <a:rPr lang="es-PE" dirty="0" err="1" smtClean="0"/>
              <a:t>class</a:t>
            </a:r>
            <a:r>
              <a:rPr lang="es-PE" dirty="0" smtClean="0"/>
              <a:t>="</a:t>
            </a:r>
            <a:r>
              <a:rPr lang="es-PE" dirty="0" err="1" smtClean="0"/>
              <a:t>nombredelaclase</a:t>
            </a:r>
            <a:r>
              <a:rPr lang="es-PE" dirty="0" smtClean="0"/>
              <a:t>"&gt; </a:t>
            </a:r>
            <a:endParaRPr lang="es-PE" dirty="0" smtClean="0"/>
          </a:p>
          <a:p>
            <a:pPr algn="just">
              <a:lnSpc>
                <a:spcPct val="150000"/>
              </a:lnSpc>
            </a:pPr>
            <a:r>
              <a:rPr lang="es-PE" dirty="0" smtClean="0"/>
              <a:t>O</a:t>
            </a:r>
          </a:p>
          <a:p>
            <a:pPr algn="just">
              <a:lnSpc>
                <a:spcPct val="150000"/>
              </a:lnSpc>
            </a:pPr>
            <a:r>
              <a:rPr lang="es-PE" dirty="0"/>
              <a:t>&lt;ETIQUETA </a:t>
            </a:r>
            <a:r>
              <a:rPr lang="es-PE" dirty="0" smtClean="0"/>
              <a:t>id="</a:t>
            </a:r>
            <a:r>
              <a:rPr lang="es-PE" dirty="0" err="1"/>
              <a:t>nombredelaclase</a:t>
            </a:r>
            <a:r>
              <a:rPr lang="es-PE" dirty="0"/>
              <a:t>"&gt; ---</a:t>
            </a:r>
            <a:r>
              <a:rPr lang="es-PE" dirty="0">
                <a:sym typeface="Wingdings" panose="05000000000000000000" pitchFamily="2" charset="2"/>
              </a:rPr>
              <a:t> </a:t>
            </a:r>
            <a:r>
              <a:rPr lang="es-PE" dirty="0" err="1">
                <a:sym typeface="Wingdings" panose="05000000000000000000" pitchFamily="2" charset="2"/>
              </a:rPr>
              <a:t>html</a:t>
            </a:r>
            <a:r>
              <a:rPr lang="es-PE" dirty="0">
                <a:sym typeface="Wingdings" panose="05000000000000000000" pitchFamily="2" charset="2"/>
              </a:rPr>
              <a:t> 5</a:t>
            </a:r>
            <a:endParaRPr lang="es-PE" dirty="0"/>
          </a:p>
          <a:p>
            <a:pPr algn="just">
              <a:lnSpc>
                <a:spcPct val="150000"/>
              </a:lnSpc>
            </a:pPr>
            <a:endParaRPr lang="es-PE" dirty="0"/>
          </a:p>
          <a:p>
            <a:pPr algn="just">
              <a:lnSpc>
                <a:spcPct val="150000"/>
              </a:lnSpc>
            </a:pPr>
            <a:endParaRPr lang="es-PE" dirty="0"/>
          </a:p>
        </p:txBody>
      </p:sp>
    </p:spTree>
    <p:extLst>
      <p:ext uri="{BB962C8B-B14F-4D97-AF65-F5344CB8AC3E}">
        <p14:creationId xmlns:p14="http://schemas.microsoft.com/office/powerpoint/2010/main" val="279924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980728"/>
            <a:ext cx="8784976" cy="4185761"/>
          </a:xfrm>
          <a:prstGeom prst="rect">
            <a:avLst/>
          </a:prstGeom>
        </p:spPr>
        <p:txBody>
          <a:bodyPr wrap="square">
            <a:spAutoFit/>
          </a:bodyPr>
          <a:lstStyle/>
          <a:p>
            <a:r>
              <a:rPr lang="es-PE" sz="1400" b="1" u="sng" dirty="0" smtClean="0">
                <a:effectLst>
                  <a:outerShdw blurRad="38100" dist="38100" dir="2700000" algn="tl">
                    <a:srgbClr val="000000">
                      <a:alpha val="43137"/>
                    </a:srgbClr>
                  </a:outerShdw>
                </a:effectLst>
              </a:rPr>
              <a:t>Ejemplo de la utilización de clases </a:t>
            </a:r>
          </a:p>
          <a:p>
            <a:endParaRPr lang="es-PE" sz="1400" dirty="0" smtClean="0"/>
          </a:p>
          <a:p>
            <a:r>
              <a:rPr lang="es-PE" sz="1400" dirty="0"/>
              <a:t>&lt;</a:t>
            </a:r>
            <a:r>
              <a:rPr lang="es-PE" sz="1400" dirty="0" err="1"/>
              <a:t>html</a:t>
            </a:r>
            <a:r>
              <a:rPr lang="es-PE" sz="1400" dirty="0"/>
              <a:t>&gt; </a:t>
            </a:r>
          </a:p>
          <a:p>
            <a:r>
              <a:rPr lang="es-PE" sz="1400" dirty="0"/>
              <a:t>&lt;head&gt; </a:t>
            </a:r>
          </a:p>
          <a:p>
            <a:r>
              <a:rPr lang="es-PE" sz="1400" dirty="0"/>
              <a:t>&lt;</a:t>
            </a:r>
            <a:r>
              <a:rPr lang="es-PE" sz="1400" dirty="0" err="1"/>
              <a:t>title</a:t>
            </a:r>
            <a:r>
              <a:rPr lang="es-PE" sz="1400" dirty="0"/>
              <a:t>&gt;Ejemplo de la utilización de clases&lt;/</a:t>
            </a:r>
            <a:r>
              <a:rPr lang="es-PE" sz="1400" dirty="0" err="1"/>
              <a:t>title</a:t>
            </a:r>
            <a:r>
              <a:rPr lang="es-PE" sz="1400" dirty="0"/>
              <a:t>&gt; </a:t>
            </a:r>
          </a:p>
          <a:p>
            <a:r>
              <a:rPr lang="es-PE" sz="1400" dirty="0"/>
              <a:t>&lt;STYLE&gt; </a:t>
            </a:r>
          </a:p>
          <a:p>
            <a:r>
              <a:rPr lang="es-PE" sz="1400" dirty="0"/>
              <a:t>.</a:t>
            </a:r>
            <a:r>
              <a:rPr lang="es-PE" sz="1400" dirty="0" err="1"/>
              <a:t>fondonegroletrasblancas</a:t>
            </a:r>
            <a:r>
              <a:rPr lang="es-PE" sz="1400" dirty="0"/>
              <a:t> {background-color:black;color:white;font-size:12;font-family:arial} </a:t>
            </a:r>
          </a:p>
          <a:p>
            <a:r>
              <a:rPr lang="es-PE" sz="1400" dirty="0"/>
              <a:t>.</a:t>
            </a:r>
            <a:r>
              <a:rPr lang="es-PE" sz="1400" dirty="0" err="1"/>
              <a:t>letrasverdes</a:t>
            </a:r>
            <a:r>
              <a:rPr lang="es-PE" sz="1400" dirty="0"/>
              <a:t> {color:#009900} </a:t>
            </a:r>
          </a:p>
          <a:p>
            <a:r>
              <a:rPr lang="es-PE" sz="1400" dirty="0"/>
              <a:t>&lt;/STYLE&gt; </a:t>
            </a:r>
          </a:p>
          <a:p>
            <a:r>
              <a:rPr lang="es-PE" sz="1400" dirty="0"/>
              <a:t>&lt;/head&gt; </a:t>
            </a:r>
          </a:p>
          <a:p>
            <a:r>
              <a:rPr lang="es-PE" sz="1400" dirty="0"/>
              <a:t>&lt;</a:t>
            </a:r>
            <a:r>
              <a:rPr lang="es-PE" sz="1400" dirty="0" err="1"/>
              <a:t>body</a:t>
            </a:r>
            <a:r>
              <a:rPr lang="es-PE" sz="1400" dirty="0"/>
              <a:t>&gt; </a:t>
            </a:r>
          </a:p>
          <a:p>
            <a:r>
              <a:rPr lang="es-PE" sz="1400" dirty="0"/>
              <a:t>&lt;h1 </a:t>
            </a:r>
            <a:r>
              <a:rPr lang="es-PE" sz="1400" dirty="0" err="1"/>
              <a:t>class</a:t>
            </a:r>
            <a:r>
              <a:rPr lang="es-PE" sz="1400" dirty="0"/>
              <a:t>=</a:t>
            </a:r>
            <a:r>
              <a:rPr lang="es-PE" sz="1400" dirty="0" err="1"/>
              <a:t>letrasverdes</a:t>
            </a:r>
            <a:r>
              <a:rPr lang="es-PE" sz="1400" dirty="0"/>
              <a:t>&gt;Titulo 1&lt;/h1&gt; </a:t>
            </a:r>
          </a:p>
          <a:p>
            <a:r>
              <a:rPr lang="es-PE" sz="1400" dirty="0"/>
              <a:t>&lt;h1 </a:t>
            </a:r>
            <a:r>
              <a:rPr lang="es-PE" sz="1400" dirty="0" err="1"/>
              <a:t>class</a:t>
            </a:r>
            <a:r>
              <a:rPr lang="es-PE" sz="1400" dirty="0"/>
              <a:t>=</a:t>
            </a:r>
            <a:r>
              <a:rPr lang="es-PE" sz="1400" dirty="0" err="1"/>
              <a:t>fondonegroletrasblancas</a:t>
            </a:r>
            <a:r>
              <a:rPr lang="es-PE" sz="1400" dirty="0"/>
              <a:t>&gt;Titulo 2&lt;/h1&gt; </a:t>
            </a:r>
          </a:p>
          <a:p>
            <a:r>
              <a:rPr lang="es-PE" sz="1400" dirty="0"/>
              <a:t>&lt;p </a:t>
            </a:r>
            <a:r>
              <a:rPr lang="es-PE" sz="1400" dirty="0" err="1"/>
              <a:t>class</a:t>
            </a:r>
            <a:r>
              <a:rPr lang="es-PE" sz="1400" dirty="0"/>
              <a:t>=</a:t>
            </a:r>
            <a:r>
              <a:rPr lang="es-PE" sz="1400" dirty="0" err="1"/>
              <a:t>letrasverdes</a:t>
            </a:r>
            <a:r>
              <a:rPr lang="es-PE" sz="1400" dirty="0"/>
              <a:t>&gt; </a:t>
            </a:r>
          </a:p>
          <a:p>
            <a:r>
              <a:rPr lang="es-PE" sz="1400" dirty="0"/>
              <a:t>Esto es un párrafo con estilo de letras verdes&lt;/p&gt; </a:t>
            </a:r>
          </a:p>
          <a:p>
            <a:r>
              <a:rPr lang="es-PE" sz="1400" dirty="0"/>
              <a:t>&lt;p </a:t>
            </a:r>
            <a:r>
              <a:rPr lang="es-PE" sz="1400" dirty="0" err="1"/>
              <a:t>class</a:t>
            </a:r>
            <a:r>
              <a:rPr lang="es-PE" sz="1400" dirty="0"/>
              <a:t>=</a:t>
            </a:r>
            <a:r>
              <a:rPr lang="es-PE" sz="1400" dirty="0" err="1"/>
              <a:t>fondonegroletrasblancas</a:t>
            </a:r>
            <a:r>
              <a:rPr lang="es-PE" sz="1400" dirty="0"/>
              <a:t>&gt; </a:t>
            </a:r>
          </a:p>
          <a:p>
            <a:r>
              <a:rPr lang="es-PE" sz="1400" dirty="0"/>
              <a:t>Esto es un párrafo con estilo de fondo negro y las letras blancas. Es todo!&lt;/p&gt; </a:t>
            </a:r>
          </a:p>
          <a:p>
            <a:r>
              <a:rPr lang="es-PE" sz="1400" dirty="0"/>
              <a:t>&lt;/</a:t>
            </a:r>
            <a:r>
              <a:rPr lang="es-PE" sz="1400" dirty="0" err="1"/>
              <a:t>body</a:t>
            </a:r>
            <a:r>
              <a:rPr lang="es-PE" sz="1400" dirty="0"/>
              <a:t>&gt; </a:t>
            </a:r>
          </a:p>
          <a:p>
            <a:r>
              <a:rPr lang="es-PE" sz="1400" dirty="0"/>
              <a:t>&lt;/</a:t>
            </a:r>
            <a:r>
              <a:rPr lang="es-PE" sz="1400" dirty="0" err="1"/>
              <a:t>html</a:t>
            </a:r>
            <a:r>
              <a:rPr lang="es-PE" sz="1400" dirty="0"/>
              <a:t>&gt;</a:t>
            </a:r>
            <a:endParaRPr lang="es-PE" sz="1400" dirty="0"/>
          </a:p>
        </p:txBody>
      </p:sp>
    </p:spTree>
    <p:extLst>
      <p:ext uri="{BB962C8B-B14F-4D97-AF65-F5344CB8AC3E}">
        <p14:creationId xmlns:p14="http://schemas.microsoft.com/office/powerpoint/2010/main" val="459344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335846"/>
            <a:ext cx="8352928" cy="5078313"/>
          </a:xfrm>
          <a:prstGeom prst="rect">
            <a:avLst/>
          </a:prstGeom>
        </p:spPr>
        <p:txBody>
          <a:bodyPr wrap="square">
            <a:spAutoFit/>
          </a:bodyPr>
          <a:lstStyle/>
          <a:p>
            <a:r>
              <a:rPr lang="es-PE" dirty="0"/>
              <a:t>&lt;</a:t>
            </a:r>
            <a:r>
              <a:rPr lang="es-PE" dirty="0" err="1"/>
              <a:t>html</a:t>
            </a:r>
            <a:r>
              <a:rPr lang="es-PE" dirty="0"/>
              <a:t>&gt; </a:t>
            </a:r>
          </a:p>
          <a:p>
            <a:r>
              <a:rPr lang="es-PE" dirty="0"/>
              <a:t>&lt;head&gt; </a:t>
            </a:r>
          </a:p>
          <a:p>
            <a:r>
              <a:rPr lang="es-PE" dirty="0"/>
              <a:t>&lt;</a:t>
            </a:r>
            <a:r>
              <a:rPr lang="es-PE" dirty="0" err="1"/>
              <a:t>title</a:t>
            </a:r>
            <a:r>
              <a:rPr lang="es-PE" dirty="0"/>
              <a:t>&gt;Ejemplo de la utilización de clases&lt;/</a:t>
            </a:r>
            <a:r>
              <a:rPr lang="es-PE" dirty="0" err="1"/>
              <a:t>title</a:t>
            </a:r>
            <a:r>
              <a:rPr lang="es-PE" dirty="0"/>
              <a:t>&gt; </a:t>
            </a:r>
          </a:p>
          <a:p>
            <a:r>
              <a:rPr lang="es-PE" dirty="0"/>
              <a:t>&lt;STYLE&gt; </a:t>
            </a:r>
          </a:p>
          <a:p>
            <a:r>
              <a:rPr lang="es-PE" dirty="0"/>
              <a:t>#</a:t>
            </a:r>
            <a:r>
              <a:rPr lang="es-PE" dirty="0" err="1"/>
              <a:t>fondonegroletrasblancas</a:t>
            </a:r>
            <a:r>
              <a:rPr lang="es-PE" dirty="0"/>
              <a:t> {background-color:black;color:white;font-size:12;font-family:arial} </a:t>
            </a:r>
          </a:p>
          <a:p>
            <a:r>
              <a:rPr lang="es-PE" dirty="0"/>
              <a:t>#</a:t>
            </a:r>
            <a:r>
              <a:rPr lang="es-PE" dirty="0" err="1"/>
              <a:t>letrasverdes</a:t>
            </a:r>
            <a:r>
              <a:rPr lang="es-PE" dirty="0"/>
              <a:t> {color:#009900} </a:t>
            </a:r>
          </a:p>
          <a:p>
            <a:r>
              <a:rPr lang="es-PE" dirty="0"/>
              <a:t>&lt;/STYLE&gt; </a:t>
            </a:r>
          </a:p>
          <a:p>
            <a:r>
              <a:rPr lang="es-PE" dirty="0"/>
              <a:t>&lt;/head&gt; </a:t>
            </a:r>
          </a:p>
          <a:p>
            <a:r>
              <a:rPr lang="es-PE" dirty="0"/>
              <a:t>&lt;</a:t>
            </a:r>
            <a:r>
              <a:rPr lang="es-PE" dirty="0" err="1"/>
              <a:t>body</a:t>
            </a:r>
            <a:r>
              <a:rPr lang="es-PE" dirty="0"/>
              <a:t>&gt; </a:t>
            </a:r>
          </a:p>
          <a:p>
            <a:r>
              <a:rPr lang="es-PE" dirty="0"/>
              <a:t>&lt;h1 id=</a:t>
            </a:r>
            <a:r>
              <a:rPr lang="es-PE" dirty="0" err="1"/>
              <a:t>letrasverdes</a:t>
            </a:r>
            <a:r>
              <a:rPr lang="es-PE" dirty="0"/>
              <a:t>&gt;Titulo 1&lt;/h1&gt; </a:t>
            </a:r>
          </a:p>
          <a:p>
            <a:r>
              <a:rPr lang="es-PE" dirty="0"/>
              <a:t>&lt;h1 id=</a:t>
            </a:r>
            <a:r>
              <a:rPr lang="es-PE" dirty="0" err="1"/>
              <a:t>fondonegroletrasblancas</a:t>
            </a:r>
            <a:r>
              <a:rPr lang="es-PE" dirty="0"/>
              <a:t>&gt;Titulo 2&lt;/h1&gt; </a:t>
            </a:r>
          </a:p>
          <a:p>
            <a:r>
              <a:rPr lang="es-PE" dirty="0"/>
              <a:t>&lt;p id=</a:t>
            </a:r>
            <a:r>
              <a:rPr lang="es-PE" dirty="0" err="1"/>
              <a:t>letrasverdes</a:t>
            </a:r>
            <a:r>
              <a:rPr lang="es-PE" dirty="0"/>
              <a:t>&gt; </a:t>
            </a:r>
          </a:p>
          <a:p>
            <a:r>
              <a:rPr lang="es-PE" dirty="0"/>
              <a:t>Esto es un párrafo con estilo de letras verdes&lt;/p&gt; </a:t>
            </a:r>
          </a:p>
          <a:p>
            <a:r>
              <a:rPr lang="es-PE" dirty="0"/>
              <a:t>&lt;p id=</a:t>
            </a:r>
            <a:r>
              <a:rPr lang="es-PE" dirty="0" err="1"/>
              <a:t>fondonegroletrasblancas</a:t>
            </a:r>
            <a:r>
              <a:rPr lang="es-PE" dirty="0"/>
              <a:t>&gt; </a:t>
            </a:r>
          </a:p>
          <a:p>
            <a:r>
              <a:rPr lang="es-PE" dirty="0"/>
              <a:t>Esto es un párrafo con estilo de fondo negro y las letras blancas. Es todo!&lt;/p&gt; </a:t>
            </a:r>
          </a:p>
          <a:p>
            <a:r>
              <a:rPr lang="es-PE" dirty="0"/>
              <a:t>&lt;/</a:t>
            </a:r>
            <a:r>
              <a:rPr lang="es-PE" dirty="0" err="1"/>
              <a:t>body</a:t>
            </a:r>
            <a:r>
              <a:rPr lang="es-PE" dirty="0"/>
              <a:t>&gt; </a:t>
            </a:r>
          </a:p>
          <a:p>
            <a:r>
              <a:rPr lang="es-PE" dirty="0"/>
              <a:t>&lt;/</a:t>
            </a:r>
            <a:r>
              <a:rPr lang="es-PE" dirty="0" err="1"/>
              <a:t>html</a:t>
            </a:r>
            <a:r>
              <a:rPr lang="es-PE" dirty="0"/>
              <a:t>&gt;</a:t>
            </a:r>
          </a:p>
        </p:txBody>
      </p:sp>
    </p:spTree>
    <p:extLst>
      <p:ext uri="{BB962C8B-B14F-4D97-AF65-F5344CB8AC3E}">
        <p14:creationId xmlns:p14="http://schemas.microsoft.com/office/powerpoint/2010/main" val="319025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68" y="147389"/>
            <a:ext cx="8568952" cy="6740307"/>
          </a:xfrm>
          <a:prstGeom prst="rect">
            <a:avLst/>
          </a:prstGeom>
        </p:spPr>
        <p:txBody>
          <a:bodyPr wrap="square">
            <a:spAutoFit/>
          </a:bodyPr>
          <a:lstStyle/>
          <a:p>
            <a:pPr algn="just"/>
            <a:r>
              <a:rPr lang="es-PE" sz="1600" b="1" i="1" u="sng" dirty="0">
                <a:effectLst>
                  <a:outerShdw blurRad="38100" dist="38100" dir="2700000" algn="tl">
                    <a:srgbClr val="000000">
                      <a:alpha val="43137"/>
                    </a:srgbClr>
                  </a:outerShdw>
                </a:effectLst>
              </a:rPr>
              <a:t>Estilo en los enlaces </a:t>
            </a:r>
          </a:p>
          <a:p>
            <a:pPr algn="just"/>
            <a:endParaRPr lang="es-PE" sz="1600" dirty="0"/>
          </a:p>
          <a:p>
            <a:pPr algn="just"/>
            <a:r>
              <a:rPr lang="es-PE" sz="1600" dirty="0"/>
              <a:t>Una técnica muy habitual, que se puede realizar utilizando las hojas de estilo en cascada y no  se podía en HTML, es la definición de estilos en los enlaces, quitándoles el subrayado o hacer  enlaces en la misma página con distintos colores. </a:t>
            </a:r>
          </a:p>
          <a:p>
            <a:pPr algn="just"/>
            <a:r>
              <a:rPr lang="es-PE" sz="1600" dirty="0"/>
              <a:t>Para aplicar estilo a los enlaces debemos definirlos para los distintos tipos de enlaces que  existen (visitados, activos...). Utilizaremos la siguiente sintaxis, en la declaración de estilos  global de la página (&lt;STYLE&gt;) o del sitio (Definición en un archivo externo): </a:t>
            </a:r>
          </a:p>
          <a:p>
            <a:pPr algn="just"/>
            <a:endParaRPr lang="es-PE" sz="1600" dirty="0"/>
          </a:p>
          <a:p>
            <a:pPr algn="just"/>
            <a:r>
              <a:rPr lang="es-PE" sz="1600" b="1" u="sng" dirty="0"/>
              <a:t>Enlaces normales </a:t>
            </a:r>
          </a:p>
          <a:p>
            <a:pPr algn="just"/>
            <a:endParaRPr lang="es-PE" sz="1600" dirty="0"/>
          </a:p>
          <a:p>
            <a:pPr algn="just"/>
            <a:r>
              <a:rPr lang="es-PE" sz="1600" dirty="0"/>
              <a:t>A:link {atributos} </a:t>
            </a:r>
          </a:p>
          <a:p>
            <a:pPr algn="just"/>
            <a:endParaRPr lang="es-PE" sz="1600" dirty="0"/>
          </a:p>
          <a:p>
            <a:pPr algn="just"/>
            <a:r>
              <a:rPr lang="es-PE" sz="1600" b="1" u="sng" dirty="0"/>
              <a:t>Enlaces visitados </a:t>
            </a:r>
          </a:p>
          <a:p>
            <a:pPr algn="just"/>
            <a:endParaRPr lang="es-PE" sz="1600" dirty="0"/>
          </a:p>
          <a:p>
            <a:pPr algn="just"/>
            <a:r>
              <a:rPr lang="es-PE" sz="1600" dirty="0"/>
              <a:t>A:visited {atributos} </a:t>
            </a:r>
          </a:p>
          <a:p>
            <a:pPr algn="just"/>
            <a:endParaRPr lang="es-PE" sz="1600" dirty="0"/>
          </a:p>
          <a:p>
            <a:pPr algn="just"/>
            <a:r>
              <a:rPr lang="es-PE" sz="1600" b="1" u="sng" dirty="0"/>
              <a:t>Enlaces activos (Los enlaces están activos en el </a:t>
            </a:r>
            <a:r>
              <a:rPr lang="es-PE" sz="1600" b="1" u="sng" dirty="0" err="1"/>
              <a:t>presiso</a:t>
            </a:r>
            <a:r>
              <a:rPr lang="es-PE" sz="1600" b="1" u="sng" dirty="0"/>
              <a:t> momento en que se pincha sobre ellos) </a:t>
            </a:r>
          </a:p>
          <a:p>
            <a:pPr algn="just"/>
            <a:endParaRPr lang="es-PE" sz="1600" dirty="0"/>
          </a:p>
          <a:p>
            <a:pPr algn="just"/>
            <a:r>
              <a:rPr lang="es-PE" sz="1600" dirty="0"/>
              <a:t>A:active {atributos} </a:t>
            </a:r>
          </a:p>
          <a:p>
            <a:pPr algn="just"/>
            <a:endParaRPr lang="es-PE" sz="1600" dirty="0"/>
          </a:p>
          <a:p>
            <a:pPr algn="just"/>
            <a:r>
              <a:rPr lang="es-PE" sz="1600" dirty="0"/>
              <a:t>Enlaces </a:t>
            </a:r>
            <a:r>
              <a:rPr lang="es-PE" sz="1600" dirty="0" err="1"/>
              <a:t>hover</a:t>
            </a:r>
            <a:r>
              <a:rPr lang="es-PE" sz="1600" dirty="0"/>
              <a:t> (Cuando el ratón está encima de </a:t>
            </a:r>
            <a:r>
              <a:rPr lang="es-PE" sz="1600" dirty="0" smtClean="0"/>
              <a:t>ellos) </a:t>
            </a:r>
            <a:endParaRPr lang="es-PE" sz="1600" dirty="0"/>
          </a:p>
          <a:p>
            <a:pPr algn="just"/>
            <a:endParaRPr lang="es-PE" sz="1600" dirty="0"/>
          </a:p>
          <a:p>
            <a:pPr algn="just"/>
            <a:r>
              <a:rPr lang="es-PE" sz="1600" dirty="0"/>
              <a:t>A:hover {atributos} </a:t>
            </a:r>
          </a:p>
          <a:p>
            <a:pPr algn="just"/>
            <a:endParaRPr lang="es-PE" sz="1600" dirty="0"/>
          </a:p>
          <a:p>
            <a:pPr algn="just"/>
            <a:r>
              <a:rPr lang="es-PE" sz="1600" dirty="0"/>
              <a:t>El atributo para definir enlaces sin subrayado es </a:t>
            </a:r>
            <a:r>
              <a:rPr lang="es-PE" sz="1600" dirty="0" err="1"/>
              <a:t>text-decoration:none</a:t>
            </a:r>
            <a:r>
              <a:rPr lang="es-PE" sz="1600" dirty="0"/>
              <a:t>, y para darles color es </a:t>
            </a:r>
          </a:p>
          <a:p>
            <a:pPr algn="just"/>
            <a:r>
              <a:rPr lang="es-PE" sz="1600" dirty="0" err="1"/>
              <a:t>color:tu_color</a:t>
            </a:r>
            <a:r>
              <a:rPr lang="es-PE" sz="1600" dirty="0"/>
              <a:t>. </a:t>
            </a:r>
          </a:p>
        </p:txBody>
      </p:sp>
    </p:spTree>
    <p:extLst>
      <p:ext uri="{BB962C8B-B14F-4D97-AF65-F5344CB8AC3E}">
        <p14:creationId xmlns:p14="http://schemas.microsoft.com/office/powerpoint/2010/main" val="777247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188640"/>
            <a:ext cx="8640960" cy="6463308"/>
          </a:xfrm>
          <a:prstGeom prst="rect">
            <a:avLst/>
          </a:prstGeom>
        </p:spPr>
        <p:txBody>
          <a:bodyPr wrap="square">
            <a:spAutoFit/>
          </a:bodyPr>
          <a:lstStyle/>
          <a:p>
            <a:r>
              <a:rPr lang="es-PE" b="1" u="sng" dirty="0">
                <a:effectLst>
                  <a:outerShdw blurRad="38100" dist="38100" dir="2700000" algn="tl">
                    <a:srgbClr val="000000">
                      <a:alpha val="43137"/>
                    </a:srgbClr>
                  </a:outerShdw>
                </a:effectLst>
              </a:rPr>
              <a:t>Ejemplo de estilos en enlaces </a:t>
            </a:r>
          </a:p>
          <a:p>
            <a:endParaRPr lang="es-PE" dirty="0"/>
          </a:p>
          <a:p>
            <a:r>
              <a:rPr lang="es-PE" dirty="0"/>
              <a:t>&lt;</a:t>
            </a:r>
            <a:r>
              <a:rPr lang="es-PE" dirty="0" err="1"/>
              <a:t>html</a:t>
            </a:r>
            <a:r>
              <a:rPr lang="es-PE" dirty="0"/>
              <a:t>&gt; </a:t>
            </a:r>
          </a:p>
          <a:p>
            <a:endParaRPr lang="es-PE" dirty="0"/>
          </a:p>
          <a:p>
            <a:r>
              <a:rPr lang="es-PE" dirty="0"/>
              <a:t>&lt;head&gt; </a:t>
            </a:r>
          </a:p>
          <a:p>
            <a:r>
              <a:rPr lang="es-PE" dirty="0"/>
              <a:t>&lt;</a:t>
            </a:r>
            <a:r>
              <a:rPr lang="es-PE" dirty="0" err="1"/>
              <a:t>title</a:t>
            </a:r>
            <a:r>
              <a:rPr lang="es-PE" dirty="0"/>
              <a:t>&gt;Ejemplos de estilo en enlaces&lt;/</a:t>
            </a:r>
            <a:r>
              <a:rPr lang="es-PE" dirty="0" err="1"/>
              <a:t>title</a:t>
            </a:r>
            <a:r>
              <a:rPr lang="es-PE" dirty="0"/>
              <a:t>&gt; </a:t>
            </a:r>
          </a:p>
          <a:p>
            <a:r>
              <a:rPr lang="es-PE" dirty="0"/>
              <a:t>&lt;STYLE </a:t>
            </a:r>
            <a:r>
              <a:rPr lang="es-PE" dirty="0" err="1"/>
              <a:t>type</a:t>
            </a:r>
            <a:r>
              <a:rPr lang="es-PE" dirty="0"/>
              <a:t>="</a:t>
            </a:r>
            <a:r>
              <a:rPr lang="es-PE" dirty="0" err="1"/>
              <a:t>text</a:t>
            </a:r>
            <a:r>
              <a:rPr lang="es-PE" dirty="0"/>
              <a:t>/</a:t>
            </a:r>
            <a:r>
              <a:rPr lang="es-PE" dirty="0" err="1"/>
              <a:t>css</a:t>
            </a:r>
            <a:r>
              <a:rPr lang="es-PE" dirty="0"/>
              <a:t>"&gt; </a:t>
            </a:r>
          </a:p>
          <a:p>
            <a:endParaRPr lang="es-PE" dirty="0"/>
          </a:p>
          <a:p>
            <a:r>
              <a:rPr lang="es-PE" dirty="0"/>
              <a:t>A:link {</a:t>
            </a:r>
            <a:r>
              <a:rPr lang="es-PE" dirty="0" err="1"/>
              <a:t>text-decoration:none;color</a:t>
            </a:r>
            <a:r>
              <a:rPr lang="es-PE" dirty="0"/>
              <a:t>:#0000cc;} </a:t>
            </a:r>
          </a:p>
          <a:p>
            <a:r>
              <a:rPr lang="es-PE" dirty="0"/>
              <a:t>A:visited {</a:t>
            </a:r>
            <a:r>
              <a:rPr lang="es-PE" dirty="0" err="1"/>
              <a:t>text-decoration:none;color</a:t>
            </a:r>
            <a:r>
              <a:rPr lang="es-PE" dirty="0"/>
              <a:t>:#ffcc33;} </a:t>
            </a:r>
          </a:p>
          <a:p>
            <a:r>
              <a:rPr lang="es-PE" dirty="0"/>
              <a:t>A:active {</a:t>
            </a:r>
            <a:r>
              <a:rPr lang="es-PE" dirty="0" err="1"/>
              <a:t>text-decoration:none;color</a:t>
            </a:r>
            <a:r>
              <a:rPr lang="es-PE" dirty="0"/>
              <a:t>:#ff0000;} </a:t>
            </a:r>
          </a:p>
          <a:p>
            <a:r>
              <a:rPr lang="es-PE" dirty="0"/>
              <a:t>A:hover {</a:t>
            </a:r>
            <a:r>
              <a:rPr lang="es-PE" dirty="0" err="1"/>
              <a:t>text-decoration:underline;color</a:t>
            </a:r>
            <a:r>
              <a:rPr lang="es-PE" dirty="0"/>
              <a:t>:#999999;font-weight:bold} </a:t>
            </a:r>
          </a:p>
          <a:p>
            <a:endParaRPr lang="es-PE" dirty="0"/>
          </a:p>
          <a:p>
            <a:r>
              <a:rPr lang="es-PE" dirty="0"/>
              <a:t>&lt;/STYLE&gt; </a:t>
            </a:r>
          </a:p>
          <a:p>
            <a:r>
              <a:rPr lang="es-PE" dirty="0"/>
              <a:t>&lt;/head&gt; </a:t>
            </a:r>
          </a:p>
          <a:p>
            <a:r>
              <a:rPr lang="es-PE" dirty="0"/>
              <a:t>&lt;</a:t>
            </a:r>
            <a:r>
              <a:rPr lang="es-PE" dirty="0" err="1"/>
              <a:t>body</a:t>
            </a:r>
            <a:r>
              <a:rPr lang="es-PE" dirty="0"/>
              <a:t>&gt; </a:t>
            </a:r>
          </a:p>
          <a:p>
            <a:r>
              <a:rPr lang="es-PE" dirty="0"/>
              <a:t>&lt;a </a:t>
            </a:r>
            <a:r>
              <a:rPr lang="es-PE" dirty="0" err="1"/>
              <a:t>href</a:t>
            </a:r>
            <a:r>
              <a:rPr lang="es-PE" dirty="0"/>
              <a:t>="http://www.algarrobos.edu.pe"&gt;Enlace normal&lt;/a&gt; </a:t>
            </a:r>
          </a:p>
          <a:p>
            <a:r>
              <a:rPr lang="es-PE" dirty="0"/>
              <a:t>&lt;</a:t>
            </a:r>
            <a:r>
              <a:rPr lang="es-PE" dirty="0" err="1"/>
              <a:t>br</a:t>
            </a:r>
            <a:r>
              <a:rPr lang="es-PE" dirty="0"/>
              <a:t>&gt; </a:t>
            </a:r>
          </a:p>
          <a:p>
            <a:r>
              <a:rPr lang="es-PE" dirty="0"/>
              <a:t>&lt;</a:t>
            </a:r>
            <a:r>
              <a:rPr lang="es-PE" dirty="0" err="1"/>
              <a:t>br</a:t>
            </a:r>
            <a:r>
              <a:rPr lang="es-PE" dirty="0"/>
              <a:t>&gt; </a:t>
            </a:r>
          </a:p>
          <a:p>
            <a:r>
              <a:rPr lang="es-PE" dirty="0"/>
              <a:t>&lt;a </a:t>
            </a:r>
            <a:r>
              <a:rPr lang="es-PE" dirty="0" err="1"/>
              <a:t>href</a:t>
            </a:r>
            <a:r>
              <a:rPr lang="es-PE" dirty="0"/>
              <a:t>="enlaces.html"&gt;Enlace visitado&lt;/a&gt; </a:t>
            </a:r>
          </a:p>
          <a:p>
            <a:r>
              <a:rPr lang="es-PE" dirty="0"/>
              <a:t>Pulsar este enlace para verlo activo,  poner el ratón por encima para que cambie. </a:t>
            </a:r>
          </a:p>
          <a:p>
            <a:r>
              <a:rPr lang="es-PE" dirty="0"/>
              <a:t>&lt;/</a:t>
            </a:r>
            <a:r>
              <a:rPr lang="es-PE" dirty="0" err="1"/>
              <a:t>body</a:t>
            </a:r>
            <a:r>
              <a:rPr lang="es-PE" dirty="0"/>
              <a:t>&gt; </a:t>
            </a:r>
          </a:p>
          <a:p>
            <a:r>
              <a:rPr lang="es-PE" dirty="0"/>
              <a:t>&lt;/</a:t>
            </a:r>
            <a:r>
              <a:rPr lang="es-PE" dirty="0" err="1"/>
              <a:t>html</a:t>
            </a:r>
            <a:r>
              <a:rPr lang="es-PE" dirty="0"/>
              <a:t>&gt; </a:t>
            </a:r>
          </a:p>
        </p:txBody>
      </p:sp>
    </p:spTree>
    <p:extLst>
      <p:ext uri="{BB962C8B-B14F-4D97-AF65-F5344CB8AC3E}">
        <p14:creationId xmlns:p14="http://schemas.microsoft.com/office/powerpoint/2010/main" val="4182124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32656"/>
            <a:ext cx="3384376" cy="369332"/>
          </a:xfrm>
          <a:prstGeom prst="rect">
            <a:avLst/>
          </a:prstGeom>
          <a:noFill/>
        </p:spPr>
        <p:txBody>
          <a:bodyPr wrap="square" rtlCol="0">
            <a:spAutoFit/>
          </a:bodyPr>
          <a:lstStyle/>
          <a:p>
            <a:r>
              <a:rPr lang="es-PE" b="1" i="1" u="sng" dirty="0" smtClean="0">
                <a:effectLst>
                  <a:outerShdw blurRad="38100" dist="38100" dir="2700000" algn="tl">
                    <a:srgbClr val="000000">
                      <a:alpha val="43137"/>
                    </a:srgbClr>
                  </a:outerShdw>
                </a:effectLst>
              </a:rPr>
              <a:t>Atributos en las hoja de estilos</a:t>
            </a:r>
            <a:endParaRPr lang="es-PE" b="1" i="1" u="sng" dirty="0">
              <a:effectLst>
                <a:outerShdw blurRad="38100" dist="38100" dir="2700000" algn="tl">
                  <a:srgbClr val="000000">
                    <a:alpha val="43137"/>
                  </a:srgbClr>
                </a:outerShdw>
              </a:effectLst>
            </a:endParaRPr>
          </a:p>
        </p:txBody>
      </p:sp>
      <p:grpSp>
        <p:nvGrpSpPr>
          <p:cNvPr id="4" name="3 Grupo"/>
          <p:cNvGrpSpPr/>
          <p:nvPr/>
        </p:nvGrpSpPr>
        <p:grpSpPr>
          <a:xfrm>
            <a:off x="467544" y="836712"/>
            <a:ext cx="7992888" cy="5544616"/>
            <a:chOff x="467544" y="836712"/>
            <a:chExt cx="7992888" cy="5544616"/>
          </a:xfrm>
        </p:grpSpPr>
        <p:grpSp>
          <p:nvGrpSpPr>
            <p:cNvPr id="3" name="2 Grupo"/>
            <p:cNvGrpSpPr/>
            <p:nvPr/>
          </p:nvGrpSpPr>
          <p:grpSpPr>
            <a:xfrm>
              <a:off x="467544" y="836712"/>
              <a:ext cx="7992888" cy="4536504"/>
              <a:chOff x="467544" y="836712"/>
              <a:chExt cx="6811108" cy="3235572"/>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08" t="41299" r="43000" b="23829"/>
              <a:stretch/>
            </p:blipFill>
            <p:spPr bwMode="auto">
              <a:xfrm>
                <a:off x="467544" y="836712"/>
                <a:ext cx="6811108" cy="298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62" t="65641" r="43231" b="31487"/>
              <a:stretch/>
            </p:blipFill>
            <p:spPr bwMode="auto">
              <a:xfrm>
                <a:off x="483803" y="3826098"/>
                <a:ext cx="6752493" cy="246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08" t="65231" r="43077" b="26017"/>
            <a:stretch/>
          </p:blipFill>
          <p:spPr bwMode="auto">
            <a:xfrm>
              <a:off x="467544" y="5372040"/>
              <a:ext cx="7943183" cy="100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9624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1975</Words>
  <Application>Microsoft Office PowerPoint</Application>
  <PresentationFormat>Presentación en pantalla (4:3)</PresentationFormat>
  <Paragraphs>216</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Wingdings</vt:lpstr>
      <vt:lpstr>Tema de Office</vt:lpstr>
      <vt:lpstr>Estilos – Parte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LGAF</dc:creator>
  <cp:lastModifiedBy>User</cp:lastModifiedBy>
  <cp:revision>37</cp:revision>
  <dcterms:created xsi:type="dcterms:W3CDTF">2012-02-24T01:09:13Z</dcterms:created>
  <dcterms:modified xsi:type="dcterms:W3CDTF">2022-08-18T13:52:22Z</dcterms:modified>
</cp:coreProperties>
</file>