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249" autoAdjust="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Tuesday, July 18,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‹Nº›</a:t>
            </a:fld>
            <a:endParaRPr lang="en-US"/>
          </a:p>
        </p:txBody>
      </p:sp>
    </p:spTree>
    <p:extLst>
      <p:ext uri="{BB962C8B-B14F-4D97-AF65-F5344CB8AC3E}">
        <p14:creationId xmlns:p14="http://schemas.microsoft.com/office/powerpoint/2010/main" val="801058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Tuesday, July 18,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‹Nº›</a:t>
            </a:fld>
            <a:endParaRPr lang="en-US"/>
          </a:p>
        </p:txBody>
      </p:sp>
    </p:spTree>
    <p:extLst>
      <p:ext uri="{BB962C8B-B14F-4D97-AF65-F5344CB8AC3E}">
        <p14:creationId xmlns:p14="http://schemas.microsoft.com/office/powerpoint/2010/main" val="145884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Tuesday, July 18,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‹Nº›</a:t>
            </a:fld>
            <a:endParaRPr lang="en-US"/>
          </a:p>
        </p:txBody>
      </p:sp>
    </p:spTree>
    <p:extLst>
      <p:ext uri="{BB962C8B-B14F-4D97-AF65-F5344CB8AC3E}">
        <p14:creationId xmlns:p14="http://schemas.microsoft.com/office/powerpoint/2010/main" val="1976997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Tuesday, July 18,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‹Nº›</a:t>
            </a:fld>
            <a:endParaRPr lang="en-US"/>
          </a:p>
        </p:txBody>
      </p:sp>
    </p:spTree>
    <p:extLst>
      <p:ext uri="{BB962C8B-B14F-4D97-AF65-F5344CB8AC3E}">
        <p14:creationId xmlns:p14="http://schemas.microsoft.com/office/powerpoint/2010/main" val="3390815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Tuesday, July 18,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‹Nº›</a:t>
            </a:fld>
            <a:endParaRPr lang="en-US"/>
          </a:p>
        </p:txBody>
      </p:sp>
    </p:spTree>
    <p:extLst>
      <p:ext uri="{BB962C8B-B14F-4D97-AF65-F5344CB8AC3E}">
        <p14:creationId xmlns:p14="http://schemas.microsoft.com/office/powerpoint/2010/main" val="2785449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Tuesday, July 18,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‹Nº›</a:t>
            </a:fld>
            <a:endParaRPr lang="en-US"/>
          </a:p>
        </p:txBody>
      </p:sp>
    </p:spTree>
    <p:extLst>
      <p:ext uri="{BB962C8B-B14F-4D97-AF65-F5344CB8AC3E}">
        <p14:creationId xmlns:p14="http://schemas.microsoft.com/office/powerpoint/2010/main" val="388001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Tuesday, July 18, 2023</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‹Nº›</a:t>
            </a:fld>
            <a:endParaRPr lang="en-US"/>
          </a:p>
        </p:txBody>
      </p:sp>
    </p:spTree>
    <p:extLst>
      <p:ext uri="{BB962C8B-B14F-4D97-AF65-F5344CB8AC3E}">
        <p14:creationId xmlns:p14="http://schemas.microsoft.com/office/powerpoint/2010/main" val="3692593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Tuesday, July 18, 2023</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‹Nº›</a:t>
            </a:fld>
            <a:endParaRPr lang="en-US"/>
          </a:p>
        </p:txBody>
      </p:sp>
    </p:spTree>
    <p:extLst>
      <p:ext uri="{BB962C8B-B14F-4D97-AF65-F5344CB8AC3E}">
        <p14:creationId xmlns:p14="http://schemas.microsoft.com/office/powerpoint/2010/main" val="1530244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Tuesday, July 18, 2023</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‹Nº›</a:t>
            </a:fld>
            <a:endParaRPr lang="en-US"/>
          </a:p>
        </p:txBody>
      </p:sp>
    </p:spTree>
    <p:extLst>
      <p:ext uri="{BB962C8B-B14F-4D97-AF65-F5344CB8AC3E}">
        <p14:creationId xmlns:p14="http://schemas.microsoft.com/office/powerpoint/2010/main" val="341403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Tuesday, July 18,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‹Nº›</a:t>
            </a:fld>
            <a:endParaRPr lang="en-US"/>
          </a:p>
        </p:txBody>
      </p:sp>
    </p:spTree>
    <p:extLst>
      <p:ext uri="{BB962C8B-B14F-4D97-AF65-F5344CB8AC3E}">
        <p14:creationId xmlns:p14="http://schemas.microsoft.com/office/powerpoint/2010/main" val="3955442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Tuesday, July 18,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‹Nº›</a:t>
            </a:fld>
            <a:endParaRPr lang="en-US"/>
          </a:p>
        </p:txBody>
      </p:sp>
    </p:spTree>
    <p:extLst>
      <p:ext uri="{BB962C8B-B14F-4D97-AF65-F5344CB8AC3E}">
        <p14:creationId xmlns:p14="http://schemas.microsoft.com/office/powerpoint/2010/main" val="3367522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Tuesday, July 18, 2023</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‹Nº›</a:t>
            </a:fld>
            <a:endParaRPr lang="en-US" dirty="0"/>
          </a:p>
        </p:txBody>
      </p:sp>
    </p:spTree>
    <p:extLst>
      <p:ext uri="{BB962C8B-B14F-4D97-AF65-F5344CB8AC3E}">
        <p14:creationId xmlns:p14="http://schemas.microsoft.com/office/powerpoint/2010/main" val="2946093738"/>
      </p:ext>
    </p:extLst>
  </p:cSld>
  <p:clrMap bg1="dk1" tx1="lt1" bg2="dk2" tx2="lt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42DFF2D-EA41-4CBE-9659-C2917E4882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F035C2A-3D90-511E-BA48-6C6FE7CFAB80}"/>
              </a:ext>
            </a:extLst>
          </p:cNvPr>
          <p:cNvSpPr>
            <a:spLocks noGrp="1"/>
          </p:cNvSpPr>
          <p:nvPr>
            <p:ph type="ctrTitle"/>
          </p:nvPr>
        </p:nvSpPr>
        <p:spPr>
          <a:xfrm>
            <a:off x="143645" y="-13261"/>
            <a:ext cx="6508946" cy="6652600"/>
          </a:xfrm>
        </p:spPr>
        <p:txBody>
          <a:bodyPr>
            <a:normAutofit/>
          </a:bodyPr>
          <a:lstStyle/>
          <a:p>
            <a:pPr algn="l"/>
            <a:br>
              <a:rPr lang="en-US" sz="2000" dirty="0"/>
            </a:br>
            <a:br>
              <a:rPr lang="en-US" sz="2000" dirty="0"/>
            </a:br>
            <a:br>
              <a:rPr lang="en-US" sz="2000" dirty="0"/>
            </a:br>
            <a:br>
              <a:rPr lang="en-US" sz="2000" dirty="0"/>
            </a:br>
            <a:br>
              <a:rPr lang="en-US" sz="2000" dirty="0"/>
            </a:br>
            <a:endParaRPr lang="es-PE" sz="1800" dirty="0"/>
          </a:p>
        </p:txBody>
      </p:sp>
      <p:pic>
        <p:nvPicPr>
          <p:cNvPr id="4" name="Picture 3" descr="Arte en 3D de ondas">
            <a:extLst>
              <a:ext uri="{FF2B5EF4-FFF2-40B4-BE49-F238E27FC236}">
                <a16:creationId xmlns:a16="http://schemas.microsoft.com/office/drawing/2014/main" id="{BF71DDA9-08A9-C594-2BCF-64C82E440987}"/>
              </a:ext>
            </a:extLst>
          </p:cNvPr>
          <p:cNvPicPr>
            <a:picLocks noChangeAspect="1"/>
          </p:cNvPicPr>
          <p:nvPr/>
        </p:nvPicPr>
        <p:blipFill rotWithShape="1">
          <a:blip r:embed="rId2"/>
          <a:srcRect l="23726" r="12280" b="2"/>
          <a:stretch/>
        </p:blipFill>
        <p:spPr>
          <a:xfrm>
            <a:off x="6940947" y="-13262"/>
            <a:ext cx="5251053" cy="6871262"/>
          </a:xfrm>
          <a:custGeom>
            <a:avLst/>
            <a:gdLst/>
            <a:ahLst/>
            <a:cxnLst/>
            <a:rect l="l" t="t" r="r" b="b"/>
            <a:pathLst>
              <a:path w="5662935" h="6858000">
                <a:moveTo>
                  <a:pt x="598332" y="0"/>
                </a:moveTo>
                <a:lnTo>
                  <a:pt x="5662935" y="0"/>
                </a:lnTo>
                <a:lnTo>
                  <a:pt x="5662935" y="6858000"/>
                </a:lnTo>
                <a:lnTo>
                  <a:pt x="0" y="6858000"/>
                </a:lnTo>
                <a:lnTo>
                  <a:pt x="78957" y="6777438"/>
                </a:lnTo>
                <a:cubicBezTo>
                  <a:pt x="291624" y="6544265"/>
                  <a:pt x="490445" y="6275955"/>
                  <a:pt x="672224" y="5969316"/>
                </a:cubicBezTo>
                <a:cubicBezTo>
                  <a:pt x="914597" y="5515036"/>
                  <a:pt x="1066080" y="5030470"/>
                  <a:pt x="1217563" y="4515619"/>
                </a:cubicBezTo>
                <a:cubicBezTo>
                  <a:pt x="1338748" y="3970483"/>
                  <a:pt x="1399341" y="3516203"/>
                  <a:pt x="1399341" y="3061922"/>
                </a:cubicBezTo>
                <a:cubicBezTo>
                  <a:pt x="1399341" y="1948936"/>
                  <a:pt x="1190580" y="1021447"/>
                  <a:pt x="773055" y="279455"/>
                </a:cubicBezTo>
                <a:close/>
              </a:path>
            </a:pathLst>
          </a:custGeom>
        </p:spPr>
      </p:pic>
      <p:sp>
        <p:nvSpPr>
          <p:cNvPr id="7" name="CuadroTexto 6">
            <a:extLst>
              <a:ext uri="{FF2B5EF4-FFF2-40B4-BE49-F238E27FC236}">
                <a16:creationId xmlns:a16="http://schemas.microsoft.com/office/drawing/2014/main" id="{D8BE0C1F-F459-324F-625F-200FFF0B8436}"/>
              </a:ext>
            </a:extLst>
          </p:cNvPr>
          <p:cNvSpPr txBox="1"/>
          <p:nvPr/>
        </p:nvSpPr>
        <p:spPr>
          <a:xfrm>
            <a:off x="143645" y="-26532"/>
            <a:ext cx="7476355" cy="6555641"/>
          </a:xfrm>
          <a:prstGeom prst="rect">
            <a:avLst/>
          </a:prstGeom>
          <a:noFill/>
        </p:spPr>
        <p:txBody>
          <a:bodyPr wrap="square">
            <a:spAutoFit/>
          </a:bodyPr>
          <a:lstStyle/>
          <a:p>
            <a:r>
              <a:rPr lang="en-US" sz="2000" dirty="0"/>
              <a:t>Good afternoon, everyone.</a:t>
            </a:r>
          </a:p>
          <a:p>
            <a:endParaRPr lang="en-US" dirty="0"/>
          </a:p>
          <a:p>
            <a:pPr algn="just"/>
            <a:r>
              <a:rPr lang="en-US" dirty="0"/>
              <a:t>Today I am going to talk about the National Strike in 1977.</a:t>
            </a:r>
          </a:p>
          <a:p>
            <a:pPr algn="just"/>
            <a:endParaRPr lang="en-US" dirty="0"/>
          </a:p>
          <a:p>
            <a:pPr algn="just"/>
            <a:r>
              <a:rPr lang="en-US" dirty="0"/>
              <a:t>First, I would like to explain that on July 19, 1977, there was a National Strike promoted by the CGTP that demanded a general increase in wages due to the rise in the cost of living and the devaluation of the currency.</a:t>
            </a:r>
          </a:p>
          <a:p>
            <a:pPr algn="just"/>
            <a:endParaRPr lang="en-US" dirty="0"/>
          </a:p>
          <a:p>
            <a:pPr algn="just"/>
            <a:r>
              <a:rPr lang="en-US" dirty="0"/>
              <a:t>Next, in 1975 Francisco Morales Bermudez governed, after giving a military coup to the government of Velasco Alvarado, the political crisis affected the value of our currency, which is why they speak of devaluation.</a:t>
            </a:r>
          </a:p>
          <a:p>
            <a:pPr algn="just"/>
            <a:endParaRPr lang="en-US" dirty="0"/>
          </a:p>
          <a:p>
            <a:pPr algn="just"/>
            <a:r>
              <a:rPr lang="en-US" dirty="0"/>
              <a:t>Finally, with the devaluation, the purchasing power of Peruvians was reduced, consequently, with wages it was possible to buy less and less, for this reason an increase in wages was demanded to increase purchasing power.</a:t>
            </a:r>
          </a:p>
          <a:p>
            <a:pPr algn="just"/>
            <a:endParaRPr lang="en-US" dirty="0"/>
          </a:p>
          <a:p>
            <a:pPr algn="just"/>
            <a:r>
              <a:rPr lang="en-US" sz="2400" dirty="0">
                <a:solidFill>
                  <a:srgbClr val="C00000"/>
                </a:solidFill>
              </a:rPr>
              <a:t>Important fact:</a:t>
            </a:r>
          </a:p>
          <a:p>
            <a:pPr algn="just"/>
            <a:r>
              <a:rPr lang="en-US" dirty="0"/>
              <a:t>It is considered a historic strike because it mobilized a large population in response to the increase in the value of fuel and necessities.</a:t>
            </a:r>
            <a:endParaRPr lang="es-PE" dirty="0"/>
          </a:p>
        </p:txBody>
      </p:sp>
      <p:pic>
        <p:nvPicPr>
          <p:cNvPr id="5" name="Imagen 4">
            <a:extLst>
              <a:ext uri="{FF2B5EF4-FFF2-40B4-BE49-F238E27FC236}">
                <a16:creationId xmlns:a16="http://schemas.microsoft.com/office/drawing/2014/main" id="{3C43DB9E-8BAF-4219-EF96-BDC7C048D1C1}"/>
              </a:ext>
            </a:extLst>
          </p:cNvPr>
          <p:cNvPicPr>
            <a:picLocks noChangeAspect="1"/>
          </p:cNvPicPr>
          <p:nvPr/>
        </p:nvPicPr>
        <p:blipFill>
          <a:blip r:embed="rId3"/>
          <a:stretch>
            <a:fillRect/>
          </a:stretch>
        </p:blipFill>
        <p:spPr>
          <a:xfrm>
            <a:off x="8417259" y="492578"/>
            <a:ext cx="3538331" cy="5859582"/>
          </a:xfrm>
          <a:prstGeom prst="rect">
            <a:avLst/>
          </a:prstGeom>
        </p:spPr>
      </p:pic>
    </p:spTree>
    <p:extLst>
      <p:ext uri="{BB962C8B-B14F-4D97-AF65-F5344CB8AC3E}">
        <p14:creationId xmlns:p14="http://schemas.microsoft.com/office/powerpoint/2010/main" val="3792380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5A03B129-949D-AA78-8901-0BC68D43DD5E}"/>
              </a:ext>
            </a:extLst>
          </p:cNvPr>
          <p:cNvSpPr txBox="1"/>
          <p:nvPr/>
        </p:nvSpPr>
        <p:spPr>
          <a:xfrm>
            <a:off x="2700131" y="1166842"/>
            <a:ext cx="6791738" cy="4524315"/>
          </a:xfrm>
          <a:prstGeom prst="rect">
            <a:avLst/>
          </a:prstGeom>
          <a:noFill/>
        </p:spPr>
        <p:txBody>
          <a:bodyPr wrap="square" rtlCol="0">
            <a:spAutoFit/>
          </a:bodyPr>
          <a:lstStyle/>
          <a:p>
            <a:pPr algn="ctr"/>
            <a:r>
              <a:rPr lang="es-ES" sz="9600" dirty="0">
                <a:solidFill>
                  <a:srgbClr val="FFC000"/>
                </a:solidFill>
                <a:latin typeface="Algerian" panose="04020705040A02060702" pitchFamily="82" charset="0"/>
              </a:rPr>
              <a:t>THANK YOU FOR LISTENING</a:t>
            </a:r>
            <a:endParaRPr lang="es-PE" sz="9600" dirty="0">
              <a:solidFill>
                <a:srgbClr val="FFC000"/>
              </a:solidFill>
              <a:latin typeface="Algerian" panose="04020705040A02060702" pitchFamily="82" charset="0"/>
            </a:endParaRPr>
          </a:p>
        </p:txBody>
      </p:sp>
    </p:spTree>
    <p:extLst>
      <p:ext uri="{BB962C8B-B14F-4D97-AF65-F5344CB8AC3E}">
        <p14:creationId xmlns:p14="http://schemas.microsoft.com/office/powerpoint/2010/main" val="2854965332"/>
      </p:ext>
    </p:extLst>
  </p:cSld>
  <p:clrMapOvr>
    <a:masterClrMapping/>
  </p:clrMapOvr>
</p:sld>
</file>

<file path=ppt/theme/theme1.xml><?xml version="1.0" encoding="utf-8"?>
<a:theme xmlns:a="http://schemas.openxmlformats.org/drawingml/2006/main" name="BlobVTI">
  <a:themeElements>
    <a:clrScheme name="AnalogousFromRegularSeed_2SEEDS">
      <a:dk1>
        <a:srgbClr val="000000"/>
      </a:dk1>
      <a:lt1>
        <a:srgbClr val="FFFFFF"/>
      </a:lt1>
      <a:dk2>
        <a:srgbClr val="23323E"/>
      </a:dk2>
      <a:lt2>
        <a:srgbClr val="E8E3E2"/>
      </a:lt2>
      <a:accent1>
        <a:srgbClr val="3B94B1"/>
      </a:accent1>
      <a:accent2>
        <a:srgbClr val="46B4A1"/>
      </a:accent2>
      <a:accent3>
        <a:srgbClr val="4D74C3"/>
      </a:accent3>
      <a:accent4>
        <a:srgbClr val="B13B58"/>
      </a:accent4>
      <a:accent5>
        <a:srgbClr val="C3604D"/>
      </a:accent5>
      <a:accent6>
        <a:srgbClr val="B1803B"/>
      </a:accent6>
      <a:hlink>
        <a:srgbClr val="BF5F3F"/>
      </a:hlink>
      <a:folHlink>
        <a:srgbClr val="7F7F7F"/>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220</TotalTime>
  <Words>181</Words>
  <Application>Microsoft Office PowerPoint</Application>
  <PresentationFormat>Panorámica</PresentationFormat>
  <Paragraphs>14</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Algerian</vt:lpstr>
      <vt:lpstr>Arial</vt:lpstr>
      <vt:lpstr>Avenir Next LT Pro</vt:lpstr>
      <vt:lpstr>Sagona Book</vt:lpstr>
      <vt:lpstr>The Hand Extrablack</vt:lpstr>
      <vt:lpstr>BlobVTI</vt:lpstr>
      <vt:lpstr>     </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afternoon, everyone.   Today I  am  going  to talk  about  the National Strike in 1977.  First, I would like to explain that  on  July 19, 1977, there was a national strike promoted by the CGTP (General Confederation of Workers of Peru), a trade union, which demanded a general increase in wages and salaries in accordance with the rise in the cost of living due to currency devaluation.  Next, in the 1970s Peru was facing  a period of  economic  depression, our income or collection was  the  same for  30  years, because  there  was no private investment and because of the political situation in the country.  In  1975 Francisco Morales Bermudez  governed, after  giving a military coup to the government of  Velasco Alvarado, the political crisis affected the value of our currency, which is why they speak of devaluation.  Finally, with the devaluation, the purchasing power of Peruvians was reduced, consequently with the wages  that  the workers earned at  that time, less and less could be bought, for  this reason the  CGTP demanded that  wages be increased to increase purchasing power of  the working class, working class.</dc:title>
  <dc:creator>Wiston Elias Perez Perez</dc:creator>
  <cp:lastModifiedBy>Wiston Elias Perez Perez</cp:lastModifiedBy>
  <cp:revision>8</cp:revision>
  <dcterms:created xsi:type="dcterms:W3CDTF">2023-07-18T23:13:37Z</dcterms:created>
  <dcterms:modified xsi:type="dcterms:W3CDTF">2023-07-19T02:55:18Z</dcterms:modified>
</cp:coreProperties>
</file>