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69" autoAdjust="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294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330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411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771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394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889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597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456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22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647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324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73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465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065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E031331-836E-4CAC-A1BA-14CAE3749724}" type="datetimeFigureOut">
              <a:rPr lang="es-PE" smtClean="0"/>
              <a:t>24/10/2023</a:t>
            </a:fld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4A083D8-0087-47DF-90E2-665EF4E7DB3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0637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catholic.net/op/articulos/7190/la-fe-fundamento-y-fuente-de-la-vida-moral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usdei.org/es-pe/article/sacramentos-iglesia-catolica/" TargetMode="External"/><Relationship Id="rId4" Type="http://schemas.openxmlformats.org/officeDocument/2006/relationships/hyperlink" Target="https://www.vaticannews.va/es/vaticano/news/2020-03/comision-teologica-internacional-reciprocidad-fe-y-sacrament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C638BD-4C3D-CC3E-2A6C-9D30015D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03EEF6-8E61-3C33-F0B3-39861B0B0C47}"/>
              </a:ext>
            </a:extLst>
          </p:cNvPr>
          <p:cNvSpPr txBox="1"/>
          <p:nvPr/>
        </p:nvSpPr>
        <p:spPr>
          <a:xfrm>
            <a:off x="554181" y="346364"/>
            <a:ext cx="6026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i="0" dirty="0">
                <a:solidFill>
                  <a:srgbClr val="0F0F0F"/>
                </a:solidFill>
                <a:effectLst/>
                <a:latin typeface="Trade Gothic Next HvyCd" panose="020F0502020204030204" pitchFamily="34" charset="0"/>
              </a:rPr>
              <a:t>¿De qué modo la vida moral cristiana está vinculada a la fe y a los sacramentos?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690182-7278-0744-2A70-8A3DD60E0B43}"/>
              </a:ext>
            </a:extLst>
          </p:cNvPr>
          <p:cNvSpPr txBox="1"/>
          <p:nvPr/>
        </p:nvSpPr>
        <p:spPr>
          <a:xfrm>
            <a:off x="96983" y="6304002"/>
            <a:ext cx="12095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b="1" dirty="0">
                <a:latin typeface="Trade Gothic Next HvyCd" panose="020F0502020204030204" pitchFamily="34" charset="0"/>
              </a:rPr>
              <a:t>-- Marcio Garcia De La Oliva  ----------  </a:t>
            </a:r>
            <a:r>
              <a:rPr lang="es-MX" sz="3000" b="1" i="0" dirty="0">
                <a:effectLst/>
                <a:latin typeface="Trade Gothic Next HvyCd" panose="020F0502020204030204" pitchFamily="34" charset="0"/>
              </a:rPr>
              <a:t>Juan Diego Isla  -----------  Rodrigo Jiménez --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571CCE-5312-4D06-99D9-2E63096CBA6F}"/>
              </a:ext>
            </a:extLst>
          </p:cNvPr>
          <p:cNvSpPr txBox="1"/>
          <p:nvPr/>
        </p:nvSpPr>
        <p:spPr>
          <a:xfrm>
            <a:off x="554181" y="2653072"/>
            <a:ext cx="4195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>
                <a:latin typeface="Trade Gothic Next HvyCd" panose="020F0502020204030204" pitchFamily="34" charset="0"/>
              </a:rPr>
              <a:t>Religión</a:t>
            </a:r>
          </a:p>
          <a:p>
            <a:pPr algn="just"/>
            <a:r>
              <a:rPr lang="es-MX" sz="4000" b="1" dirty="0">
                <a:latin typeface="Trade Gothic Next HvyCd" panose="020F0502020204030204" pitchFamily="34" charset="0"/>
              </a:rPr>
              <a:t>5to B secundaria</a:t>
            </a:r>
          </a:p>
          <a:p>
            <a:pPr algn="just"/>
            <a:r>
              <a:rPr lang="es-MX" sz="4000" b="1" dirty="0">
                <a:latin typeface="Trade Gothic Next HvyCd" panose="020F0502020204030204" pitchFamily="34" charset="0"/>
              </a:rPr>
              <a:t>Prof. Juan Céspedes </a:t>
            </a:r>
          </a:p>
        </p:txBody>
      </p:sp>
    </p:spTree>
    <p:extLst>
      <p:ext uri="{BB962C8B-B14F-4D97-AF65-F5344CB8AC3E}">
        <p14:creationId xmlns:p14="http://schemas.microsoft.com/office/powerpoint/2010/main" val="224528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Qué aporta la moral cristiana?">
            <a:extLst>
              <a:ext uri="{FF2B5EF4-FFF2-40B4-BE49-F238E27FC236}">
                <a16:creationId xmlns:a16="http://schemas.microsoft.com/office/drawing/2014/main" id="{E996B4C8-77F8-A317-8886-3BC6884F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E0507588-A898-0C12-2141-3FC3CD1994B6}"/>
              </a:ext>
            </a:extLst>
          </p:cNvPr>
          <p:cNvSpPr/>
          <p:nvPr/>
        </p:nvSpPr>
        <p:spPr>
          <a:xfrm>
            <a:off x="1555846" y="600501"/>
            <a:ext cx="1501254" cy="1255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D8DE699-FB24-E568-AC4E-6CADEE43804B}"/>
              </a:ext>
            </a:extLst>
          </p:cNvPr>
          <p:cNvSpPr/>
          <p:nvPr/>
        </p:nvSpPr>
        <p:spPr>
          <a:xfrm>
            <a:off x="9134901" y="600501"/>
            <a:ext cx="1501254" cy="1255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6B453B7-AFCA-59B0-7B15-3617EEDCFAC5}"/>
              </a:ext>
            </a:extLst>
          </p:cNvPr>
          <p:cNvSpPr/>
          <p:nvPr/>
        </p:nvSpPr>
        <p:spPr>
          <a:xfrm>
            <a:off x="5345373" y="3429000"/>
            <a:ext cx="1501254" cy="1255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6C4BD44-6B02-D704-3E36-E921E6EBCD3D}"/>
              </a:ext>
            </a:extLst>
          </p:cNvPr>
          <p:cNvSpPr txBox="1"/>
          <p:nvPr/>
        </p:nvSpPr>
        <p:spPr>
          <a:xfrm>
            <a:off x="4246728" y="4896050"/>
            <a:ext cx="369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Cómo vivir siguiéndolos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79B0DCF-DE77-3EDB-EE0D-4F24B941DE89}"/>
              </a:ext>
            </a:extLst>
          </p:cNvPr>
          <p:cNvSpPr txBox="1"/>
          <p:nvPr/>
        </p:nvSpPr>
        <p:spPr>
          <a:xfrm>
            <a:off x="8036256" y="2095922"/>
            <a:ext cx="369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Relacionarlos mediante el plan de Dios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A511334-EA39-1322-8FB0-04AB566DCD94}"/>
              </a:ext>
            </a:extLst>
          </p:cNvPr>
          <p:cNvSpPr txBox="1"/>
          <p:nvPr/>
        </p:nvSpPr>
        <p:spPr>
          <a:xfrm>
            <a:off x="459475" y="2093099"/>
            <a:ext cx="369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Definir la fe, los sacramentos y la vida moral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37478B3-E412-E6CB-9B9D-284F8550BA81}"/>
              </a:ext>
            </a:extLst>
          </p:cNvPr>
          <p:cNvSpPr txBox="1"/>
          <p:nvPr/>
        </p:nvSpPr>
        <p:spPr>
          <a:xfrm>
            <a:off x="2016458" y="720466"/>
            <a:ext cx="580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1</a:t>
            </a:r>
            <a:endParaRPr lang="es-PE" dirty="0">
              <a:solidFill>
                <a:schemeClr val="bg1"/>
              </a:solidFill>
              <a:latin typeface="Trade Gothic Next HvyCd" panose="020B09060403030200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F7DE363-F9E1-F60E-7774-5CEC1B1979B6}"/>
              </a:ext>
            </a:extLst>
          </p:cNvPr>
          <p:cNvSpPr txBox="1"/>
          <p:nvPr/>
        </p:nvSpPr>
        <p:spPr>
          <a:xfrm>
            <a:off x="5807122" y="3548965"/>
            <a:ext cx="580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3</a:t>
            </a:r>
            <a:endParaRPr lang="es-PE" dirty="0">
              <a:solidFill>
                <a:schemeClr val="bg1"/>
              </a:solidFill>
              <a:latin typeface="Trade Gothic Next HvyCd" panose="020B09060403030200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AFC9353-CCB2-8337-14CF-824FA891CA87}"/>
              </a:ext>
            </a:extLst>
          </p:cNvPr>
          <p:cNvSpPr txBox="1"/>
          <p:nvPr/>
        </p:nvSpPr>
        <p:spPr>
          <a:xfrm>
            <a:off x="9601200" y="720466"/>
            <a:ext cx="580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2</a:t>
            </a:r>
            <a:endParaRPr lang="es-PE" dirty="0">
              <a:solidFill>
                <a:schemeClr val="bg1"/>
              </a:solidFill>
              <a:latin typeface="Trade Gothic Next HvyCd" panose="020B0906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0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rmas y actúas? o simplemente cambias la foto de perfil al cuadrado  amarillo? | Arrate Enes">
            <a:extLst>
              <a:ext uri="{FF2B5EF4-FFF2-40B4-BE49-F238E27FC236}">
                <a16:creationId xmlns:a16="http://schemas.microsoft.com/office/drawing/2014/main" id="{5FA11727-2C34-CE35-2F9C-D5EA3AFD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Hexágono 34">
            <a:extLst>
              <a:ext uri="{FF2B5EF4-FFF2-40B4-BE49-F238E27FC236}">
                <a16:creationId xmlns:a16="http://schemas.microsoft.com/office/drawing/2014/main" id="{28846D68-A2F4-6D37-2046-29BBA7BA936A}"/>
              </a:ext>
            </a:extLst>
          </p:cNvPr>
          <p:cNvSpPr/>
          <p:nvPr/>
        </p:nvSpPr>
        <p:spPr>
          <a:xfrm>
            <a:off x="4558352" y="0"/>
            <a:ext cx="7633648" cy="6858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E397432-AD39-FB63-12ED-F0F75875F83D}"/>
              </a:ext>
            </a:extLst>
          </p:cNvPr>
          <p:cNvSpPr/>
          <p:nvPr/>
        </p:nvSpPr>
        <p:spPr>
          <a:xfrm>
            <a:off x="9555035" y="0"/>
            <a:ext cx="2636964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9B4B3B1-5871-F2B8-1AFC-7D95EDA3D736}"/>
              </a:ext>
            </a:extLst>
          </p:cNvPr>
          <p:cNvGrpSpPr/>
          <p:nvPr/>
        </p:nvGrpSpPr>
        <p:grpSpPr>
          <a:xfrm>
            <a:off x="6096000" y="216658"/>
            <a:ext cx="5841242" cy="6424684"/>
            <a:chOff x="5430981" y="-692726"/>
            <a:chExt cx="6483930" cy="8575961"/>
          </a:xfrm>
          <a:blipFill>
            <a:blip r:embed="rId3"/>
            <a:stretch>
              <a:fillRect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866A564A-2C86-9BA1-B35E-A1462003E990}"/>
                </a:ext>
              </a:extLst>
            </p:cNvPr>
            <p:cNvSpPr/>
            <p:nvPr/>
          </p:nvSpPr>
          <p:spPr>
            <a:xfrm>
              <a:off x="5430981" y="4003964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68510F04-FF2B-4A41-F891-FD4EFE3EC424}"/>
                </a:ext>
              </a:extLst>
            </p:cNvPr>
            <p:cNvSpPr/>
            <p:nvPr/>
          </p:nvSpPr>
          <p:spPr>
            <a:xfrm>
              <a:off x="5430981" y="131618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Hexágono 4">
              <a:extLst>
                <a:ext uri="{FF2B5EF4-FFF2-40B4-BE49-F238E27FC236}">
                  <a16:creationId xmlns:a16="http://schemas.microsoft.com/office/drawing/2014/main" id="{471918EC-741A-D98F-D3EE-6A38C4AACDFD}"/>
                </a:ext>
              </a:extLst>
            </p:cNvPr>
            <p:cNvSpPr/>
            <p:nvPr/>
          </p:nvSpPr>
          <p:spPr>
            <a:xfrm>
              <a:off x="5430981" y="-27709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F889AE9C-1681-BE07-66A6-8A47D28D9094}"/>
                </a:ext>
              </a:extLst>
            </p:cNvPr>
            <p:cNvSpPr/>
            <p:nvPr/>
          </p:nvSpPr>
          <p:spPr>
            <a:xfrm>
              <a:off x="5430981" y="2660073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540B0B30-6E15-0F75-6076-E7A610F117F8}"/>
                </a:ext>
              </a:extLst>
            </p:cNvPr>
            <p:cNvSpPr/>
            <p:nvPr/>
          </p:nvSpPr>
          <p:spPr>
            <a:xfrm>
              <a:off x="6691745" y="469669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6B49DEB2-7629-9BBC-9244-EEE818370DFB}"/>
                </a:ext>
              </a:extLst>
            </p:cNvPr>
            <p:cNvSpPr/>
            <p:nvPr/>
          </p:nvSpPr>
          <p:spPr>
            <a:xfrm>
              <a:off x="6691745" y="335280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55C8DF82-5F77-8899-7F04-08651AFDBB0A}"/>
                </a:ext>
              </a:extLst>
            </p:cNvPr>
            <p:cNvSpPr/>
            <p:nvPr/>
          </p:nvSpPr>
          <p:spPr>
            <a:xfrm>
              <a:off x="6691745" y="658093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96CC1CB-F6F4-9F42-493C-12086937773A}"/>
                </a:ext>
              </a:extLst>
            </p:cNvPr>
            <p:cNvSpPr/>
            <p:nvPr/>
          </p:nvSpPr>
          <p:spPr>
            <a:xfrm>
              <a:off x="6691745" y="-692726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6376F408-EFA8-2F94-A7B9-F14075667FF1}"/>
                </a:ext>
              </a:extLst>
            </p:cNvPr>
            <p:cNvSpPr/>
            <p:nvPr/>
          </p:nvSpPr>
          <p:spPr>
            <a:xfrm>
              <a:off x="5430981" y="6691744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9ACE3E-723E-3BC6-8943-A9785DB4B336}"/>
                </a:ext>
              </a:extLst>
            </p:cNvPr>
            <p:cNvSpPr/>
            <p:nvPr/>
          </p:nvSpPr>
          <p:spPr>
            <a:xfrm>
              <a:off x="5430981" y="5347854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B598BDAC-2A67-03BC-44E1-22A675BD3A62}"/>
                </a:ext>
              </a:extLst>
            </p:cNvPr>
            <p:cNvSpPr/>
            <p:nvPr/>
          </p:nvSpPr>
          <p:spPr>
            <a:xfrm>
              <a:off x="6691745" y="200891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D64CE703-0AD4-1BE5-059C-F7E3FC858B5E}"/>
                </a:ext>
              </a:extLst>
            </p:cNvPr>
            <p:cNvSpPr/>
            <p:nvPr/>
          </p:nvSpPr>
          <p:spPr>
            <a:xfrm>
              <a:off x="7931727" y="6677889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62B21B59-A010-DD1A-B3A9-142A61D39AFB}"/>
                </a:ext>
              </a:extLst>
            </p:cNvPr>
            <p:cNvSpPr/>
            <p:nvPr/>
          </p:nvSpPr>
          <p:spPr>
            <a:xfrm>
              <a:off x="9213273" y="1995050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34913AAF-5076-6721-C918-7F4570C33D06}"/>
                </a:ext>
              </a:extLst>
            </p:cNvPr>
            <p:cNvSpPr/>
            <p:nvPr/>
          </p:nvSpPr>
          <p:spPr>
            <a:xfrm>
              <a:off x="9213273" y="65116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A522EC14-3A61-947F-90D4-AE394C31A76F}"/>
                </a:ext>
              </a:extLst>
            </p:cNvPr>
            <p:cNvSpPr/>
            <p:nvPr/>
          </p:nvSpPr>
          <p:spPr>
            <a:xfrm>
              <a:off x="7954242" y="3990109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Hexágono 17">
              <a:extLst>
                <a:ext uri="{FF2B5EF4-FFF2-40B4-BE49-F238E27FC236}">
                  <a16:creationId xmlns:a16="http://schemas.microsoft.com/office/drawing/2014/main" id="{610B9FD2-4DBB-15A1-ACEA-7FE68D52BAB4}"/>
                </a:ext>
              </a:extLst>
            </p:cNvPr>
            <p:cNvSpPr/>
            <p:nvPr/>
          </p:nvSpPr>
          <p:spPr>
            <a:xfrm>
              <a:off x="7952509" y="2646219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Hexágono 18">
              <a:extLst>
                <a:ext uri="{FF2B5EF4-FFF2-40B4-BE49-F238E27FC236}">
                  <a16:creationId xmlns:a16="http://schemas.microsoft.com/office/drawing/2014/main" id="{4A6F0EB4-C1A6-1B84-7974-DDF5AEE279C5}"/>
                </a:ext>
              </a:extLst>
            </p:cNvPr>
            <p:cNvSpPr/>
            <p:nvPr/>
          </p:nvSpPr>
          <p:spPr>
            <a:xfrm>
              <a:off x="9213273" y="-692726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Hexágono 19">
              <a:extLst>
                <a:ext uri="{FF2B5EF4-FFF2-40B4-BE49-F238E27FC236}">
                  <a16:creationId xmlns:a16="http://schemas.microsoft.com/office/drawing/2014/main" id="{CDC1F4C9-AE15-4046-F02F-D2711A049D1B}"/>
                </a:ext>
              </a:extLst>
            </p:cNvPr>
            <p:cNvSpPr/>
            <p:nvPr/>
          </p:nvSpPr>
          <p:spPr>
            <a:xfrm>
              <a:off x="6691745" y="604058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Hexágono 20">
              <a:extLst>
                <a:ext uri="{FF2B5EF4-FFF2-40B4-BE49-F238E27FC236}">
                  <a16:creationId xmlns:a16="http://schemas.microsoft.com/office/drawing/2014/main" id="{F7192207-C001-B522-B501-553AE1985D9C}"/>
                </a:ext>
              </a:extLst>
            </p:cNvPr>
            <p:cNvSpPr/>
            <p:nvPr/>
          </p:nvSpPr>
          <p:spPr>
            <a:xfrm>
              <a:off x="10501747" y="6677887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Hexágono 21">
              <a:extLst>
                <a:ext uri="{FF2B5EF4-FFF2-40B4-BE49-F238E27FC236}">
                  <a16:creationId xmlns:a16="http://schemas.microsoft.com/office/drawing/2014/main" id="{C04E2728-A18D-9601-462C-128E29FD5DAB}"/>
                </a:ext>
              </a:extLst>
            </p:cNvPr>
            <p:cNvSpPr/>
            <p:nvPr/>
          </p:nvSpPr>
          <p:spPr>
            <a:xfrm>
              <a:off x="10501747" y="5333999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Hexágono 22">
              <a:extLst>
                <a:ext uri="{FF2B5EF4-FFF2-40B4-BE49-F238E27FC236}">
                  <a16:creationId xmlns:a16="http://schemas.microsoft.com/office/drawing/2014/main" id="{BC117906-7C0A-20C2-EEC8-3E84EA0E3FE1}"/>
                </a:ext>
              </a:extLst>
            </p:cNvPr>
            <p:cNvSpPr/>
            <p:nvPr/>
          </p:nvSpPr>
          <p:spPr>
            <a:xfrm>
              <a:off x="7955973" y="5333999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Hexágono 23">
              <a:extLst>
                <a:ext uri="{FF2B5EF4-FFF2-40B4-BE49-F238E27FC236}">
                  <a16:creationId xmlns:a16="http://schemas.microsoft.com/office/drawing/2014/main" id="{192C50E2-C003-1B38-058B-C5BFC7FD0AFF}"/>
                </a:ext>
              </a:extLst>
            </p:cNvPr>
            <p:cNvSpPr/>
            <p:nvPr/>
          </p:nvSpPr>
          <p:spPr>
            <a:xfrm>
              <a:off x="7952509" y="1302328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Hexágono 24">
              <a:extLst>
                <a:ext uri="{FF2B5EF4-FFF2-40B4-BE49-F238E27FC236}">
                  <a16:creationId xmlns:a16="http://schemas.microsoft.com/office/drawing/2014/main" id="{511F9740-6F7B-C0A8-9EB1-06FE9DBF91BD}"/>
                </a:ext>
              </a:extLst>
            </p:cNvPr>
            <p:cNvSpPr/>
            <p:nvPr/>
          </p:nvSpPr>
          <p:spPr>
            <a:xfrm>
              <a:off x="7952509" y="-4156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Hexágono 25">
              <a:extLst>
                <a:ext uri="{FF2B5EF4-FFF2-40B4-BE49-F238E27FC236}">
                  <a16:creationId xmlns:a16="http://schemas.microsoft.com/office/drawing/2014/main" id="{9B69F4A5-BBF6-B3A2-E2D2-624A1820FCA4}"/>
                </a:ext>
              </a:extLst>
            </p:cNvPr>
            <p:cNvSpPr/>
            <p:nvPr/>
          </p:nvSpPr>
          <p:spPr>
            <a:xfrm>
              <a:off x="10501747" y="3990109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Hexágono 26">
              <a:extLst>
                <a:ext uri="{FF2B5EF4-FFF2-40B4-BE49-F238E27FC236}">
                  <a16:creationId xmlns:a16="http://schemas.microsoft.com/office/drawing/2014/main" id="{FE55399C-973B-C3D9-28E2-B355972C416E}"/>
                </a:ext>
              </a:extLst>
            </p:cNvPr>
            <p:cNvSpPr/>
            <p:nvPr/>
          </p:nvSpPr>
          <p:spPr>
            <a:xfrm>
              <a:off x="10501747" y="2646218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Hexágono 27">
              <a:extLst>
                <a:ext uri="{FF2B5EF4-FFF2-40B4-BE49-F238E27FC236}">
                  <a16:creationId xmlns:a16="http://schemas.microsoft.com/office/drawing/2014/main" id="{8DBCE60B-D65C-E9A9-825D-2EAE11A3B3D4}"/>
                </a:ext>
              </a:extLst>
            </p:cNvPr>
            <p:cNvSpPr/>
            <p:nvPr/>
          </p:nvSpPr>
          <p:spPr>
            <a:xfrm>
              <a:off x="10501747" y="1302327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Hexágono 28">
              <a:extLst>
                <a:ext uri="{FF2B5EF4-FFF2-40B4-BE49-F238E27FC236}">
                  <a16:creationId xmlns:a16="http://schemas.microsoft.com/office/drawing/2014/main" id="{3BA734B3-CBC7-8B9D-0884-47D579C03613}"/>
                </a:ext>
              </a:extLst>
            </p:cNvPr>
            <p:cNvSpPr/>
            <p:nvPr/>
          </p:nvSpPr>
          <p:spPr>
            <a:xfrm>
              <a:off x="10501747" y="-41563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Hexágono 29">
              <a:extLst>
                <a:ext uri="{FF2B5EF4-FFF2-40B4-BE49-F238E27FC236}">
                  <a16:creationId xmlns:a16="http://schemas.microsoft.com/office/drawing/2014/main" id="{5A50C08D-FA0B-B52F-2C81-1D7468D509F7}"/>
                </a:ext>
              </a:extLst>
            </p:cNvPr>
            <p:cNvSpPr/>
            <p:nvPr/>
          </p:nvSpPr>
          <p:spPr>
            <a:xfrm>
              <a:off x="9225398" y="6026720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Hexágono 30">
              <a:extLst>
                <a:ext uri="{FF2B5EF4-FFF2-40B4-BE49-F238E27FC236}">
                  <a16:creationId xmlns:a16="http://schemas.microsoft.com/office/drawing/2014/main" id="{8B883552-BA88-A9A1-61BA-6FD87B27B098}"/>
                </a:ext>
              </a:extLst>
            </p:cNvPr>
            <p:cNvSpPr/>
            <p:nvPr/>
          </p:nvSpPr>
          <p:spPr>
            <a:xfrm>
              <a:off x="9220202" y="4682832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Hexágono 31">
              <a:extLst>
                <a:ext uri="{FF2B5EF4-FFF2-40B4-BE49-F238E27FC236}">
                  <a16:creationId xmlns:a16="http://schemas.microsoft.com/office/drawing/2014/main" id="{DD729D9E-2DEB-23BA-314D-6E49775AD75F}"/>
                </a:ext>
              </a:extLst>
            </p:cNvPr>
            <p:cNvSpPr/>
            <p:nvPr/>
          </p:nvSpPr>
          <p:spPr>
            <a:xfrm>
              <a:off x="9213273" y="3338944"/>
              <a:ext cx="1413164" cy="119149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043B0D2-0BCC-A89B-7322-D3BFC5DFD659}"/>
              </a:ext>
            </a:extLst>
          </p:cNvPr>
          <p:cNvSpPr txBox="1"/>
          <p:nvPr/>
        </p:nvSpPr>
        <p:spPr>
          <a:xfrm>
            <a:off x="435840" y="1021946"/>
            <a:ext cx="5105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500" kern="100" dirty="0">
                <a:solidFill>
                  <a:schemeClr val="bg1"/>
                </a:solidFill>
                <a:latin typeface="Trade Gothic Next HvyCd" panose="020B0906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PE" sz="2500" kern="100" dirty="0">
                <a:solidFill>
                  <a:schemeClr val="bg1"/>
                </a:solidFill>
                <a:effectLst/>
                <a:latin typeface="Trade Gothic Next HvyCd" panose="020B0906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irtud sobrenatural por la que creemos en Dios y en todo lo que Él nos ha dicho y revelado y que la Iglesia nos propone, porque Él es la verdad misma.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6635B20-EDC8-62DB-3FA0-FC70DE3DE689}"/>
              </a:ext>
            </a:extLst>
          </p:cNvPr>
          <p:cNvSpPr txBox="1"/>
          <p:nvPr/>
        </p:nvSpPr>
        <p:spPr>
          <a:xfrm>
            <a:off x="435840" y="4741960"/>
            <a:ext cx="5105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500" dirty="0">
                <a:solidFill>
                  <a:schemeClr val="bg1"/>
                </a:solidFill>
                <a:effectLst/>
                <a:latin typeface="Trade Gothic Next HvyCd" panose="020B0906040303020004" pitchFamily="34" charset="0"/>
                <a:ea typeface="Times New Roman" panose="02020603050405020304" pitchFamily="18" charset="0"/>
              </a:rPr>
              <a:t>Signos sensibles (palabras y acciones), accesibles a nuestra humanidad, a través de los cuales Cristo actúa y nos comunica su gracia.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2482592-933C-12B9-1A10-F099316A447B}"/>
              </a:ext>
            </a:extLst>
          </p:cNvPr>
          <p:cNvSpPr txBox="1"/>
          <p:nvPr/>
        </p:nvSpPr>
        <p:spPr>
          <a:xfrm>
            <a:off x="2634206" y="392295"/>
            <a:ext cx="70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FE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D5AE125-34EF-A8ED-9A1F-FFD27EFCDCE9}"/>
              </a:ext>
            </a:extLst>
          </p:cNvPr>
          <p:cNvSpPr txBox="1"/>
          <p:nvPr/>
        </p:nvSpPr>
        <p:spPr>
          <a:xfrm>
            <a:off x="1317102" y="4129591"/>
            <a:ext cx="33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chemeClr val="bg1"/>
                </a:solidFill>
                <a:latin typeface="Trade Gothic Next HvyCd" panose="020B0906040303020004" pitchFamily="34" charset="0"/>
              </a:rPr>
              <a:t>SACRAMENTOS</a:t>
            </a:r>
          </a:p>
        </p:txBody>
      </p:sp>
      <p:sp>
        <p:nvSpPr>
          <p:cNvPr id="42" name="Flecha: a la izquierda y derecha 41">
            <a:extLst>
              <a:ext uri="{FF2B5EF4-FFF2-40B4-BE49-F238E27FC236}">
                <a16:creationId xmlns:a16="http://schemas.microsoft.com/office/drawing/2014/main" id="{F13D0CE5-2BB5-2B72-D8D5-4E9A1627EC9F}"/>
              </a:ext>
            </a:extLst>
          </p:cNvPr>
          <p:cNvSpPr/>
          <p:nvPr/>
        </p:nvSpPr>
        <p:spPr>
          <a:xfrm rot="16200000">
            <a:off x="2385631" y="3034280"/>
            <a:ext cx="1206016" cy="644396"/>
          </a:xfrm>
          <a:prstGeom prst="left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96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s 7 Sacramentos de la Iglesia -">
            <a:extLst>
              <a:ext uri="{FF2B5EF4-FFF2-40B4-BE49-F238E27FC236}">
                <a16:creationId xmlns:a16="http://schemas.microsoft.com/office/drawing/2014/main" id="{210D92D0-2CB6-B242-A632-79F450AE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3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s Caminos - YouTube">
            <a:extLst>
              <a:ext uri="{FF2B5EF4-FFF2-40B4-BE49-F238E27FC236}">
                <a16:creationId xmlns:a16="http://schemas.microsoft.com/office/drawing/2014/main" id="{0B699011-C5D4-FAEE-533E-353C204DC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13276" r="13100" b="1403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4C78F3DE-1BB2-E1D9-CB72-D19602F0346A}"/>
              </a:ext>
            </a:extLst>
          </p:cNvPr>
          <p:cNvSpPr/>
          <p:nvPr/>
        </p:nvSpPr>
        <p:spPr>
          <a:xfrm>
            <a:off x="3516573" y="5384042"/>
            <a:ext cx="5158854" cy="118735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9ECAA8-BD29-19DE-A6B5-EB0198775363}"/>
              </a:ext>
            </a:extLst>
          </p:cNvPr>
          <p:cNvSpPr txBox="1"/>
          <p:nvPr/>
        </p:nvSpPr>
        <p:spPr>
          <a:xfrm>
            <a:off x="4148920" y="5469888"/>
            <a:ext cx="4271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dirty="0">
                <a:latin typeface="Trade Gothic Next HvyCd" panose="020B0906040303020004" pitchFamily="34" charset="0"/>
              </a:rPr>
              <a:t>Mt 7, 13 - 14</a:t>
            </a:r>
          </a:p>
        </p:txBody>
      </p:sp>
    </p:spTree>
    <p:extLst>
      <p:ext uri="{BB962C8B-B14F-4D97-AF65-F5344CB8AC3E}">
        <p14:creationId xmlns:p14="http://schemas.microsoft.com/office/powerpoint/2010/main" val="29232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4 ejemplos de Moral y Ética (para la vida diaria)">
            <a:extLst>
              <a:ext uri="{FF2B5EF4-FFF2-40B4-BE49-F238E27FC236}">
                <a16:creationId xmlns:a16="http://schemas.microsoft.com/office/drawing/2014/main" id="{F0CC2B15-B895-3C64-29DA-593638E5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48F326-B024-4E1E-8D8F-C0EE0E27E2A2}"/>
              </a:ext>
            </a:extLst>
          </p:cNvPr>
          <p:cNvSpPr txBox="1"/>
          <p:nvPr/>
        </p:nvSpPr>
        <p:spPr>
          <a:xfrm>
            <a:off x="327545" y="177421"/>
            <a:ext cx="7792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dirty="0">
                <a:latin typeface="Trade Gothic Next HvyCd" panose="020B0906040303020004" pitchFamily="34" charset="0"/>
              </a:rPr>
              <a:t>Referencias bibliográficas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DACA18-437C-6364-D78A-AF933524158B}"/>
              </a:ext>
            </a:extLst>
          </p:cNvPr>
          <p:cNvSpPr txBox="1"/>
          <p:nvPr/>
        </p:nvSpPr>
        <p:spPr>
          <a:xfrm>
            <a:off x="327545" y="1532552"/>
            <a:ext cx="77928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i="0" dirty="0">
                <a:effectLst/>
                <a:latin typeface="Trade Gothic Next HvyCd" panose="020B0906040303020004" pitchFamily="34" charset="0"/>
              </a:rPr>
              <a:t>Confío, E. ti [@EnTiConfio_ObispoMunilla]. (2021, 29 de agosto). </a:t>
            </a:r>
            <a:r>
              <a:rPr lang="es-MX" sz="2000" i="1" dirty="0">
                <a:effectLst/>
                <a:latin typeface="Trade Gothic Next HvyCd" panose="020B0906040303020004" pitchFamily="34" charset="0"/>
              </a:rPr>
              <a:t>n </a:t>
            </a:r>
            <a:r>
              <a:rPr lang="es-MX" sz="2000" i="1" baseline="30000" dirty="0">
                <a:effectLst/>
                <a:latin typeface="Trade Gothic Next HvyCd" panose="020B0906040303020004" pitchFamily="34" charset="0"/>
              </a:rPr>
              <a:t>o</a:t>
            </a:r>
            <a:r>
              <a:rPr lang="es-MX" sz="2000" i="1" dirty="0">
                <a:effectLst/>
                <a:latin typeface="Trade Gothic Next HvyCd" panose="020B0906040303020004" pitchFamily="34" charset="0"/>
              </a:rPr>
              <a:t> 357 ¿De qué  modo la vida moral cristiana está vinculada a la fe ya los sacramentos? </a:t>
            </a:r>
            <a:r>
              <a:rPr lang="es-MX" sz="2000" i="0" dirty="0">
                <a:effectLst/>
                <a:latin typeface="Trade Gothic Next HvyCd" panose="020B0906040303020004" pitchFamily="34" charset="0"/>
              </a:rPr>
              <a:t>YouTube. https://www.youtube.com/watch?v=etGzgbaW-nE</a:t>
            </a:r>
          </a:p>
          <a:p>
            <a:pPr algn="just"/>
            <a:endParaRPr lang="es-MX" sz="2000" dirty="0">
              <a:latin typeface="Trade Gothic Next HvyCd" panose="020B0906040303020004" pitchFamily="34" charset="0"/>
            </a:endParaRPr>
          </a:p>
          <a:p>
            <a:pPr algn="just"/>
            <a:r>
              <a:rPr lang="es-MX" sz="2000" i="1" dirty="0">
                <a:effectLst/>
                <a:latin typeface="Trade Gothic Next HvyCd" panose="020B0906040303020004" pitchFamily="34" charset="0"/>
              </a:rPr>
              <a:t>La Fe, fundamento y fuente de la vida moral</a:t>
            </a:r>
            <a:r>
              <a:rPr lang="es-MX" sz="2000" i="0" dirty="0">
                <a:effectLst/>
                <a:latin typeface="Trade Gothic Next HvyCd" panose="020B0906040303020004" pitchFamily="34" charset="0"/>
              </a:rPr>
              <a:t> . (s/f). Católico.net. Recuperado el 30 de octubre de 2023, de </a:t>
            </a:r>
            <a:r>
              <a:rPr lang="es-MX" sz="2000" i="0" dirty="0">
                <a:effectLst/>
                <a:latin typeface="Trade Gothic Next HvyCd" panose="020B0906040303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https://es.catholic.net/op/articulos/7190/la-fe-fundamento-y-fuente-de-la-vida-moral.html</a:t>
            </a:r>
            <a:endParaRPr lang="es-MX" sz="2000" i="0" dirty="0">
              <a:effectLst/>
              <a:latin typeface="Trade Gothic Next HvyCd" panose="020B0906040303020004" pitchFamily="34" charset="0"/>
            </a:endParaRPr>
          </a:p>
          <a:p>
            <a:pPr algn="just"/>
            <a:endParaRPr lang="es-MX" sz="2000" dirty="0">
              <a:latin typeface="Trade Gothic Next HvyCd" panose="020B0906040303020004" pitchFamily="34" charset="0"/>
            </a:endParaRPr>
          </a:p>
          <a:p>
            <a:pPr algn="just"/>
            <a:r>
              <a:rPr lang="es-MX" sz="2000" i="0" dirty="0">
                <a:effectLst/>
                <a:latin typeface="Trade Gothic Next HvyCd" panose="020B0906040303020004" pitchFamily="34" charset="0"/>
              </a:rPr>
              <a:t>Noticias del Vaticano. (2020, 3 de marzo). </a:t>
            </a:r>
            <a:r>
              <a:rPr lang="es-MX" sz="2000" i="1" dirty="0">
                <a:effectLst/>
                <a:latin typeface="Trade Gothic Next HvyCd" panose="020B0906040303020004" pitchFamily="34" charset="0"/>
              </a:rPr>
              <a:t>Comisión Teológica publica “Reciprocidad entre fe y sacramentos"</a:t>
            </a:r>
            <a:r>
              <a:rPr lang="es-MX" sz="2000" i="0" dirty="0">
                <a:effectLst/>
                <a:latin typeface="Trade Gothic Next HvyCd" panose="020B0906040303020004" pitchFamily="34" charset="0"/>
              </a:rPr>
              <a:t> . </a:t>
            </a:r>
            <a:r>
              <a:rPr lang="es-MX" sz="2000" i="0" dirty="0" err="1">
                <a:effectLst/>
                <a:latin typeface="Trade Gothic Next HvyCd" panose="020B0906040303020004" pitchFamily="34" charset="0"/>
              </a:rPr>
              <a:t>Vatican</a:t>
            </a:r>
            <a:r>
              <a:rPr lang="es-MX" sz="2000" i="0" dirty="0">
                <a:effectLst/>
                <a:latin typeface="Trade Gothic Next HvyCd" panose="020B0906040303020004" pitchFamily="34" charset="0"/>
              </a:rPr>
              <a:t> News. </a:t>
            </a:r>
            <a:r>
              <a:rPr lang="es-MX" sz="2000" i="0" dirty="0">
                <a:effectLst/>
                <a:latin typeface="Trade Gothic Next HvyCd" panose="020B09060403030200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https://www.vaticannews.va/es/vaticano/news/2020-03/comision-teologica-internacional-reciprocidad-fe-y-sacramentos.html</a:t>
            </a:r>
            <a:endParaRPr lang="es-MX" sz="2000" i="0" dirty="0">
              <a:effectLst/>
              <a:latin typeface="Trade Gothic Next HvyCd" panose="020B0906040303020004" pitchFamily="34" charset="0"/>
            </a:endParaRPr>
          </a:p>
          <a:p>
            <a:pPr algn="just"/>
            <a:endParaRPr lang="es-MX" sz="2000" dirty="0">
              <a:latin typeface="Trade Gothic Next HvyCd" panose="020B0906040303020004" pitchFamily="34" charset="0"/>
            </a:endParaRPr>
          </a:p>
          <a:p>
            <a:pPr algn="just"/>
            <a:r>
              <a:rPr lang="es-MX" sz="2000" i="0" dirty="0">
                <a:effectLst/>
                <a:latin typeface="Trade Gothic Next HvyCd" panose="020B0906040303020004" pitchFamily="34" charset="0"/>
              </a:rPr>
              <a:t>Opusdei.org. Recuperado el 30 de octubre de 2023, de </a:t>
            </a:r>
            <a:r>
              <a:rPr lang="es-MX" sz="2000" i="0" dirty="0">
                <a:effectLst/>
                <a:latin typeface="Trade Gothic Next HvyCd" panose="020B09060403030200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https://opusdei.org/es-pe/article/sacramentos-iglesia-catolica/</a:t>
            </a:r>
            <a:endParaRPr lang="es-PE" sz="2000" i="0" dirty="0">
              <a:effectLst/>
              <a:latin typeface="Trade Gothic Next HvyCd" panose="020B0906040303020004" pitchFamily="34" charset="0"/>
            </a:endParaRPr>
          </a:p>
          <a:p>
            <a:endParaRPr lang="es-MX" b="0" i="0" dirty="0">
              <a:solidFill>
                <a:srgbClr val="3739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84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7164</TotalTime>
  <Words>297</Words>
  <Application>Microsoft Office PowerPoint</Application>
  <PresentationFormat>Panorámica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Trade Gothic Next HvyCd</vt:lpstr>
      <vt:lpstr>Wingdings 2</vt:lpstr>
      <vt:lpstr>Citable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Marcio Garcia</dc:creator>
  <cp:lastModifiedBy>Marcio Garcia</cp:lastModifiedBy>
  <cp:revision>1</cp:revision>
  <dcterms:created xsi:type="dcterms:W3CDTF">2023-10-25T03:28:48Z</dcterms:created>
  <dcterms:modified xsi:type="dcterms:W3CDTF">2023-10-30T02:53:42Z</dcterms:modified>
</cp:coreProperties>
</file>