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0" r:id="rId5"/>
    <p:sldId id="261" r:id="rId6"/>
    <p:sldId id="262" r:id="rId7"/>
    <p:sldId id="266" r:id="rId8"/>
    <p:sldId id="263" r:id="rId9"/>
    <p:sldId id="265" r:id="rId10"/>
    <p:sldId id="264"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sorterViewPr>
    <p:cViewPr varScale="1">
      <p:scale>
        <a:sx n="100" d="100"/>
        <a:sy n="100" d="100"/>
      </p:scale>
      <p:origin x="0" y="-24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84FE6EF-1AD1-47B8-ADF5-A8F237DBE9E1}" type="datetimeFigureOut">
              <a:rPr lang="es-PE" smtClean="0"/>
              <a:t>11/07/2023</a:t>
            </a:fld>
            <a:endParaRPr lang="es-PE"/>
          </a:p>
        </p:txBody>
      </p:sp>
      <p:sp>
        <p:nvSpPr>
          <p:cNvPr id="5" name="Footer Placeholder 4"/>
          <p:cNvSpPr>
            <a:spLocks noGrp="1"/>
          </p:cNvSpPr>
          <p:nvPr>
            <p:ph type="ftr" sz="quarter" idx="11"/>
          </p:nvPr>
        </p:nvSpPr>
        <p:spPr>
          <a:xfrm>
            <a:off x="2416500" y="329307"/>
            <a:ext cx="4973915" cy="309201"/>
          </a:xfrm>
        </p:spPr>
        <p:txBody>
          <a:bodyPr/>
          <a:lstStyle/>
          <a:p>
            <a:endParaRPr lang="es-PE"/>
          </a:p>
        </p:txBody>
      </p:sp>
      <p:sp>
        <p:nvSpPr>
          <p:cNvPr id="6" name="Slide Number Placeholder 5"/>
          <p:cNvSpPr>
            <a:spLocks noGrp="1"/>
          </p:cNvSpPr>
          <p:nvPr>
            <p:ph type="sldNum" sz="quarter" idx="12"/>
          </p:nvPr>
        </p:nvSpPr>
        <p:spPr>
          <a:xfrm>
            <a:off x="1437664" y="798973"/>
            <a:ext cx="811019" cy="503578"/>
          </a:xfrm>
        </p:spPr>
        <p:txBody>
          <a:bodyPr/>
          <a:lstStyle/>
          <a:p>
            <a:fld id="{E82C958E-C907-481C-BED5-B7D463F747BD}" type="slidenum">
              <a:rPr lang="es-PE" smtClean="0"/>
              <a:t>‹Nº›</a:t>
            </a:fld>
            <a:endParaRPr lang="es-P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080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84FE6EF-1AD1-47B8-ADF5-A8F237DBE9E1}" type="datetimeFigureOut">
              <a:rPr lang="es-PE" smtClean="0"/>
              <a:t>11/07/2023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82C958E-C907-481C-BED5-B7D463F747BD}" type="slidenum">
              <a:rPr lang="es-PE" smtClean="0"/>
              <a:t>‹Nº›</a:t>
            </a:fld>
            <a:endParaRPr lang="es-P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076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84FE6EF-1AD1-47B8-ADF5-A8F237DBE9E1}" type="datetimeFigureOut">
              <a:rPr lang="es-PE" smtClean="0"/>
              <a:t>11/07/2023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82C958E-C907-481C-BED5-B7D463F747BD}" type="slidenum">
              <a:rPr lang="es-PE" smtClean="0"/>
              <a:t>‹Nº›</a:t>
            </a:fld>
            <a:endParaRPr lang="es-P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542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84FE6EF-1AD1-47B8-ADF5-A8F237DBE9E1}" type="datetimeFigureOut">
              <a:rPr lang="es-PE" smtClean="0"/>
              <a:t>11/07/2023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82C958E-C907-481C-BED5-B7D463F747BD}" type="slidenum">
              <a:rPr lang="es-PE" smtClean="0"/>
              <a:t>‹Nº›</a:t>
            </a:fld>
            <a:endParaRPr lang="es-P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928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84FE6EF-1AD1-47B8-ADF5-A8F237DBE9E1}" type="datetimeFigureOut">
              <a:rPr lang="es-PE" smtClean="0"/>
              <a:t>11/07/2023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82C958E-C907-481C-BED5-B7D463F747BD}" type="slidenum">
              <a:rPr lang="es-PE" smtClean="0"/>
              <a:t>‹Nº›</a:t>
            </a:fld>
            <a:endParaRPr lang="es-P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219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84FE6EF-1AD1-47B8-ADF5-A8F237DBE9E1}" type="datetimeFigureOut">
              <a:rPr lang="es-PE" smtClean="0"/>
              <a:t>11/07/2023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82C958E-C907-481C-BED5-B7D463F747BD}" type="slidenum">
              <a:rPr lang="es-PE" smtClean="0"/>
              <a:t>‹Nº›</a:t>
            </a:fld>
            <a:endParaRPr lang="es-P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742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84FE6EF-1AD1-47B8-ADF5-A8F237DBE9E1}" type="datetimeFigureOut">
              <a:rPr lang="es-PE" smtClean="0"/>
              <a:t>11/07/2023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E82C958E-C907-481C-BED5-B7D463F747BD}" type="slidenum">
              <a:rPr lang="es-PE" smtClean="0"/>
              <a:t>‹Nº›</a:t>
            </a:fld>
            <a:endParaRPr lang="es-P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5268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84FE6EF-1AD1-47B8-ADF5-A8F237DBE9E1}" type="datetimeFigureOut">
              <a:rPr lang="es-PE" smtClean="0"/>
              <a:t>11/07/2023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E82C958E-C907-481C-BED5-B7D463F747BD}" type="slidenum">
              <a:rPr lang="es-PE" smtClean="0"/>
              <a:t>‹Nº›</a:t>
            </a:fld>
            <a:endParaRPr lang="es-P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378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FE6EF-1AD1-47B8-ADF5-A8F237DBE9E1}" type="datetimeFigureOut">
              <a:rPr lang="es-PE" smtClean="0"/>
              <a:t>11/07/2023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E82C958E-C907-481C-BED5-B7D463F747BD}" type="slidenum">
              <a:rPr lang="es-PE" smtClean="0"/>
              <a:t>‹Nº›</a:t>
            </a:fld>
            <a:endParaRPr lang="es-PE"/>
          </a:p>
        </p:txBody>
      </p:sp>
    </p:spTree>
    <p:extLst>
      <p:ext uri="{BB962C8B-B14F-4D97-AF65-F5344CB8AC3E}">
        <p14:creationId xmlns:p14="http://schemas.microsoft.com/office/powerpoint/2010/main" val="364071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84FE6EF-1AD1-47B8-ADF5-A8F237DBE9E1}" type="datetimeFigureOut">
              <a:rPr lang="es-PE" smtClean="0"/>
              <a:t>11/07/2023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82C958E-C907-481C-BED5-B7D463F747BD}" type="slidenum">
              <a:rPr lang="es-PE" smtClean="0"/>
              <a:t>‹Nº›</a:t>
            </a:fld>
            <a:endParaRPr lang="es-P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9453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84FE6EF-1AD1-47B8-ADF5-A8F237DBE9E1}" type="datetimeFigureOut">
              <a:rPr lang="es-PE" smtClean="0"/>
              <a:t>11/07/2023</a:t>
            </a:fld>
            <a:endParaRPr lang="es-PE"/>
          </a:p>
        </p:txBody>
      </p:sp>
      <p:sp>
        <p:nvSpPr>
          <p:cNvPr id="6" name="Footer Placeholder 5"/>
          <p:cNvSpPr>
            <a:spLocks noGrp="1"/>
          </p:cNvSpPr>
          <p:nvPr>
            <p:ph type="ftr" sz="quarter" idx="11"/>
          </p:nvPr>
        </p:nvSpPr>
        <p:spPr>
          <a:xfrm>
            <a:off x="1447382" y="318640"/>
            <a:ext cx="5541004" cy="320931"/>
          </a:xfrm>
        </p:spPr>
        <p:txBody>
          <a:bodyPr/>
          <a:lstStyle/>
          <a:p>
            <a:endParaRPr lang="es-PE"/>
          </a:p>
        </p:txBody>
      </p:sp>
      <p:sp>
        <p:nvSpPr>
          <p:cNvPr id="7" name="Slide Number Placeholder 6"/>
          <p:cNvSpPr>
            <a:spLocks noGrp="1"/>
          </p:cNvSpPr>
          <p:nvPr>
            <p:ph type="sldNum" sz="quarter" idx="12"/>
          </p:nvPr>
        </p:nvSpPr>
        <p:spPr/>
        <p:txBody>
          <a:bodyPr/>
          <a:lstStyle/>
          <a:p>
            <a:fld id="{E82C958E-C907-481C-BED5-B7D463F747BD}" type="slidenum">
              <a:rPr lang="es-PE" smtClean="0"/>
              <a:t>‹Nº›</a:t>
            </a:fld>
            <a:endParaRPr lang="es-P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925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84FE6EF-1AD1-47B8-ADF5-A8F237DBE9E1}" type="datetimeFigureOut">
              <a:rPr lang="es-PE" smtClean="0"/>
              <a:t>11/07/2023</a:t>
            </a:fld>
            <a:endParaRPr lang="es-P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82C958E-C907-481C-BED5-B7D463F747BD}" type="slidenum">
              <a:rPr lang="es-PE" smtClean="0"/>
              <a:t>‹Nº›</a:t>
            </a:fld>
            <a:endParaRPr lang="es-P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734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FE784-2F93-9409-F1D3-CFB94E5FA781}"/>
              </a:ext>
            </a:extLst>
          </p:cNvPr>
          <p:cNvSpPr>
            <a:spLocks noGrp="1"/>
          </p:cNvSpPr>
          <p:nvPr>
            <p:ph type="ctrTitle"/>
          </p:nvPr>
        </p:nvSpPr>
        <p:spPr/>
        <p:txBody>
          <a:bodyPr/>
          <a:lstStyle/>
          <a:p>
            <a:r>
              <a:rPr lang="es-MX" dirty="0"/>
              <a:t>Distrito de cañaris</a:t>
            </a:r>
            <a:endParaRPr lang="es-PE" dirty="0"/>
          </a:p>
        </p:txBody>
      </p:sp>
      <p:sp>
        <p:nvSpPr>
          <p:cNvPr id="3" name="Subtítulo 2">
            <a:extLst>
              <a:ext uri="{FF2B5EF4-FFF2-40B4-BE49-F238E27FC236}">
                <a16:creationId xmlns:a16="http://schemas.microsoft.com/office/drawing/2014/main" id="{5A13B347-0846-E36A-CD9E-174E971C784D}"/>
              </a:ext>
            </a:extLst>
          </p:cNvPr>
          <p:cNvSpPr>
            <a:spLocks noGrp="1"/>
          </p:cNvSpPr>
          <p:nvPr>
            <p:ph type="subTitle" idx="1"/>
          </p:nvPr>
        </p:nvSpPr>
        <p:spPr/>
        <p:txBody>
          <a:bodyPr/>
          <a:lstStyle/>
          <a:p>
            <a:r>
              <a:rPr lang="es-MX" dirty="0"/>
              <a:t>Alumno: Jesús Guzmán Escalante</a:t>
            </a:r>
          </a:p>
          <a:p>
            <a:r>
              <a:rPr lang="es-MX" dirty="0"/>
              <a:t>2do grado a</a:t>
            </a:r>
            <a:endParaRPr lang="es-PE" dirty="0"/>
          </a:p>
        </p:txBody>
      </p:sp>
      <p:pic>
        <p:nvPicPr>
          <p:cNvPr id="4" name="Imagen 3">
            <a:extLst>
              <a:ext uri="{FF2B5EF4-FFF2-40B4-BE49-F238E27FC236}">
                <a16:creationId xmlns:a16="http://schemas.microsoft.com/office/drawing/2014/main" id="{00764CCB-ABB8-B8F8-A820-85AABC6D69BA}"/>
              </a:ext>
            </a:extLst>
          </p:cNvPr>
          <p:cNvPicPr>
            <a:picLocks noChangeAspect="1"/>
          </p:cNvPicPr>
          <p:nvPr/>
        </p:nvPicPr>
        <p:blipFill>
          <a:blip r:embed="rId2"/>
          <a:stretch>
            <a:fillRect/>
          </a:stretch>
        </p:blipFill>
        <p:spPr>
          <a:xfrm>
            <a:off x="7518980" y="3779217"/>
            <a:ext cx="4065152" cy="2276485"/>
          </a:xfrm>
          <a:prstGeom prst="rect">
            <a:avLst/>
          </a:prstGeom>
        </p:spPr>
      </p:pic>
    </p:spTree>
    <p:extLst>
      <p:ext uri="{BB962C8B-B14F-4D97-AF65-F5344CB8AC3E}">
        <p14:creationId xmlns:p14="http://schemas.microsoft.com/office/powerpoint/2010/main" val="1273076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FA8894-1336-59DA-278A-BAF7611D2EFE}"/>
              </a:ext>
            </a:extLst>
          </p:cNvPr>
          <p:cNvSpPr>
            <a:spLocks noGrp="1"/>
          </p:cNvSpPr>
          <p:nvPr>
            <p:ph type="title"/>
          </p:nvPr>
        </p:nvSpPr>
        <p:spPr/>
        <p:txBody>
          <a:bodyPr/>
          <a:lstStyle/>
          <a:p>
            <a:r>
              <a:rPr lang="es-MX" dirty="0"/>
              <a:t>turismo</a:t>
            </a:r>
            <a:endParaRPr lang="es-PE" dirty="0"/>
          </a:p>
        </p:txBody>
      </p:sp>
      <p:sp>
        <p:nvSpPr>
          <p:cNvPr id="3" name="Marcador de contenido 2">
            <a:extLst>
              <a:ext uri="{FF2B5EF4-FFF2-40B4-BE49-F238E27FC236}">
                <a16:creationId xmlns:a16="http://schemas.microsoft.com/office/drawing/2014/main" id="{BD9A9D93-1D78-25FC-2587-C28732EBA70F}"/>
              </a:ext>
            </a:extLst>
          </p:cNvPr>
          <p:cNvSpPr>
            <a:spLocks noGrp="1"/>
          </p:cNvSpPr>
          <p:nvPr>
            <p:ph idx="1"/>
          </p:nvPr>
        </p:nvSpPr>
        <p:spPr/>
        <p:txBody>
          <a:bodyPr/>
          <a:lstStyle/>
          <a:p>
            <a:r>
              <a:rPr lang="es-MX" dirty="0"/>
              <a:t>Sitios turísticos: catarata “El Chorro Blanco”, la laguna de “</a:t>
            </a:r>
            <a:r>
              <a:rPr lang="es-MX" dirty="0" err="1"/>
              <a:t>Shin</a:t>
            </a:r>
            <a:r>
              <a:rPr lang="es-MX" dirty="0"/>
              <a:t> </a:t>
            </a:r>
            <a:r>
              <a:rPr lang="es-MX" dirty="0" err="1"/>
              <a:t>Shin</a:t>
            </a:r>
            <a:r>
              <a:rPr lang="es-MX" dirty="0"/>
              <a:t>” y el complejo arqueológico de Congona.</a:t>
            </a:r>
          </a:p>
          <a:p>
            <a:r>
              <a:rPr lang="es-MX" dirty="0"/>
              <a:t>Cañaris existe antes del imperio incaico y mantienen como lengua madre el Quechua.</a:t>
            </a:r>
          </a:p>
          <a:p>
            <a:r>
              <a:rPr lang="es-MX" dirty="0"/>
              <a:t>Gastronomía: resalta por platos muy ricos y nutritivos como cachangas, humitas, </a:t>
            </a:r>
            <a:r>
              <a:rPr lang="es-MX" dirty="0" err="1"/>
              <a:t>shurumbo</a:t>
            </a:r>
            <a:r>
              <a:rPr lang="es-MX" dirty="0"/>
              <a:t>, </a:t>
            </a:r>
            <a:r>
              <a:rPr lang="es-MX" dirty="0" err="1"/>
              <a:t>etc</a:t>
            </a:r>
            <a:endParaRPr lang="es-PE" dirty="0"/>
          </a:p>
        </p:txBody>
      </p:sp>
      <p:pic>
        <p:nvPicPr>
          <p:cNvPr id="4" name="Imagen 3">
            <a:extLst>
              <a:ext uri="{FF2B5EF4-FFF2-40B4-BE49-F238E27FC236}">
                <a16:creationId xmlns:a16="http://schemas.microsoft.com/office/drawing/2014/main" id="{0EF46EA2-6A91-7E41-3D46-982BB12CABD8}"/>
              </a:ext>
            </a:extLst>
          </p:cNvPr>
          <p:cNvPicPr>
            <a:picLocks noChangeAspect="1"/>
          </p:cNvPicPr>
          <p:nvPr/>
        </p:nvPicPr>
        <p:blipFill>
          <a:blip r:embed="rId2"/>
          <a:stretch>
            <a:fillRect/>
          </a:stretch>
        </p:blipFill>
        <p:spPr>
          <a:xfrm>
            <a:off x="8852740" y="4306185"/>
            <a:ext cx="2705100" cy="1685925"/>
          </a:xfrm>
          <a:prstGeom prst="rect">
            <a:avLst/>
          </a:prstGeom>
        </p:spPr>
      </p:pic>
      <p:pic>
        <p:nvPicPr>
          <p:cNvPr id="5" name="Imagen 4">
            <a:extLst>
              <a:ext uri="{FF2B5EF4-FFF2-40B4-BE49-F238E27FC236}">
                <a16:creationId xmlns:a16="http://schemas.microsoft.com/office/drawing/2014/main" id="{1EDB321D-C6D6-0A00-CD00-D16FBCAF57B0}"/>
              </a:ext>
            </a:extLst>
          </p:cNvPr>
          <p:cNvPicPr>
            <a:picLocks noChangeAspect="1"/>
          </p:cNvPicPr>
          <p:nvPr/>
        </p:nvPicPr>
        <p:blipFill>
          <a:blip r:embed="rId3"/>
          <a:stretch>
            <a:fillRect/>
          </a:stretch>
        </p:blipFill>
        <p:spPr>
          <a:xfrm>
            <a:off x="831273" y="4244816"/>
            <a:ext cx="3214452" cy="1808665"/>
          </a:xfrm>
          <a:prstGeom prst="rect">
            <a:avLst/>
          </a:prstGeom>
        </p:spPr>
      </p:pic>
      <p:pic>
        <p:nvPicPr>
          <p:cNvPr id="7" name="Imagen 6">
            <a:extLst>
              <a:ext uri="{FF2B5EF4-FFF2-40B4-BE49-F238E27FC236}">
                <a16:creationId xmlns:a16="http://schemas.microsoft.com/office/drawing/2014/main" id="{4CDFEB0E-EF0B-83C8-CBA4-F2106B4E880A}"/>
              </a:ext>
            </a:extLst>
          </p:cNvPr>
          <p:cNvPicPr>
            <a:picLocks noChangeAspect="1"/>
          </p:cNvPicPr>
          <p:nvPr/>
        </p:nvPicPr>
        <p:blipFill>
          <a:blip r:embed="rId4"/>
          <a:stretch>
            <a:fillRect/>
          </a:stretch>
        </p:blipFill>
        <p:spPr>
          <a:xfrm>
            <a:off x="5011842" y="4334457"/>
            <a:ext cx="3082676" cy="1733159"/>
          </a:xfrm>
          <a:prstGeom prst="rect">
            <a:avLst/>
          </a:prstGeom>
        </p:spPr>
      </p:pic>
    </p:spTree>
    <p:extLst>
      <p:ext uri="{BB962C8B-B14F-4D97-AF65-F5344CB8AC3E}">
        <p14:creationId xmlns:p14="http://schemas.microsoft.com/office/powerpoint/2010/main" val="21312620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3D1B23-6CB1-FD6D-8EDE-F897897B59C6}"/>
              </a:ext>
            </a:extLst>
          </p:cNvPr>
          <p:cNvSpPr>
            <a:spLocks noGrp="1"/>
          </p:cNvSpPr>
          <p:nvPr>
            <p:ph type="title"/>
          </p:nvPr>
        </p:nvSpPr>
        <p:spPr/>
        <p:txBody>
          <a:bodyPr/>
          <a:lstStyle/>
          <a:p>
            <a:r>
              <a:rPr lang="es-MX" dirty="0"/>
              <a:t>festividad</a:t>
            </a:r>
            <a:endParaRPr lang="es-PE" dirty="0"/>
          </a:p>
        </p:txBody>
      </p:sp>
      <p:sp>
        <p:nvSpPr>
          <p:cNvPr id="3" name="Marcador de contenido 2">
            <a:extLst>
              <a:ext uri="{FF2B5EF4-FFF2-40B4-BE49-F238E27FC236}">
                <a16:creationId xmlns:a16="http://schemas.microsoft.com/office/drawing/2014/main" id="{F4044620-0B48-1563-700C-96F06B332864}"/>
              </a:ext>
            </a:extLst>
          </p:cNvPr>
          <p:cNvSpPr>
            <a:spLocks noGrp="1"/>
          </p:cNvSpPr>
          <p:nvPr>
            <p:ph idx="1"/>
          </p:nvPr>
        </p:nvSpPr>
        <p:spPr/>
        <p:txBody>
          <a:bodyPr/>
          <a:lstStyle/>
          <a:p>
            <a:r>
              <a:rPr lang="es-MX" b="0" i="0" dirty="0">
                <a:solidFill>
                  <a:srgbClr val="2B2B2B"/>
                </a:solidFill>
                <a:effectLst/>
                <a:latin typeface="Roobert"/>
              </a:rPr>
              <a:t>La población de la zona andina de la región</a:t>
            </a:r>
            <a:r>
              <a:rPr lang="es-MX" b="0" i="0" dirty="0">
                <a:effectLst/>
                <a:latin typeface="Roobert"/>
              </a:rPr>
              <a:t> Lambayeque</a:t>
            </a:r>
            <a:r>
              <a:rPr lang="es-MX" b="0" i="0" dirty="0">
                <a:solidFill>
                  <a:srgbClr val="2B2B2B"/>
                </a:solidFill>
                <a:effectLst/>
                <a:latin typeface="Roobert"/>
              </a:rPr>
              <a:t>, celebra durante cuatro días la Feria Religiosa, Cultural y Gastronómica en honor a San Juan Bautista de Cañaris.</a:t>
            </a:r>
          </a:p>
          <a:p>
            <a:r>
              <a:rPr lang="es-MX" dirty="0">
                <a:solidFill>
                  <a:srgbClr val="2B2B2B"/>
                </a:solidFill>
                <a:latin typeface="Roobert"/>
              </a:rPr>
              <a:t>El día central es el 24 de junio.</a:t>
            </a:r>
            <a:endParaRPr lang="es-PE" dirty="0"/>
          </a:p>
        </p:txBody>
      </p:sp>
      <p:pic>
        <p:nvPicPr>
          <p:cNvPr id="4" name="Imagen 3">
            <a:extLst>
              <a:ext uri="{FF2B5EF4-FFF2-40B4-BE49-F238E27FC236}">
                <a16:creationId xmlns:a16="http://schemas.microsoft.com/office/drawing/2014/main" id="{836DC6A1-1F5F-45E1-DAB9-7C3819223ECB}"/>
              </a:ext>
            </a:extLst>
          </p:cNvPr>
          <p:cNvPicPr>
            <a:picLocks noChangeAspect="1"/>
          </p:cNvPicPr>
          <p:nvPr/>
        </p:nvPicPr>
        <p:blipFill>
          <a:blip r:embed="rId2"/>
          <a:stretch>
            <a:fillRect/>
          </a:stretch>
        </p:blipFill>
        <p:spPr>
          <a:xfrm>
            <a:off x="1291503" y="3429000"/>
            <a:ext cx="4286250" cy="2410691"/>
          </a:xfrm>
          <a:prstGeom prst="rect">
            <a:avLst/>
          </a:prstGeom>
        </p:spPr>
      </p:pic>
      <p:pic>
        <p:nvPicPr>
          <p:cNvPr id="5" name="Imagen 4">
            <a:extLst>
              <a:ext uri="{FF2B5EF4-FFF2-40B4-BE49-F238E27FC236}">
                <a16:creationId xmlns:a16="http://schemas.microsoft.com/office/drawing/2014/main" id="{EDB81D0F-953A-1339-2006-6FEADC3A0A3E}"/>
              </a:ext>
            </a:extLst>
          </p:cNvPr>
          <p:cNvPicPr>
            <a:picLocks noChangeAspect="1"/>
          </p:cNvPicPr>
          <p:nvPr/>
        </p:nvPicPr>
        <p:blipFill>
          <a:blip r:embed="rId3"/>
          <a:stretch>
            <a:fillRect/>
          </a:stretch>
        </p:blipFill>
        <p:spPr>
          <a:xfrm>
            <a:off x="6853586" y="3521293"/>
            <a:ext cx="4361344" cy="2226103"/>
          </a:xfrm>
          <a:prstGeom prst="rect">
            <a:avLst/>
          </a:prstGeom>
        </p:spPr>
      </p:pic>
    </p:spTree>
    <p:extLst>
      <p:ext uri="{BB962C8B-B14F-4D97-AF65-F5344CB8AC3E}">
        <p14:creationId xmlns:p14="http://schemas.microsoft.com/office/powerpoint/2010/main" val="14415214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EA44444-3C90-8165-7622-A4E38D99B501}"/>
              </a:ext>
            </a:extLst>
          </p:cNvPr>
          <p:cNvSpPr>
            <a:spLocks noGrp="1"/>
          </p:cNvSpPr>
          <p:nvPr>
            <p:ph type="title"/>
          </p:nvPr>
        </p:nvSpPr>
        <p:spPr/>
        <p:txBody>
          <a:bodyPr/>
          <a:lstStyle/>
          <a:p>
            <a:r>
              <a:rPr lang="es-MX" dirty="0"/>
              <a:t>Cañaris  o </a:t>
            </a:r>
            <a:r>
              <a:rPr lang="es-MX" dirty="0" err="1"/>
              <a:t>kañaris</a:t>
            </a:r>
            <a:endParaRPr lang="es-PE" dirty="0"/>
          </a:p>
        </p:txBody>
      </p:sp>
      <p:sp>
        <p:nvSpPr>
          <p:cNvPr id="5" name="Marcador de contenido 4">
            <a:extLst>
              <a:ext uri="{FF2B5EF4-FFF2-40B4-BE49-F238E27FC236}">
                <a16:creationId xmlns:a16="http://schemas.microsoft.com/office/drawing/2014/main" id="{58CFA48A-05BA-C18C-6056-8C48A39E5427}"/>
              </a:ext>
            </a:extLst>
          </p:cNvPr>
          <p:cNvSpPr>
            <a:spLocks noGrp="1"/>
          </p:cNvSpPr>
          <p:nvPr>
            <p:ph sz="half" idx="1"/>
          </p:nvPr>
        </p:nvSpPr>
        <p:spPr/>
        <p:txBody>
          <a:bodyPr/>
          <a:lstStyle/>
          <a:p>
            <a:r>
              <a:rPr lang="es-PE" sz="1800" kern="100" dirty="0">
                <a:effectLst/>
                <a:latin typeface="Calibri" panose="020F0502020204030204" pitchFamily="34" charset="0"/>
                <a:ea typeface="Calibri" panose="020F0502020204030204" pitchFamily="34" charset="0"/>
                <a:cs typeface="Times New Roman" panose="02020603050405020304" pitchFamily="18" charset="0"/>
              </a:rPr>
              <a:t>El </a:t>
            </a:r>
            <a:r>
              <a:rPr lang="es-PE" sz="1800" b="1" kern="100" dirty="0">
                <a:effectLst/>
                <a:latin typeface="Calibri" panose="020F0502020204030204" pitchFamily="34" charset="0"/>
                <a:ea typeface="Calibri" panose="020F0502020204030204" pitchFamily="34" charset="0"/>
                <a:cs typeface="Times New Roman" panose="02020603050405020304" pitchFamily="18" charset="0"/>
              </a:rPr>
              <a:t>Distrito peruano de Cañaris</a:t>
            </a: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 o </a:t>
            </a:r>
            <a:r>
              <a:rPr lang="es-PE" sz="1800" b="1" kern="100" dirty="0" err="1">
                <a:effectLst/>
                <a:latin typeface="Calibri" panose="020F0502020204030204" pitchFamily="34" charset="0"/>
                <a:ea typeface="Calibri" panose="020F0502020204030204" pitchFamily="34" charset="0"/>
                <a:cs typeface="Times New Roman" panose="02020603050405020304" pitchFamily="18" charset="0"/>
              </a:rPr>
              <a:t>Kañaris</a:t>
            </a: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 es uno de los seis distritos de la Provincia de Ferreñafe, ubicado en el Departamento de Lambayeque, perteneciente a la Región Lambayeque, Perú. La mayoría de sus habitantes habla el quechua.</a:t>
            </a:r>
          </a:p>
          <a:p>
            <a:endParaRPr lang="es-PE" dirty="0"/>
          </a:p>
        </p:txBody>
      </p:sp>
      <p:pic>
        <p:nvPicPr>
          <p:cNvPr id="7" name="Imagen 6">
            <a:extLst>
              <a:ext uri="{FF2B5EF4-FFF2-40B4-BE49-F238E27FC236}">
                <a16:creationId xmlns:a16="http://schemas.microsoft.com/office/drawing/2014/main" id="{A58925CE-551E-B94E-A960-E8D809996EFA}"/>
              </a:ext>
            </a:extLst>
          </p:cNvPr>
          <p:cNvPicPr>
            <a:picLocks noChangeAspect="1"/>
          </p:cNvPicPr>
          <p:nvPr/>
        </p:nvPicPr>
        <p:blipFill>
          <a:blip r:embed="rId2"/>
          <a:stretch>
            <a:fillRect/>
          </a:stretch>
        </p:blipFill>
        <p:spPr>
          <a:xfrm>
            <a:off x="5839416" y="2010878"/>
            <a:ext cx="3637430" cy="2824358"/>
          </a:xfrm>
          <a:prstGeom prst="rect">
            <a:avLst/>
          </a:prstGeom>
        </p:spPr>
      </p:pic>
      <p:pic>
        <p:nvPicPr>
          <p:cNvPr id="8" name="Imagen 7">
            <a:extLst>
              <a:ext uri="{FF2B5EF4-FFF2-40B4-BE49-F238E27FC236}">
                <a16:creationId xmlns:a16="http://schemas.microsoft.com/office/drawing/2014/main" id="{00BEEDAF-030C-F2A6-39FC-C7A72182BC23}"/>
              </a:ext>
            </a:extLst>
          </p:cNvPr>
          <p:cNvPicPr>
            <a:picLocks noChangeAspect="1"/>
          </p:cNvPicPr>
          <p:nvPr/>
        </p:nvPicPr>
        <p:blipFill>
          <a:blip r:embed="rId3"/>
          <a:stretch>
            <a:fillRect/>
          </a:stretch>
        </p:blipFill>
        <p:spPr>
          <a:xfrm>
            <a:off x="9296191" y="2010878"/>
            <a:ext cx="2591009" cy="2673077"/>
          </a:xfrm>
          <a:prstGeom prst="rect">
            <a:avLst/>
          </a:prstGeom>
        </p:spPr>
      </p:pic>
    </p:spTree>
    <p:extLst>
      <p:ext uri="{BB962C8B-B14F-4D97-AF65-F5344CB8AC3E}">
        <p14:creationId xmlns:p14="http://schemas.microsoft.com/office/powerpoint/2010/main" val="20168322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6EF8D-094C-5A78-76D6-CED69F624708}"/>
              </a:ext>
            </a:extLst>
          </p:cNvPr>
          <p:cNvSpPr>
            <a:spLocks noGrp="1"/>
          </p:cNvSpPr>
          <p:nvPr>
            <p:ph type="title"/>
          </p:nvPr>
        </p:nvSpPr>
        <p:spPr/>
        <p:txBody>
          <a:bodyPr/>
          <a:lstStyle/>
          <a:p>
            <a:r>
              <a:rPr lang="es-MX" dirty="0"/>
              <a:t>clima</a:t>
            </a:r>
            <a:endParaRPr lang="es-PE" dirty="0"/>
          </a:p>
        </p:txBody>
      </p:sp>
      <p:sp>
        <p:nvSpPr>
          <p:cNvPr id="3" name="Marcador de contenido 2">
            <a:extLst>
              <a:ext uri="{FF2B5EF4-FFF2-40B4-BE49-F238E27FC236}">
                <a16:creationId xmlns:a16="http://schemas.microsoft.com/office/drawing/2014/main" id="{28E2DD53-C0B0-4F7B-6E4B-4398C8C93827}"/>
              </a:ext>
            </a:extLst>
          </p:cNvPr>
          <p:cNvSpPr>
            <a:spLocks noGrp="1"/>
          </p:cNvSpPr>
          <p:nvPr>
            <p:ph idx="1"/>
          </p:nvPr>
        </p:nvSpPr>
        <p:spPr/>
        <p:txBody>
          <a:bodyPr/>
          <a:lstStyle/>
          <a:p>
            <a:r>
              <a:rPr lang="es-MX" dirty="0"/>
              <a:t>Existen tres zonas climáticas:</a:t>
            </a:r>
          </a:p>
          <a:p>
            <a:pPr marL="342900" lvl="0" indent="-342900">
              <a:lnSpc>
                <a:spcPct val="107000"/>
              </a:lnSpc>
              <a:spcAft>
                <a:spcPts val="800"/>
              </a:spcAft>
              <a:buSzPts val="1000"/>
              <a:buFont typeface="Symbol" panose="05050102010706020507" pitchFamily="18" charset="2"/>
              <a:buChar char=""/>
              <a:tabLst>
                <a:tab pos="457200" algn="l"/>
              </a:tabLst>
            </a:pPr>
            <a:r>
              <a:rPr lang="es-PE" sz="1800" b="1" kern="100" dirty="0">
                <a:effectLst/>
                <a:latin typeface="Calibri" panose="020F0502020204030204" pitchFamily="34" charset="0"/>
                <a:ea typeface="Calibri" panose="020F0502020204030204" pitchFamily="34" charset="0"/>
                <a:cs typeface="Times New Roman" panose="02020603050405020304" pitchFamily="18" charset="0"/>
              </a:rPr>
              <a:t>La baja</a:t>
            </a: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 más conocida como Temple, es de clima muy caluroso por lo que predomina la producción de café, caña de azúcar y frutas.</a:t>
            </a:r>
          </a:p>
          <a:p>
            <a:pPr marL="342900" lvl="0" indent="-342900">
              <a:lnSpc>
                <a:spcPct val="107000"/>
              </a:lnSpc>
              <a:spcAft>
                <a:spcPts val="800"/>
              </a:spcAft>
              <a:buSzPts val="1000"/>
              <a:buFont typeface="Symbol" panose="05050102010706020507" pitchFamily="18" charset="2"/>
              <a:buChar char=""/>
              <a:tabLst>
                <a:tab pos="457200" algn="l"/>
              </a:tabLst>
            </a:pPr>
            <a:r>
              <a:rPr lang="es-PE" sz="1800" b="1" kern="100" dirty="0">
                <a:effectLst/>
                <a:latin typeface="Calibri" panose="020F0502020204030204" pitchFamily="34" charset="0"/>
                <a:ea typeface="Calibri" panose="020F0502020204030204" pitchFamily="34" charset="0"/>
                <a:cs typeface="Times New Roman" panose="02020603050405020304" pitchFamily="18" charset="0"/>
              </a:rPr>
              <a:t>La intermedia</a:t>
            </a: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 que tiene un clima frío por lo que se siembra maíz, habas, cebada, papas, trigo.</a:t>
            </a:r>
          </a:p>
          <a:p>
            <a:pPr marL="342900" lvl="0" indent="-342900">
              <a:lnSpc>
                <a:spcPct val="107000"/>
              </a:lnSpc>
              <a:spcAft>
                <a:spcPts val="800"/>
              </a:spcAft>
              <a:buSzPts val="1000"/>
              <a:buFont typeface="Symbol" panose="05050102010706020507" pitchFamily="18" charset="2"/>
              <a:buChar char=""/>
              <a:tabLst>
                <a:tab pos="457200" algn="l"/>
              </a:tabLst>
            </a:pP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Y </a:t>
            </a:r>
            <a:r>
              <a:rPr lang="es-PE" sz="1800" b="1" kern="100" dirty="0">
                <a:effectLst/>
                <a:latin typeface="Calibri" panose="020F0502020204030204" pitchFamily="34" charset="0"/>
                <a:ea typeface="Calibri" panose="020F0502020204030204" pitchFamily="34" charset="0"/>
                <a:cs typeface="Times New Roman" panose="02020603050405020304" pitchFamily="18" charset="0"/>
              </a:rPr>
              <a:t>la zona alta</a:t>
            </a: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 que se encuentra bordeando los 3800 m.s.n.m., donde se cultiva la coca, olluco, quinua, existiendo grandes pastizales naturales.</a:t>
            </a:r>
          </a:p>
          <a:p>
            <a:endParaRPr lang="es-PE" dirty="0"/>
          </a:p>
        </p:txBody>
      </p:sp>
    </p:spTree>
    <p:extLst>
      <p:ext uri="{BB962C8B-B14F-4D97-AF65-F5344CB8AC3E}">
        <p14:creationId xmlns:p14="http://schemas.microsoft.com/office/powerpoint/2010/main" val="2124502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92227-B3DB-7152-5EC1-C0F5E913B308}"/>
              </a:ext>
            </a:extLst>
          </p:cNvPr>
          <p:cNvSpPr>
            <a:spLocks noGrp="1"/>
          </p:cNvSpPr>
          <p:nvPr>
            <p:ph type="title"/>
          </p:nvPr>
        </p:nvSpPr>
        <p:spPr/>
        <p:txBody>
          <a:bodyPr/>
          <a:lstStyle/>
          <a:p>
            <a:r>
              <a:rPr lang="es-MX" dirty="0"/>
              <a:t>flora</a:t>
            </a:r>
            <a:endParaRPr lang="es-PE" dirty="0"/>
          </a:p>
        </p:txBody>
      </p:sp>
      <p:sp>
        <p:nvSpPr>
          <p:cNvPr id="3" name="Marcador de contenido 2">
            <a:extLst>
              <a:ext uri="{FF2B5EF4-FFF2-40B4-BE49-F238E27FC236}">
                <a16:creationId xmlns:a16="http://schemas.microsoft.com/office/drawing/2014/main" id="{783ACD76-6D11-9529-66E7-0D7CD7647AE7}"/>
              </a:ext>
            </a:extLst>
          </p:cNvPr>
          <p:cNvSpPr>
            <a:spLocks noGrp="1"/>
          </p:cNvSpPr>
          <p:nvPr>
            <p:ph idx="1"/>
          </p:nvPr>
        </p:nvSpPr>
        <p:spPr/>
        <p:txBody>
          <a:bodyPr/>
          <a:lstStyle/>
          <a:p>
            <a:r>
              <a:rPr lang="es-MX" dirty="0" err="1"/>
              <a:t>Arbol</a:t>
            </a:r>
            <a:r>
              <a:rPr lang="es-MX" dirty="0"/>
              <a:t> de la quina o cascarilla</a:t>
            </a:r>
          </a:p>
          <a:p>
            <a:r>
              <a:rPr lang="es-MX" dirty="0"/>
              <a:t> </a:t>
            </a:r>
            <a:r>
              <a:rPr lang="es-MX" dirty="0" err="1"/>
              <a:t>Chachacomo</a:t>
            </a:r>
            <a:endParaRPr lang="es-MX" dirty="0"/>
          </a:p>
          <a:p>
            <a:r>
              <a:rPr lang="es-MX" dirty="0"/>
              <a:t>Helecho  arbóreo</a:t>
            </a:r>
          </a:p>
          <a:p>
            <a:r>
              <a:rPr lang="es-MX" dirty="0" err="1"/>
              <a:t>Saucecilllo</a:t>
            </a:r>
            <a:endParaRPr lang="es-PE" dirty="0"/>
          </a:p>
        </p:txBody>
      </p:sp>
      <p:pic>
        <p:nvPicPr>
          <p:cNvPr id="4" name="Imagen 3">
            <a:extLst>
              <a:ext uri="{FF2B5EF4-FFF2-40B4-BE49-F238E27FC236}">
                <a16:creationId xmlns:a16="http://schemas.microsoft.com/office/drawing/2014/main" id="{8EA4E108-A6B3-EEBE-E601-5503A42D60ED}"/>
              </a:ext>
            </a:extLst>
          </p:cNvPr>
          <p:cNvPicPr>
            <a:picLocks noChangeAspect="1"/>
          </p:cNvPicPr>
          <p:nvPr/>
        </p:nvPicPr>
        <p:blipFill>
          <a:blip r:embed="rId2"/>
          <a:stretch>
            <a:fillRect/>
          </a:stretch>
        </p:blipFill>
        <p:spPr>
          <a:xfrm>
            <a:off x="9183832" y="1916099"/>
            <a:ext cx="2857500" cy="1600200"/>
          </a:xfrm>
          <a:prstGeom prst="rect">
            <a:avLst/>
          </a:prstGeom>
        </p:spPr>
      </p:pic>
      <p:pic>
        <p:nvPicPr>
          <p:cNvPr id="5" name="Imagen 4">
            <a:extLst>
              <a:ext uri="{FF2B5EF4-FFF2-40B4-BE49-F238E27FC236}">
                <a16:creationId xmlns:a16="http://schemas.microsoft.com/office/drawing/2014/main" id="{B45C55B1-EDD8-C8EE-2AC7-C02C3A7DCF1C}"/>
              </a:ext>
            </a:extLst>
          </p:cNvPr>
          <p:cNvPicPr>
            <a:picLocks noChangeAspect="1"/>
          </p:cNvPicPr>
          <p:nvPr/>
        </p:nvPicPr>
        <p:blipFill rotWithShape="1">
          <a:blip r:embed="rId3"/>
          <a:srcRect b="12382"/>
          <a:stretch/>
        </p:blipFill>
        <p:spPr>
          <a:xfrm>
            <a:off x="5807764" y="1916098"/>
            <a:ext cx="3261312" cy="1600199"/>
          </a:xfrm>
          <a:prstGeom prst="rect">
            <a:avLst/>
          </a:prstGeom>
        </p:spPr>
      </p:pic>
      <p:pic>
        <p:nvPicPr>
          <p:cNvPr id="6" name="Imagen 5">
            <a:extLst>
              <a:ext uri="{FF2B5EF4-FFF2-40B4-BE49-F238E27FC236}">
                <a16:creationId xmlns:a16="http://schemas.microsoft.com/office/drawing/2014/main" id="{99D7A0DC-7A88-5490-233C-D1AF126063E0}"/>
              </a:ext>
            </a:extLst>
          </p:cNvPr>
          <p:cNvPicPr>
            <a:picLocks noChangeAspect="1"/>
          </p:cNvPicPr>
          <p:nvPr/>
        </p:nvPicPr>
        <p:blipFill rotWithShape="1">
          <a:blip r:embed="rId4"/>
          <a:srcRect l="24728"/>
          <a:stretch/>
        </p:blipFill>
        <p:spPr>
          <a:xfrm>
            <a:off x="6509949" y="3741038"/>
            <a:ext cx="1856942" cy="1847850"/>
          </a:xfrm>
          <a:prstGeom prst="rect">
            <a:avLst/>
          </a:prstGeom>
        </p:spPr>
      </p:pic>
      <p:pic>
        <p:nvPicPr>
          <p:cNvPr id="7" name="Imagen 6">
            <a:extLst>
              <a:ext uri="{FF2B5EF4-FFF2-40B4-BE49-F238E27FC236}">
                <a16:creationId xmlns:a16="http://schemas.microsoft.com/office/drawing/2014/main" id="{162B6042-E311-0D88-553C-E2ECDAF2227A}"/>
              </a:ext>
            </a:extLst>
          </p:cNvPr>
          <p:cNvPicPr>
            <a:picLocks noChangeAspect="1"/>
          </p:cNvPicPr>
          <p:nvPr/>
        </p:nvPicPr>
        <p:blipFill>
          <a:blip r:embed="rId5"/>
          <a:stretch>
            <a:fillRect/>
          </a:stretch>
        </p:blipFill>
        <p:spPr>
          <a:xfrm>
            <a:off x="9183832" y="3945809"/>
            <a:ext cx="2809875" cy="1409700"/>
          </a:xfrm>
          <a:prstGeom prst="rect">
            <a:avLst/>
          </a:prstGeom>
        </p:spPr>
      </p:pic>
    </p:spTree>
    <p:extLst>
      <p:ext uri="{BB962C8B-B14F-4D97-AF65-F5344CB8AC3E}">
        <p14:creationId xmlns:p14="http://schemas.microsoft.com/office/powerpoint/2010/main" val="34391333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5D0DE-B0D0-18C5-769A-83EE40AC3EA7}"/>
              </a:ext>
            </a:extLst>
          </p:cNvPr>
          <p:cNvSpPr>
            <a:spLocks noGrp="1"/>
          </p:cNvSpPr>
          <p:nvPr>
            <p:ph type="title"/>
          </p:nvPr>
        </p:nvSpPr>
        <p:spPr/>
        <p:txBody>
          <a:bodyPr/>
          <a:lstStyle/>
          <a:p>
            <a:r>
              <a:rPr lang="es-MX" dirty="0"/>
              <a:t>FAUNA</a:t>
            </a:r>
            <a:endParaRPr lang="es-PE" dirty="0"/>
          </a:p>
        </p:txBody>
      </p:sp>
      <p:sp>
        <p:nvSpPr>
          <p:cNvPr id="3" name="Marcador de contenido 2">
            <a:extLst>
              <a:ext uri="{FF2B5EF4-FFF2-40B4-BE49-F238E27FC236}">
                <a16:creationId xmlns:a16="http://schemas.microsoft.com/office/drawing/2014/main" id="{D0C6BC68-885F-FF47-617B-5C54E1A21646}"/>
              </a:ext>
            </a:extLst>
          </p:cNvPr>
          <p:cNvSpPr>
            <a:spLocks noGrp="1"/>
          </p:cNvSpPr>
          <p:nvPr>
            <p:ph idx="1"/>
          </p:nvPr>
        </p:nvSpPr>
        <p:spPr/>
        <p:txBody>
          <a:bodyPr/>
          <a:lstStyle/>
          <a:p>
            <a:r>
              <a:rPr lang="es-MX" dirty="0"/>
              <a:t>Tapir</a:t>
            </a:r>
          </a:p>
          <a:p>
            <a:r>
              <a:rPr lang="es-MX" dirty="0"/>
              <a:t>Oso de anteojos</a:t>
            </a:r>
          </a:p>
          <a:p>
            <a:r>
              <a:rPr lang="es-MX" dirty="0"/>
              <a:t>Loro de frente blanca</a:t>
            </a:r>
          </a:p>
          <a:p>
            <a:r>
              <a:rPr lang="es-MX" dirty="0"/>
              <a:t>Colibrí de garganta púrpura</a:t>
            </a:r>
          </a:p>
          <a:p>
            <a:r>
              <a:rPr lang="es-MX" dirty="0"/>
              <a:t>Reinita </a:t>
            </a:r>
            <a:r>
              <a:rPr lang="es-MX" dirty="0" err="1"/>
              <a:t>coronirojita</a:t>
            </a:r>
            <a:endParaRPr lang="es-MX" dirty="0"/>
          </a:p>
          <a:p>
            <a:r>
              <a:rPr lang="es-MX" dirty="0"/>
              <a:t>Tucán</a:t>
            </a:r>
          </a:p>
          <a:p>
            <a:r>
              <a:rPr lang="es-MX" dirty="0"/>
              <a:t>Puma</a:t>
            </a:r>
          </a:p>
          <a:p>
            <a:endParaRPr lang="es-PE" dirty="0"/>
          </a:p>
        </p:txBody>
      </p:sp>
      <p:pic>
        <p:nvPicPr>
          <p:cNvPr id="4" name="Imagen 3">
            <a:extLst>
              <a:ext uri="{FF2B5EF4-FFF2-40B4-BE49-F238E27FC236}">
                <a16:creationId xmlns:a16="http://schemas.microsoft.com/office/drawing/2014/main" id="{244219F1-72CB-B6AD-2EA8-AF4E06F715E4}"/>
              </a:ext>
            </a:extLst>
          </p:cNvPr>
          <p:cNvPicPr>
            <a:picLocks noChangeAspect="1"/>
          </p:cNvPicPr>
          <p:nvPr/>
        </p:nvPicPr>
        <p:blipFill rotWithShape="1">
          <a:blip r:embed="rId2"/>
          <a:srcRect l="28959"/>
          <a:stretch/>
        </p:blipFill>
        <p:spPr>
          <a:xfrm>
            <a:off x="6900900" y="96444"/>
            <a:ext cx="2151784" cy="1514475"/>
          </a:xfrm>
          <a:prstGeom prst="rect">
            <a:avLst/>
          </a:prstGeom>
        </p:spPr>
      </p:pic>
      <p:pic>
        <p:nvPicPr>
          <p:cNvPr id="5" name="Imagen 4">
            <a:extLst>
              <a:ext uri="{FF2B5EF4-FFF2-40B4-BE49-F238E27FC236}">
                <a16:creationId xmlns:a16="http://schemas.microsoft.com/office/drawing/2014/main" id="{E380728B-02D5-3C98-FD7A-5042A8C46053}"/>
              </a:ext>
            </a:extLst>
          </p:cNvPr>
          <p:cNvPicPr>
            <a:picLocks noChangeAspect="1"/>
          </p:cNvPicPr>
          <p:nvPr/>
        </p:nvPicPr>
        <p:blipFill>
          <a:blip r:embed="rId3"/>
          <a:stretch>
            <a:fillRect/>
          </a:stretch>
        </p:blipFill>
        <p:spPr>
          <a:xfrm>
            <a:off x="9274192" y="74023"/>
            <a:ext cx="2590800" cy="1762125"/>
          </a:xfrm>
          <a:prstGeom prst="rect">
            <a:avLst/>
          </a:prstGeom>
        </p:spPr>
      </p:pic>
      <p:pic>
        <p:nvPicPr>
          <p:cNvPr id="6" name="Imagen 5">
            <a:extLst>
              <a:ext uri="{FF2B5EF4-FFF2-40B4-BE49-F238E27FC236}">
                <a16:creationId xmlns:a16="http://schemas.microsoft.com/office/drawing/2014/main" id="{19FDE5E9-33A6-15C8-5AD3-22D1526E4132}"/>
              </a:ext>
            </a:extLst>
          </p:cNvPr>
          <p:cNvPicPr>
            <a:picLocks noChangeAspect="1"/>
          </p:cNvPicPr>
          <p:nvPr/>
        </p:nvPicPr>
        <p:blipFill rotWithShape="1">
          <a:blip r:embed="rId4"/>
          <a:srcRect l="19863" t="7925" r="10689"/>
          <a:stretch/>
        </p:blipFill>
        <p:spPr>
          <a:xfrm>
            <a:off x="7339429" y="1972317"/>
            <a:ext cx="1713255" cy="1701407"/>
          </a:xfrm>
          <a:prstGeom prst="rect">
            <a:avLst/>
          </a:prstGeom>
        </p:spPr>
      </p:pic>
      <p:pic>
        <p:nvPicPr>
          <p:cNvPr id="7" name="Imagen 6">
            <a:extLst>
              <a:ext uri="{FF2B5EF4-FFF2-40B4-BE49-F238E27FC236}">
                <a16:creationId xmlns:a16="http://schemas.microsoft.com/office/drawing/2014/main" id="{EE51C335-EF28-151C-053F-CA4BC80E4F45}"/>
              </a:ext>
            </a:extLst>
          </p:cNvPr>
          <p:cNvPicPr>
            <a:picLocks noChangeAspect="1"/>
          </p:cNvPicPr>
          <p:nvPr/>
        </p:nvPicPr>
        <p:blipFill rotWithShape="1">
          <a:blip r:embed="rId5"/>
          <a:srcRect l="11611" r="8447"/>
          <a:stretch/>
        </p:blipFill>
        <p:spPr>
          <a:xfrm>
            <a:off x="10121778" y="2007463"/>
            <a:ext cx="1408677" cy="1762126"/>
          </a:xfrm>
          <a:prstGeom prst="rect">
            <a:avLst/>
          </a:prstGeom>
        </p:spPr>
      </p:pic>
      <p:pic>
        <p:nvPicPr>
          <p:cNvPr id="8" name="Imagen 7">
            <a:extLst>
              <a:ext uri="{FF2B5EF4-FFF2-40B4-BE49-F238E27FC236}">
                <a16:creationId xmlns:a16="http://schemas.microsoft.com/office/drawing/2014/main" id="{F12EA98A-2CE0-214E-D4D4-61DE4D4B7D13}"/>
              </a:ext>
            </a:extLst>
          </p:cNvPr>
          <p:cNvPicPr>
            <a:picLocks noChangeAspect="1"/>
          </p:cNvPicPr>
          <p:nvPr/>
        </p:nvPicPr>
        <p:blipFill>
          <a:blip r:embed="rId6"/>
          <a:stretch>
            <a:fillRect/>
          </a:stretch>
        </p:blipFill>
        <p:spPr>
          <a:xfrm>
            <a:off x="7777481" y="4053392"/>
            <a:ext cx="1809750" cy="2533650"/>
          </a:xfrm>
          <a:prstGeom prst="rect">
            <a:avLst/>
          </a:prstGeom>
        </p:spPr>
      </p:pic>
      <p:pic>
        <p:nvPicPr>
          <p:cNvPr id="9" name="Imagen 8">
            <a:extLst>
              <a:ext uri="{FF2B5EF4-FFF2-40B4-BE49-F238E27FC236}">
                <a16:creationId xmlns:a16="http://schemas.microsoft.com/office/drawing/2014/main" id="{EFAC178C-AC7E-2C5F-D25B-ED490015E7C2}"/>
              </a:ext>
            </a:extLst>
          </p:cNvPr>
          <p:cNvPicPr>
            <a:picLocks noChangeAspect="1"/>
          </p:cNvPicPr>
          <p:nvPr/>
        </p:nvPicPr>
        <p:blipFill>
          <a:blip r:embed="rId7"/>
          <a:stretch>
            <a:fillRect/>
          </a:stretch>
        </p:blipFill>
        <p:spPr>
          <a:xfrm>
            <a:off x="9882936" y="4347710"/>
            <a:ext cx="1971675" cy="2324100"/>
          </a:xfrm>
          <a:prstGeom prst="rect">
            <a:avLst/>
          </a:prstGeom>
        </p:spPr>
      </p:pic>
      <p:pic>
        <p:nvPicPr>
          <p:cNvPr id="10" name="Imagen 9">
            <a:extLst>
              <a:ext uri="{FF2B5EF4-FFF2-40B4-BE49-F238E27FC236}">
                <a16:creationId xmlns:a16="http://schemas.microsoft.com/office/drawing/2014/main" id="{D1267915-DAF0-61DB-7FFC-6D8564857A88}"/>
              </a:ext>
            </a:extLst>
          </p:cNvPr>
          <p:cNvPicPr>
            <a:picLocks noChangeAspect="1"/>
          </p:cNvPicPr>
          <p:nvPr/>
        </p:nvPicPr>
        <p:blipFill>
          <a:blip r:embed="rId8"/>
          <a:stretch>
            <a:fillRect/>
          </a:stretch>
        </p:blipFill>
        <p:spPr>
          <a:xfrm>
            <a:off x="4810371" y="4396292"/>
            <a:ext cx="2466975" cy="1847850"/>
          </a:xfrm>
          <a:prstGeom prst="rect">
            <a:avLst/>
          </a:prstGeom>
        </p:spPr>
      </p:pic>
    </p:spTree>
    <p:extLst>
      <p:ext uri="{BB962C8B-B14F-4D97-AF65-F5344CB8AC3E}">
        <p14:creationId xmlns:p14="http://schemas.microsoft.com/office/powerpoint/2010/main" val="2505967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7ACEDF-8298-3423-E520-0694F105FB24}"/>
              </a:ext>
            </a:extLst>
          </p:cNvPr>
          <p:cNvSpPr>
            <a:spLocks noGrp="1"/>
          </p:cNvSpPr>
          <p:nvPr>
            <p:ph type="title"/>
          </p:nvPr>
        </p:nvSpPr>
        <p:spPr/>
        <p:txBody>
          <a:bodyPr/>
          <a:lstStyle/>
          <a:p>
            <a:r>
              <a:rPr lang="es-MX" dirty="0"/>
              <a:t>ecosistemas</a:t>
            </a:r>
            <a:endParaRPr lang="es-PE" dirty="0"/>
          </a:p>
        </p:txBody>
      </p:sp>
      <p:sp>
        <p:nvSpPr>
          <p:cNvPr id="3" name="Marcador de contenido 2">
            <a:extLst>
              <a:ext uri="{FF2B5EF4-FFF2-40B4-BE49-F238E27FC236}">
                <a16:creationId xmlns:a16="http://schemas.microsoft.com/office/drawing/2014/main" id="{88E893DC-2641-D648-5F84-05A8AAE7B7D0}"/>
              </a:ext>
            </a:extLst>
          </p:cNvPr>
          <p:cNvSpPr>
            <a:spLocks noGrp="1"/>
          </p:cNvSpPr>
          <p:nvPr>
            <p:ph idx="1"/>
          </p:nvPr>
        </p:nvSpPr>
        <p:spPr>
          <a:xfrm>
            <a:off x="1451578" y="1477622"/>
            <a:ext cx="9603275" cy="3450613"/>
          </a:xfrm>
        </p:spPr>
        <p:txBody>
          <a:bodyPr/>
          <a:lstStyle/>
          <a:p>
            <a:pPr marL="0" indent="0">
              <a:lnSpc>
                <a:spcPct val="107000"/>
              </a:lnSpc>
              <a:spcAft>
                <a:spcPts val="800"/>
              </a:spcAft>
              <a:buNone/>
            </a:pPr>
            <a:endParaRPr lang="es-P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Gran parte del territorio de Cañaris está conformado por bosques montanos, zona en la que se encuentra la cuenca de donde nuestro departamento obtiene el agua que es consumida por toda la población lambayecana.</a:t>
            </a:r>
          </a:p>
          <a:p>
            <a:endParaRPr lang="es-PE" dirty="0"/>
          </a:p>
        </p:txBody>
      </p:sp>
      <p:pic>
        <p:nvPicPr>
          <p:cNvPr id="4" name="Imagen 3">
            <a:extLst>
              <a:ext uri="{FF2B5EF4-FFF2-40B4-BE49-F238E27FC236}">
                <a16:creationId xmlns:a16="http://schemas.microsoft.com/office/drawing/2014/main" id="{67F3A9BE-7722-35AE-459E-F401463FD099}"/>
              </a:ext>
            </a:extLst>
          </p:cNvPr>
          <p:cNvPicPr>
            <a:picLocks noChangeAspect="1"/>
          </p:cNvPicPr>
          <p:nvPr/>
        </p:nvPicPr>
        <p:blipFill rotWithShape="1">
          <a:blip r:embed="rId2"/>
          <a:srcRect r="21941"/>
          <a:stretch/>
        </p:blipFill>
        <p:spPr>
          <a:xfrm>
            <a:off x="318659" y="3294631"/>
            <a:ext cx="3810000" cy="2085747"/>
          </a:xfrm>
          <a:prstGeom prst="rect">
            <a:avLst/>
          </a:prstGeom>
        </p:spPr>
      </p:pic>
      <p:pic>
        <p:nvPicPr>
          <p:cNvPr id="5" name="Imagen 4">
            <a:extLst>
              <a:ext uri="{FF2B5EF4-FFF2-40B4-BE49-F238E27FC236}">
                <a16:creationId xmlns:a16="http://schemas.microsoft.com/office/drawing/2014/main" id="{4C366D70-D9FD-9AB9-8668-9469DB4F2FAE}"/>
              </a:ext>
            </a:extLst>
          </p:cNvPr>
          <p:cNvPicPr>
            <a:picLocks noChangeAspect="1"/>
          </p:cNvPicPr>
          <p:nvPr/>
        </p:nvPicPr>
        <p:blipFill>
          <a:blip r:embed="rId3"/>
          <a:stretch>
            <a:fillRect/>
          </a:stretch>
        </p:blipFill>
        <p:spPr>
          <a:xfrm>
            <a:off x="4697244" y="3294631"/>
            <a:ext cx="2784580" cy="2085747"/>
          </a:xfrm>
          <a:prstGeom prst="rect">
            <a:avLst/>
          </a:prstGeom>
        </p:spPr>
      </p:pic>
      <p:pic>
        <p:nvPicPr>
          <p:cNvPr id="7" name="Imagen 6">
            <a:extLst>
              <a:ext uri="{FF2B5EF4-FFF2-40B4-BE49-F238E27FC236}">
                <a16:creationId xmlns:a16="http://schemas.microsoft.com/office/drawing/2014/main" id="{2F1B1335-6DB7-3DF2-DCDF-CE45AFEFF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2272" y="3294631"/>
            <a:ext cx="2780996" cy="2085747"/>
          </a:xfrm>
          <a:prstGeom prst="rect">
            <a:avLst/>
          </a:prstGeom>
        </p:spPr>
      </p:pic>
    </p:spTree>
    <p:extLst>
      <p:ext uri="{BB962C8B-B14F-4D97-AF65-F5344CB8AC3E}">
        <p14:creationId xmlns:p14="http://schemas.microsoft.com/office/powerpoint/2010/main" val="2980178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7ACEDF-8298-3423-E520-0694F105FB24}"/>
              </a:ext>
            </a:extLst>
          </p:cNvPr>
          <p:cNvSpPr>
            <a:spLocks noGrp="1"/>
          </p:cNvSpPr>
          <p:nvPr>
            <p:ph type="title"/>
          </p:nvPr>
        </p:nvSpPr>
        <p:spPr/>
        <p:txBody>
          <a:bodyPr/>
          <a:lstStyle/>
          <a:p>
            <a:r>
              <a:rPr lang="es-MX" dirty="0"/>
              <a:t>ecosistemas</a:t>
            </a:r>
            <a:endParaRPr lang="es-PE" dirty="0"/>
          </a:p>
        </p:txBody>
      </p:sp>
      <p:sp>
        <p:nvSpPr>
          <p:cNvPr id="3" name="Marcador de contenido 2">
            <a:extLst>
              <a:ext uri="{FF2B5EF4-FFF2-40B4-BE49-F238E27FC236}">
                <a16:creationId xmlns:a16="http://schemas.microsoft.com/office/drawing/2014/main" id="{88E893DC-2641-D648-5F84-05A8AAE7B7D0}"/>
              </a:ext>
            </a:extLst>
          </p:cNvPr>
          <p:cNvSpPr>
            <a:spLocks noGrp="1"/>
          </p:cNvSpPr>
          <p:nvPr>
            <p:ph idx="1"/>
          </p:nvPr>
        </p:nvSpPr>
        <p:spPr>
          <a:xfrm>
            <a:off x="1451578" y="1477622"/>
            <a:ext cx="9603275" cy="3450613"/>
          </a:xfrm>
        </p:spPr>
        <p:txBody>
          <a:bodyPr/>
          <a:lstStyle/>
          <a:p>
            <a:pPr marL="0" indent="0">
              <a:lnSpc>
                <a:spcPct val="107000"/>
              </a:lnSpc>
              <a:spcAft>
                <a:spcPts val="800"/>
              </a:spcAft>
              <a:buNone/>
            </a:pPr>
            <a:endParaRPr lang="es-P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PE" sz="1800" dirty="0">
                <a:effectLst/>
                <a:latin typeface="Calibri" panose="020F0502020204030204" pitchFamily="34" charset="0"/>
                <a:ea typeface="Calibri" panose="020F0502020204030204" pitchFamily="34" charset="0"/>
                <a:cs typeface="Times New Roman" panose="02020603050405020304" pitchFamily="18" charset="0"/>
              </a:rPr>
              <a:t>Las fuentes de agua nacen en los páramos de </a:t>
            </a:r>
            <a:r>
              <a:rPr lang="es-PE" sz="1800" dirty="0" err="1">
                <a:effectLst/>
                <a:latin typeface="Calibri" panose="020F0502020204030204" pitchFamily="34" charset="0"/>
                <a:ea typeface="Calibri" panose="020F0502020204030204" pitchFamily="34" charset="0"/>
                <a:cs typeface="Times New Roman" panose="02020603050405020304" pitchFamily="18" charset="0"/>
              </a:rPr>
              <a:t>Qiwamarka</a:t>
            </a:r>
            <a:r>
              <a:rPr lang="es-PE" sz="1800" dirty="0">
                <a:effectLst/>
                <a:latin typeface="Calibri" panose="020F0502020204030204" pitchFamily="34" charset="0"/>
                <a:ea typeface="Calibri" panose="020F0502020204030204" pitchFamily="34" charset="0"/>
                <a:cs typeface="Times New Roman" panose="02020603050405020304" pitchFamily="18" charset="0"/>
              </a:rPr>
              <a:t> y generan microcuencas con diversidad biológica en todo su recorrido hacia el mar. La zona abarca tanto bosque seco como bosque húmedo según la altura y relieve del territorio</a:t>
            </a:r>
            <a:endParaRPr lang="es-P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pic>
        <p:nvPicPr>
          <p:cNvPr id="7" name="Imagen 6">
            <a:extLst>
              <a:ext uri="{FF2B5EF4-FFF2-40B4-BE49-F238E27FC236}">
                <a16:creationId xmlns:a16="http://schemas.microsoft.com/office/drawing/2014/main" id="{F8080C9D-7A1F-45D8-C7B2-F5B3BC322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1" y="3202928"/>
            <a:ext cx="3429000" cy="2571750"/>
          </a:xfrm>
          <a:prstGeom prst="rect">
            <a:avLst/>
          </a:prstGeom>
        </p:spPr>
      </p:pic>
      <p:pic>
        <p:nvPicPr>
          <p:cNvPr id="9" name="Imagen 8">
            <a:extLst>
              <a:ext uri="{FF2B5EF4-FFF2-40B4-BE49-F238E27FC236}">
                <a16:creationId xmlns:a16="http://schemas.microsoft.com/office/drawing/2014/main" id="{6BA410F4-6D75-DF73-4FBA-F848780A0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215" y="3219975"/>
            <a:ext cx="4572000" cy="2568178"/>
          </a:xfrm>
          <a:prstGeom prst="rect">
            <a:avLst/>
          </a:prstGeom>
        </p:spPr>
      </p:pic>
    </p:spTree>
    <p:extLst>
      <p:ext uri="{BB962C8B-B14F-4D97-AF65-F5344CB8AC3E}">
        <p14:creationId xmlns:p14="http://schemas.microsoft.com/office/powerpoint/2010/main" val="851894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AF708C-E733-7C2A-908D-C9F530D7C4AD}"/>
              </a:ext>
            </a:extLst>
          </p:cNvPr>
          <p:cNvSpPr>
            <a:spLocks noGrp="1"/>
          </p:cNvSpPr>
          <p:nvPr>
            <p:ph type="title"/>
          </p:nvPr>
        </p:nvSpPr>
        <p:spPr/>
        <p:txBody>
          <a:bodyPr/>
          <a:lstStyle/>
          <a:p>
            <a:r>
              <a:rPr lang="es-MX" dirty="0"/>
              <a:t>Vestimenta de la mujer</a:t>
            </a:r>
            <a:endParaRPr lang="es-PE" dirty="0"/>
          </a:p>
        </p:txBody>
      </p:sp>
      <p:sp>
        <p:nvSpPr>
          <p:cNvPr id="3" name="Marcador de contenido 2">
            <a:extLst>
              <a:ext uri="{FF2B5EF4-FFF2-40B4-BE49-F238E27FC236}">
                <a16:creationId xmlns:a16="http://schemas.microsoft.com/office/drawing/2014/main" id="{C4329314-7053-C173-0859-ACD9BF90F60C}"/>
              </a:ext>
            </a:extLst>
          </p:cNvPr>
          <p:cNvSpPr>
            <a:spLocks noGrp="1"/>
          </p:cNvSpPr>
          <p:nvPr>
            <p:ph idx="1"/>
          </p:nvPr>
        </p:nvSpPr>
        <p:spPr/>
        <p:txBody>
          <a:bodyPr>
            <a:normAutofit/>
          </a:bodyPr>
          <a:lstStyle/>
          <a:p>
            <a:r>
              <a:rPr lang="es-PE" sz="1800" kern="100" dirty="0">
                <a:effectLst/>
                <a:latin typeface="Calibri" panose="020F0502020204030204" pitchFamily="34" charset="0"/>
                <a:ea typeface="Calibri" panose="020F0502020204030204" pitchFamily="34" charset="0"/>
                <a:cs typeface="Times New Roman" panose="02020603050405020304" pitchFamily="18" charset="0"/>
              </a:rPr>
              <a:t>La vestimenta de la mujer es camisa, pollera, faja, pañuelos y sombreros. Todo es confeccionado por la pobladora con material netamente del distrito.</a:t>
            </a:r>
          </a:p>
          <a:p>
            <a:r>
              <a:rPr lang="es-PE" sz="1800" kern="100" dirty="0">
                <a:effectLst/>
                <a:latin typeface="Calibri" panose="020F0502020204030204" pitchFamily="34" charset="0"/>
                <a:ea typeface="Calibri" panose="020F0502020204030204" pitchFamily="34" charset="0"/>
                <a:cs typeface="Times New Roman" panose="02020603050405020304" pitchFamily="18" charset="0"/>
              </a:rPr>
              <a:t>A veces la mujer viste dos polleras. La primera, que va por encima, es recogida hasta la cintura formando una suerte de bolsa, la cual sirve para guardar las semillas que se emplean durante la siembra.</a:t>
            </a:r>
          </a:p>
          <a:p>
            <a:r>
              <a:rPr lang="es-PE" sz="1800" dirty="0">
                <a:effectLst/>
                <a:latin typeface="Calibri" panose="020F0502020204030204" pitchFamily="34" charset="0"/>
                <a:ea typeface="Calibri" panose="020F0502020204030204" pitchFamily="34" charset="0"/>
                <a:cs typeface="Times New Roman" panose="02020603050405020304" pitchFamily="18" charset="0"/>
              </a:rPr>
              <a:t>Los colores de la pollera representan la riqueza y diversidad cultural</a:t>
            </a:r>
            <a:endParaRPr lang="es-P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pic>
        <p:nvPicPr>
          <p:cNvPr id="4" name="Imagen 3">
            <a:extLst>
              <a:ext uri="{FF2B5EF4-FFF2-40B4-BE49-F238E27FC236}">
                <a16:creationId xmlns:a16="http://schemas.microsoft.com/office/drawing/2014/main" id="{6257C8C5-02A6-E0DB-0D1C-573013C3A758}"/>
              </a:ext>
            </a:extLst>
          </p:cNvPr>
          <p:cNvPicPr>
            <a:picLocks noChangeAspect="1"/>
          </p:cNvPicPr>
          <p:nvPr/>
        </p:nvPicPr>
        <p:blipFill>
          <a:blip r:embed="rId2"/>
          <a:stretch>
            <a:fillRect/>
          </a:stretch>
        </p:blipFill>
        <p:spPr>
          <a:xfrm>
            <a:off x="2213579" y="4491242"/>
            <a:ext cx="2466975" cy="1847850"/>
          </a:xfrm>
          <a:prstGeom prst="rect">
            <a:avLst/>
          </a:prstGeom>
        </p:spPr>
      </p:pic>
      <p:pic>
        <p:nvPicPr>
          <p:cNvPr id="5" name="Imagen 4">
            <a:extLst>
              <a:ext uri="{FF2B5EF4-FFF2-40B4-BE49-F238E27FC236}">
                <a16:creationId xmlns:a16="http://schemas.microsoft.com/office/drawing/2014/main" id="{1B5FE4B9-28BB-E5D8-7E52-4E76538204DF}"/>
              </a:ext>
            </a:extLst>
          </p:cNvPr>
          <p:cNvPicPr>
            <a:picLocks noChangeAspect="1"/>
          </p:cNvPicPr>
          <p:nvPr/>
        </p:nvPicPr>
        <p:blipFill>
          <a:blip r:embed="rId3"/>
          <a:stretch>
            <a:fillRect/>
          </a:stretch>
        </p:blipFill>
        <p:spPr>
          <a:xfrm>
            <a:off x="6848961" y="4491242"/>
            <a:ext cx="3028950" cy="1514475"/>
          </a:xfrm>
          <a:prstGeom prst="rect">
            <a:avLst/>
          </a:prstGeom>
        </p:spPr>
      </p:pic>
    </p:spTree>
    <p:extLst>
      <p:ext uri="{BB962C8B-B14F-4D97-AF65-F5344CB8AC3E}">
        <p14:creationId xmlns:p14="http://schemas.microsoft.com/office/powerpoint/2010/main" val="35747728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C938B5-6276-AF62-FAAD-A4E70BBE4590}"/>
              </a:ext>
            </a:extLst>
          </p:cNvPr>
          <p:cNvSpPr>
            <a:spLocks noGrp="1"/>
          </p:cNvSpPr>
          <p:nvPr>
            <p:ph type="title"/>
          </p:nvPr>
        </p:nvSpPr>
        <p:spPr/>
        <p:txBody>
          <a:bodyPr/>
          <a:lstStyle/>
          <a:p>
            <a:r>
              <a:rPr lang="es-MX" dirty="0"/>
              <a:t>Vestimenta del hombre</a:t>
            </a:r>
            <a:endParaRPr lang="es-PE" dirty="0"/>
          </a:p>
        </p:txBody>
      </p:sp>
      <p:sp>
        <p:nvSpPr>
          <p:cNvPr id="3" name="Marcador de contenido 2">
            <a:extLst>
              <a:ext uri="{FF2B5EF4-FFF2-40B4-BE49-F238E27FC236}">
                <a16:creationId xmlns:a16="http://schemas.microsoft.com/office/drawing/2014/main" id="{FCDA9B75-C73C-0DC9-C4B9-714C980922D5}"/>
              </a:ext>
            </a:extLst>
          </p:cNvPr>
          <p:cNvSpPr>
            <a:spLocks noGrp="1"/>
          </p:cNvSpPr>
          <p:nvPr>
            <p:ph idx="1"/>
          </p:nvPr>
        </p:nvSpPr>
        <p:spPr/>
        <p:txBody>
          <a:bodyPr/>
          <a:lstStyle/>
          <a:p>
            <a:r>
              <a:rPr lang="es-PE" sz="1800" kern="100" dirty="0">
                <a:effectLst/>
                <a:latin typeface="Calibri" panose="020F0502020204030204" pitchFamily="34" charset="0"/>
                <a:ea typeface="Calibri" panose="020F0502020204030204" pitchFamily="34" charset="0"/>
                <a:cs typeface="Times New Roman" panose="02020603050405020304" pitchFamily="18" charset="0"/>
              </a:rPr>
              <a:t>Existen prendas que han perdurado en el tiempo y que identifican a los cañaris como el del hombre que vive o trabaja en las zonas más altas, donde el frío es intenso. Por lo general, utilizan ponchos gruesos de lana rayados y sombrero blanco con cintas largas</a:t>
            </a:r>
          </a:p>
          <a:p>
            <a:endParaRPr lang="es-PE" dirty="0"/>
          </a:p>
        </p:txBody>
      </p:sp>
      <p:pic>
        <p:nvPicPr>
          <p:cNvPr id="4" name="Imagen 3">
            <a:extLst>
              <a:ext uri="{FF2B5EF4-FFF2-40B4-BE49-F238E27FC236}">
                <a16:creationId xmlns:a16="http://schemas.microsoft.com/office/drawing/2014/main" id="{57C1B00B-29E1-6390-9FB9-C94A4381A2D1}"/>
              </a:ext>
            </a:extLst>
          </p:cNvPr>
          <p:cNvPicPr>
            <a:picLocks noChangeAspect="1"/>
          </p:cNvPicPr>
          <p:nvPr/>
        </p:nvPicPr>
        <p:blipFill>
          <a:blip r:embed="rId2"/>
          <a:stretch>
            <a:fillRect/>
          </a:stretch>
        </p:blipFill>
        <p:spPr>
          <a:xfrm>
            <a:off x="1560258" y="3533141"/>
            <a:ext cx="3455087" cy="1933204"/>
          </a:xfrm>
          <a:prstGeom prst="rect">
            <a:avLst/>
          </a:prstGeom>
        </p:spPr>
      </p:pic>
      <p:pic>
        <p:nvPicPr>
          <p:cNvPr id="5" name="Imagen 4">
            <a:extLst>
              <a:ext uri="{FF2B5EF4-FFF2-40B4-BE49-F238E27FC236}">
                <a16:creationId xmlns:a16="http://schemas.microsoft.com/office/drawing/2014/main" id="{9AB995C0-A485-3BF1-1319-FA9B4B3E9E89}"/>
              </a:ext>
            </a:extLst>
          </p:cNvPr>
          <p:cNvPicPr>
            <a:picLocks noChangeAspect="1"/>
          </p:cNvPicPr>
          <p:nvPr/>
        </p:nvPicPr>
        <p:blipFill>
          <a:blip r:embed="rId3"/>
          <a:stretch>
            <a:fillRect/>
          </a:stretch>
        </p:blipFill>
        <p:spPr>
          <a:xfrm>
            <a:off x="6327953" y="3533141"/>
            <a:ext cx="3873148" cy="2168963"/>
          </a:xfrm>
          <a:prstGeom prst="rect">
            <a:avLst/>
          </a:prstGeom>
        </p:spPr>
      </p:pic>
    </p:spTree>
    <p:extLst>
      <p:ext uri="{BB962C8B-B14F-4D97-AF65-F5344CB8AC3E}">
        <p14:creationId xmlns:p14="http://schemas.microsoft.com/office/powerpoint/2010/main" val="855049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801</TotalTime>
  <Words>488</Words>
  <Application>Microsoft Office PowerPoint</Application>
  <PresentationFormat>Panorámica</PresentationFormat>
  <Paragraphs>42</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Gill Sans MT</vt:lpstr>
      <vt:lpstr>Roobert</vt:lpstr>
      <vt:lpstr>Symbol</vt:lpstr>
      <vt:lpstr>Galería</vt:lpstr>
      <vt:lpstr>Distrito de cañaris</vt:lpstr>
      <vt:lpstr>Cañaris  o kañaris</vt:lpstr>
      <vt:lpstr>clima</vt:lpstr>
      <vt:lpstr>flora</vt:lpstr>
      <vt:lpstr>FAUNA</vt:lpstr>
      <vt:lpstr>ecosistemas</vt:lpstr>
      <vt:lpstr>ecosistemas</vt:lpstr>
      <vt:lpstr>Vestimenta de la mujer</vt:lpstr>
      <vt:lpstr>Vestimenta del hombre</vt:lpstr>
      <vt:lpstr>turismo</vt:lpstr>
      <vt:lpstr>festividad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Escalante</dc:creator>
  <cp:lastModifiedBy>Rubén Guzmán</cp:lastModifiedBy>
  <cp:revision>10</cp:revision>
  <dcterms:created xsi:type="dcterms:W3CDTF">2023-07-09T19:38:22Z</dcterms:created>
  <dcterms:modified xsi:type="dcterms:W3CDTF">2023-07-12T03:58:27Z</dcterms:modified>
</cp:coreProperties>
</file>