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6" r:id="rId5"/>
    <p:sldId id="256" r:id="rId6"/>
    <p:sldId id="257" r:id="rId7"/>
    <p:sldId id="258" r:id="rId8"/>
    <p:sldId id="259" r:id="rId9"/>
    <p:sldId id="271" r:id="rId10"/>
    <p:sldId id="272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F64"/>
    <a:srgbClr val="008EDC"/>
    <a:srgbClr val="05D7BE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 showGuides="1">
      <p:cViewPr varScale="1">
        <p:scale>
          <a:sx n="104" d="100"/>
          <a:sy n="104" d="100"/>
        </p:scale>
        <p:origin x="72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=""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616F88A-1F88-4239-87EF-52B0472B12BA}" type="datetime1">
              <a:rPr lang="es-ES" smtClean="0"/>
              <a:t>27/09/2022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=""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22FEE5-93F6-4794-9247-D82E88608B7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E54B2-6DCF-4226-8291-422D9D9BECF1}" type="datetime1">
              <a:rPr lang="es-ES" smtClean="0"/>
              <a:pPr/>
              <a:t>27/09/2022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593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851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175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67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7016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7749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632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es-ES" noProof="0" dirty="0"/>
              <a:t>PRESENTACIÓN</a:t>
            </a:r>
            <a:br>
              <a:rPr lang="es-ES" noProof="0" dirty="0"/>
            </a:br>
            <a:r>
              <a:rPr lang="es-ES" noProof="0" dirty="0"/>
              <a:t>TÍTULO    </a:t>
            </a:r>
          </a:p>
        </p:txBody>
      </p:sp>
      <p:sp>
        <p:nvSpPr>
          <p:cNvPr id="23" name="Marcador de texto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Mes</a:t>
            </a:r>
            <a:br>
              <a:rPr lang="es-ES" noProof="0" dirty="0"/>
            </a:br>
            <a:r>
              <a:rPr lang="es-ES" noProof="0" dirty="0"/>
              <a:t>20XX</a:t>
            </a:r>
          </a:p>
        </p:txBody>
      </p:sp>
      <p:sp>
        <p:nvSpPr>
          <p:cNvPr id="28" name="Forma libre: Forma 27">
            <a:extLst>
              <a:ext uri="{FF2B5EF4-FFF2-40B4-BE49-F238E27FC236}">
                <a16:creationId xmlns=""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9" name="Forma libre: Forma 28">
            <a:extLst>
              <a:ext uri="{FF2B5EF4-FFF2-40B4-BE49-F238E27FC236}">
                <a16:creationId xmlns=""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=""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2" name="Forma libre: Forma 31">
            <a:extLst>
              <a:ext uri="{FF2B5EF4-FFF2-40B4-BE49-F238E27FC236}">
                <a16:creationId xmlns=""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=""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4" name="Forma libre: Forma 33">
            <a:extLst>
              <a:ext uri="{FF2B5EF4-FFF2-40B4-BE49-F238E27FC236}">
                <a16:creationId xmlns=""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6" name="Marcador de texto 14">
            <a:extLst>
              <a:ext uri="{FF2B5EF4-FFF2-40B4-BE49-F238E27FC236}">
                <a16:creationId xmlns=""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 rtlCol="0"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 rtl="0"/>
            <a:r>
              <a:rPr lang="es-ES" noProof="0" dirty="0"/>
              <a:t>Presentación</a:t>
            </a:r>
            <a:br>
              <a:rPr lang="es-ES" noProof="0" dirty="0"/>
            </a:br>
            <a:r>
              <a:rPr lang="es-ES" noProof="0" dirty="0"/>
              <a:t>Consigna</a:t>
            </a:r>
          </a:p>
        </p:txBody>
      </p:sp>
      <p:sp>
        <p:nvSpPr>
          <p:cNvPr id="40" name="Gráfico 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2" name="Gráfico 36">
            <a:extLst>
              <a:ext uri="{FF2B5EF4-FFF2-40B4-BE49-F238E27FC236}">
                <a16:creationId xmlns=""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=""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posición de imagen 25">
            <a:extLst>
              <a:ext uri="{FF2B5EF4-FFF2-40B4-BE49-F238E27FC236}">
                <a16:creationId xmlns=""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¡GRACIAS!</a:t>
            </a:r>
          </a:p>
        </p:txBody>
      </p:sp>
      <p:sp>
        <p:nvSpPr>
          <p:cNvPr id="12" name="Forma libre: Forma 11">
            <a:extLst>
              <a:ext uri="{FF2B5EF4-FFF2-40B4-BE49-F238E27FC236}">
                <a16:creationId xmlns=""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6" name="Forma libre: Forma 15">
            <a:extLst>
              <a:ext uri="{FF2B5EF4-FFF2-40B4-BE49-F238E27FC236}">
                <a16:creationId xmlns=""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Marcador de texto 26">
            <a:extLst>
              <a:ext uri="{FF2B5EF4-FFF2-40B4-BE49-F238E27FC236}">
                <a16:creationId xmlns=""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Sergio Valladares</a:t>
            </a:r>
          </a:p>
        </p:txBody>
      </p:sp>
      <p:sp>
        <p:nvSpPr>
          <p:cNvPr id="20" name="Marcador de texto 26">
            <a:extLst>
              <a:ext uri="{FF2B5EF4-FFF2-40B4-BE49-F238E27FC236}">
                <a16:creationId xmlns=""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Teléfono:</a:t>
            </a:r>
          </a:p>
        </p:txBody>
      </p:sp>
      <p:sp>
        <p:nvSpPr>
          <p:cNvPr id="21" name="Marcador de texto 26">
            <a:extLst>
              <a:ext uri="{FF2B5EF4-FFF2-40B4-BE49-F238E27FC236}">
                <a16:creationId xmlns=""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678 555-0128</a:t>
            </a:r>
          </a:p>
        </p:txBody>
      </p:sp>
      <p:sp>
        <p:nvSpPr>
          <p:cNvPr id="22" name="Marcador de texto 26">
            <a:extLst>
              <a:ext uri="{FF2B5EF4-FFF2-40B4-BE49-F238E27FC236}">
                <a16:creationId xmlns=""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Correo electrónico:</a:t>
            </a:r>
          </a:p>
        </p:txBody>
      </p:sp>
      <p:sp>
        <p:nvSpPr>
          <p:cNvPr id="23" name="Marcador de texto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BERGQVIST@EXAMPLE.COM</a:t>
            </a:r>
          </a:p>
        </p:txBody>
      </p:sp>
      <p:sp>
        <p:nvSpPr>
          <p:cNvPr id="3" name="Gráfico 23">
            <a:extLst>
              <a:ext uri="{FF2B5EF4-FFF2-40B4-BE49-F238E27FC236}">
                <a16:creationId xmlns=""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59200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5" name="Forma libre: Forma 24">
            <a:extLst>
              <a:ext uri="{FF2B5EF4-FFF2-40B4-BE49-F238E27FC236}">
                <a16:creationId xmlns=""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es-ES" noProof="0" dirty="0"/>
              <a:t>PRESENTACIÓN</a:t>
            </a:r>
            <a:br>
              <a:rPr lang="es-ES" noProof="0" dirty="0"/>
            </a:br>
            <a:r>
              <a:rPr lang="es-ES" noProof="0" dirty="0"/>
              <a:t>TÍTULO    </a:t>
            </a:r>
          </a:p>
        </p:txBody>
      </p:sp>
      <p:sp>
        <p:nvSpPr>
          <p:cNvPr id="28" name="Forma libre: Forma 27">
            <a:extLst>
              <a:ext uri="{FF2B5EF4-FFF2-40B4-BE49-F238E27FC236}">
                <a16:creationId xmlns=""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9" name="Forma libre: Forma 28">
            <a:extLst>
              <a:ext uri="{FF2B5EF4-FFF2-40B4-BE49-F238E27FC236}">
                <a16:creationId xmlns=""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=""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2" name="Forma libre: Forma 31">
            <a:extLst>
              <a:ext uri="{FF2B5EF4-FFF2-40B4-BE49-F238E27FC236}">
                <a16:creationId xmlns=""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=""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4" name="Forma libre: Forma 33">
            <a:extLst>
              <a:ext uri="{FF2B5EF4-FFF2-40B4-BE49-F238E27FC236}">
                <a16:creationId xmlns=""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0" name="Gráfico 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2" name="Gráfico 36">
            <a:extLst>
              <a:ext uri="{FF2B5EF4-FFF2-40B4-BE49-F238E27FC236}">
                <a16:creationId xmlns=""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5" name="Subtítulo 2">
            <a:extLst>
              <a:ext uri="{FF2B5EF4-FFF2-40B4-BE49-F238E27FC236}">
                <a16:creationId xmlns=""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ipse 33">
            <a:extLst>
              <a:ext uri="{FF2B5EF4-FFF2-40B4-BE49-F238E27FC236}">
                <a16:creationId xmlns=""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5" name="Gráfico 12">
            <a:extLst>
              <a:ext uri="{FF2B5EF4-FFF2-40B4-BE49-F238E27FC236}">
                <a16:creationId xmlns=""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=""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5" name="Forma libre: Forma 24">
            <a:extLst>
              <a:ext uri="{FF2B5EF4-FFF2-40B4-BE49-F238E27FC236}">
                <a16:creationId xmlns=""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es-ES" noProof="0" dirty="0"/>
              <a:t>DIAPOSITIVA DIVISORIA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24" name="Gráfico 22">
            <a:extLst>
              <a:ext uri="{FF2B5EF4-FFF2-40B4-BE49-F238E27FC236}">
                <a16:creationId xmlns=""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9" name="Forma libre: Forma 8">
            <a:extLst>
              <a:ext uri="{FF2B5EF4-FFF2-40B4-BE49-F238E27FC236}">
                <a16:creationId xmlns=""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8" name="Forma libre: Forma 37">
            <a:extLst>
              <a:ext uri="{FF2B5EF4-FFF2-40B4-BE49-F238E27FC236}">
                <a16:creationId xmlns=""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6" name="Forma libre: Forma 35">
            <a:extLst>
              <a:ext uri="{FF2B5EF4-FFF2-40B4-BE49-F238E27FC236}">
                <a16:creationId xmlns=""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=""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DD.MM.20XX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=""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7" name="Marcador de fecha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5816818"/>
            <a:ext cx="2743200" cy="365125"/>
          </a:xfrm>
        </p:spPr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18" name="Marcador de contenido 2">
            <a:extLst>
              <a:ext uri="{FF2B5EF4-FFF2-40B4-BE49-F238E27FC236}">
                <a16:creationId xmlns=""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Gráfico 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Gráfico 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7" name="Marcador de texto 2">
            <a:extLst>
              <a:ext uri="{FF2B5EF4-FFF2-40B4-BE49-F238E27FC236}">
                <a16:creationId xmlns=""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posición de contenido 3">
            <a:extLst>
              <a:ext uri="{FF2B5EF4-FFF2-40B4-BE49-F238E27FC236}">
                <a16:creationId xmlns=""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1" name="Marcador de posición de texto 4">
            <a:extLst>
              <a:ext uri="{FF2B5EF4-FFF2-40B4-BE49-F238E27FC236}">
                <a16:creationId xmlns=""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contenido 5">
            <a:extLst>
              <a:ext uri="{FF2B5EF4-FFF2-40B4-BE49-F238E27FC236}">
                <a16:creationId xmlns=""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Gráfico 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3" name="Marcador de contenido 2">
            <a:extLst>
              <a:ext uri="{FF2B5EF4-FFF2-40B4-BE49-F238E27FC236}">
                <a16:creationId xmlns=""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4" name="Marcador de contenido 3">
            <a:extLst>
              <a:ext uri="{FF2B5EF4-FFF2-40B4-BE49-F238E27FC236}">
                <a16:creationId xmlns=""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Marcador de posición de imagen 56">
            <a:extLst>
              <a:ext uri="{FF2B5EF4-FFF2-40B4-BE49-F238E27FC236}">
                <a16:creationId xmlns=""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5" name="Elipse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6" name="Gráfico 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8" name="Forma libre: Forma 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" name="Gráfico 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Marcador de texto 3">
            <a:extLst>
              <a:ext uri="{FF2B5EF4-FFF2-40B4-BE49-F238E27FC236}">
                <a16:creationId xmlns=""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ipse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6" name="Gráfico 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8" name="Forma libre: Forma 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" name="Gráfico 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Marcador de texto 3">
            <a:extLst>
              <a:ext uri="{FF2B5EF4-FFF2-40B4-BE49-F238E27FC236}">
                <a16:creationId xmlns=""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posición de contenido 2">
            <a:extLst>
              <a:ext uri="{FF2B5EF4-FFF2-40B4-BE49-F238E27FC236}">
                <a16:creationId xmlns=""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18" name="Gráfico 19">
            <a:extLst>
              <a:ext uri="{FF2B5EF4-FFF2-40B4-BE49-F238E27FC236}">
                <a16:creationId xmlns=""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40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Título 6">
            <a:extLst>
              <a:ext uri="{FF2B5EF4-FFF2-40B4-BE49-F238E27FC236}">
                <a16:creationId xmlns=""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arcador de posición de imagen 38">
            <a:extLst>
              <a:ext uri="{FF2B5EF4-FFF2-40B4-BE49-F238E27FC236}">
                <a16:creationId xmlns=""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4" name="Elipse 33">
            <a:extLst>
              <a:ext uri="{FF2B5EF4-FFF2-40B4-BE49-F238E27FC236}">
                <a16:creationId xmlns=""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5" name="Gráfico 12">
            <a:extLst>
              <a:ext uri="{FF2B5EF4-FFF2-40B4-BE49-F238E27FC236}">
                <a16:creationId xmlns=""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=""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5" name="Forma libre: Forma 24">
            <a:extLst>
              <a:ext uri="{FF2B5EF4-FFF2-40B4-BE49-F238E27FC236}">
                <a16:creationId xmlns=""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es-ES" noProof="0" dirty="0"/>
              <a:t>DIAPOSITIVA DIVISORIA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4" name="Gráfico 22">
            <a:extLst>
              <a:ext uri="{FF2B5EF4-FFF2-40B4-BE49-F238E27FC236}">
                <a16:creationId xmlns=""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5724000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9" name="Forma libre: Forma 8">
            <a:extLst>
              <a:ext uri="{FF2B5EF4-FFF2-40B4-BE49-F238E27FC236}">
                <a16:creationId xmlns=""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8" name="Forma libre: Forma 37">
            <a:extLst>
              <a:ext uri="{FF2B5EF4-FFF2-40B4-BE49-F238E27FC236}">
                <a16:creationId xmlns=""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6" name="Forma libre: Forma 35">
            <a:extLst>
              <a:ext uri="{FF2B5EF4-FFF2-40B4-BE49-F238E27FC236}">
                <a16:creationId xmlns=""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=""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, 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posición de imagen 25">
            <a:extLst>
              <a:ext uri="{FF2B5EF4-FFF2-40B4-BE49-F238E27FC236}">
                <a16:creationId xmlns=""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4" name="Elipse 23">
            <a:extLst>
              <a:ext uri="{FF2B5EF4-FFF2-40B4-BE49-F238E27FC236}">
                <a16:creationId xmlns=""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Gráfico 12">
            <a:extLst>
              <a:ext uri="{FF2B5EF4-FFF2-40B4-BE49-F238E27FC236}">
                <a16:creationId xmlns=""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DISEÑO DE TEXTO 02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=""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3" name="Forma libre: Forma 12">
            <a:extLst>
              <a:ext uri="{FF2B5EF4-FFF2-40B4-BE49-F238E27FC236}">
                <a16:creationId xmlns=""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=""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 rtlCol="0"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=""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Gráfico 22">
            <a:extLst>
              <a:ext uri="{FF2B5EF4-FFF2-40B4-BE49-F238E27FC236}">
                <a16:creationId xmlns=""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6" y="1726672"/>
            <a:ext cx="4284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=""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Marcador de posición de imagen 41">
            <a:extLst>
              <a:ext uri="{FF2B5EF4-FFF2-40B4-BE49-F238E27FC236}">
                <a16:creationId xmlns=""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5" name="Elipse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6" name="Gráfico 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DISEÑO DE TEXTO 02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8" name="Marcador de texto 14">
            <a:extLst>
              <a:ext uri="{FF2B5EF4-FFF2-40B4-BE49-F238E27FC236}">
                <a16:creationId xmlns=""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8" name="Forma libre: Forma 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9" name="Forma libre: Forma 28">
            <a:extLst>
              <a:ext uri="{FF2B5EF4-FFF2-40B4-BE49-F238E27FC236}">
                <a16:creationId xmlns=""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6" name="Forma libre: Forma 25">
            <a:extLst>
              <a:ext uri="{FF2B5EF4-FFF2-40B4-BE49-F238E27FC236}">
                <a16:creationId xmlns=""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8" name="Marcador de texto 26">
            <a:extLst>
              <a:ext uri="{FF2B5EF4-FFF2-40B4-BE49-F238E27FC236}">
                <a16:creationId xmlns=""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 rtlCol="0"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1" name="Marcador de texto 29">
            <a:extLst>
              <a:ext uri="{FF2B5EF4-FFF2-40B4-BE49-F238E27FC236}">
                <a16:creationId xmlns=""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Gráfico 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1" y="2045662"/>
            <a:ext cx="4320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=""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=""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rtlCol="0" anchor="b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es-ES" noProof="0" dirty="0"/>
              <a:t>COMPARACIÓN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11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TÍTULO DE LA SECCIÓN 1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Marcador de texto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Gráfico 19">
            <a:extLst>
              <a:ext uri="{FF2B5EF4-FFF2-40B4-BE49-F238E27FC236}">
                <a16:creationId xmlns=""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4" name="Marcador de texto 2">
            <a:extLst>
              <a:ext uri="{FF2B5EF4-FFF2-40B4-BE49-F238E27FC236}">
                <a16:creationId xmlns=""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973985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TÍTULO DE LA SECCIÓN 2</a:t>
            </a:r>
          </a:p>
        </p:txBody>
      </p:sp>
      <p:sp>
        <p:nvSpPr>
          <p:cNvPr id="28" name="Marcador de texto 26">
            <a:extLst>
              <a:ext uri="{FF2B5EF4-FFF2-40B4-BE49-F238E27FC236}">
                <a16:creationId xmlns=""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texto 26">
            <a:extLst>
              <a:ext uri="{FF2B5EF4-FFF2-40B4-BE49-F238E27FC236}">
                <a16:creationId xmlns=""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41" name="Gráfico 39">
            <a:extLst>
              <a:ext uri="{FF2B5EF4-FFF2-40B4-BE49-F238E27FC236}">
                <a16:creationId xmlns=""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=""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=""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=""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=""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=""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=""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=""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=""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es-ES" noProof="0" dirty="0"/>
              <a:t>DIAPOSITIVA CON GRÁFICO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Marcador de texto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=""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30 %</a:t>
            </a:r>
          </a:p>
        </p:txBody>
      </p:sp>
      <p:sp>
        <p:nvSpPr>
          <p:cNvPr id="30" name="Marcador de texto 26">
            <a:extLst>
              <a:ext uri="{FF2B5EF4-FFF2-40B4-BE49-F238E27FC236}">
                <a16:creationId xmlns=""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=""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10 %</a:t>
            </a:r>
          </a:p>
        </p:txBody>
      </p:sp>
      <p:sp>
        <p:nvSpPr>
          <p:cNvPr id="25" name="Marcador de texto 26">
            <a:extLst>
              <a:ext uri="{FF2B5EF4-FFF2-40B4-BE49-F238E27FC236}">
                <a16:creationId xmlns=""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=""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25 %</a:t>
            </a:r>
          </a:p>
        </p:txBody>
      </p:sp>
      <p:sp>
        <p:nvSpPr>
          <p:cNvPr id="29" name="Marcador de texto 26">
            <a:extLst>
              <a:ext uri="{FF2B5EF4-FFF2-40B4-BE49-F238E27FC236}">
                <a16:creationId xmlns=""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=""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10 %</a:t>
            </a:r>
          </a:p>
        </p:txBody>
      </p:sp>
      <p:sp>
        <p:nvSpPr>
          <p:cNvPr id="33" name="Marcador de texto 26">
            <a:extLst>
              <a:ext uri="{FF2B5EF4-FFF2-40B4-BE49-F238E27FC236}">
                <a16:creationId xmlns=""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=""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20 %</a:t>
            </a:r>
          </a:p>
        </p:txBody>
      </p:sp>
      <p:sp>
        <p:nvSpPr>
          <p:cNvPr id="36" name="Marcador de texto 26">
            <a:extLst>
              <a:ext uri="{FF2B5EF4-FFF2-40B4-BE49-F238E27FC236}">
                <a16:creationId xmlns=""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=""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5 %</a:t>
            </a:r>
          </a:p>
        </p:txBody>
      </p:sp>
      <p:sp>
        <p:nvSpPr>
          <p:cNvPr id="39" name="Marcador de texto 26">
            <a:extLst>
              <a:ext uri="{FF2B5EF4-FFF2-40B4-BE49-F238E27FC236}">
                <a16:creationId xmlns=""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19" name="Marcador de posición de gráfico 18">
            <a:extLst>
              <a:ext uri="{FF2B5EF4-FFF2-40B4-BE49-F238E27FC236}">
                <a16:creationId xmlns=""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un gráfico</a:t>
            </a:r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=""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=""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=""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=""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=""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=""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=""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Gráfico 50">
            <a:extLst>
              <a:ext uri="{FF2B5EF4-FFF2-40B4-BE49-F238E27FC236}">
                <a16:creationId xmlns=""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8" y="2267879"/>
            <a:ext cx="3672000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lipse 51">
            <a:extLst>
              <a:ext uri="{FF2B5EF4-FFF2-40B4-BE49-F238E27FC236}">
                <a16:creationId xmlns=""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3" name="Gráfico 12">
            <a:extLst>
              <a:ext uri="{FF2B5EF4-FFF2-40B4-BE49-F238E27FC236}">
                <a16:creationId xmlns=""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Marcador de texto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posición de tabla 17">
            <a:extLst>
              <a:ext uri="{FF2B5EF4-FFF2-40B4-BE49-F238E27FC236}">
                <a16:creationId xmlns=""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una tabla</a:t>
            </a:r>
            <a:endParaRPr lang="es-ES" noProof="0" dirty="0"/>
          </a:p>
        </p:txBody>
      </p:sp>
      <p:grpSp>
        <p:nvGrpSpPr>
          <p:cNvPr id="45" name="Gráfico 39">
            <a:extLst>
              <a:ext uri="{FF2B5EF4-FFF2-40B4-BE49-F238E27FC236}">
                <a16:creationId xmlns=""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orma libre: Forma 45">
              <a:extLst>
                <a:ext uri="{FF2B5EF4-FFF2-40B4-BE49-F238E27FC236}">
                  <a16:creationId xmlns=""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=""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=""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=""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=""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=""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Gráfico 54">
            <a:extLst>
              <a:ext uri="{FF2B5EF4-FFF2-40B4-BE49-F238E27FC236}">
                <a16:creationId xmlns=""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360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es-ES" noProof="0" dirty="0"/>
              <a:t>DIAPOSITIVA DE TABLA</a:t>
            </a:r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Marcador de posición de imagen 50">
            <a:extLst>
              <a:ext uri="{FF2B5EF4-FFF2-40B4-BE49-F238E27FC236}">
                <a16:creationId xmlns=""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6" name="Forma libre: Forma 45">
            <a:extLst>
              <a:ext uri="{FF2B5EF4-FFF2-40B4-BE49-F238E27FC236}">
                <a16:creationId xmlns=""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7" name="Forma libre: Forma 46">
            <a:extLst>
              <a:ext uri="{FF2B5EF4-FFF2-40B4-BE49-F238E27FC236}">
                <a16:creationId xmlns=""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5" name="Forma libre: Forma 44">
            <a:extLst>
              <a:ext uri="{FF2B5EF4-FFF2-40B4-BE49-F238E27FC236}">
                <a16:creationId xmlns=""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4" name="Elipse 23">
            <a:extLst>
              <a:ext uri="{FF2B5EF4-FFF2-40B4-BE49-F238E27FC236}">
                <a16:creationId xmlns=""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Gráfico 12">
            <a:extLst>
              <a:ext uri="{FF2B5EF4-FFF2-40B4-BE49-F238E27FC236}">
                <a16:creationId xmlns=""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IMAGEN GRANDE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1" name="Marcador de texto 26">
            <a:extLst>
              <a:ext uri="{FF2B5EF4-FFF2-40B4-BE49-F238E27FC236}">
                <a16:creationId xmlns=""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=""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orma libre: Forma 39">
            <a:extLst>
              <a:ext uri="{FF2B5EF4-FFF2-40B4-BE49-F238E27FC236}">
                <a16:creationId xmlns=""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=""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2" name="Forma libre: Forma 41">
            <a:extLst>
              <a:ext uri="{FF2B5EF4-FFF2-40B4-BE49-F238E27FC236}">
                <a16:creationId xmlns=""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4" name="Forma libre: Forma 43">
            <a:extLst>
              <a:ext uri="{FF2B5EF4-FFF2-40B4-BE49-F238E27FC236}">
                <a16:creationId xmlns=""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8" name="Forma libre: Forma 47">
            <a:extLst>
              <a:ext uri="{FF2B5EF4-FFF2-40B4-BE49-F238E27FC236}">
                <a16:creationId xmlns=""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>
            <a:extLst>
              <a:ext uri="{FF2B5EF4-FFF2-40B4-BE49-F238E27FC236}">
                <a16:creationId xmlns=""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Gráfico 12">
            <a:extLst>
              <a:ext uri="{FF2B5EF4-FFF2-40B4-BE49-F238E27FC236}">
                <a16:creationId xmlns=""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8" name="Marcador de posición de elemento multimedia 7">
            <a:extLst>
              <a:ext uri="{FF2B5EF4-FFF2-40B4-BE49-F238E27FC236}">
                <a16:creationId xmlns=""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medios</a:t>
            </a:r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=""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5" name="Forma libre: Forma 14">
            <a:extLst>
              <a:ext uri="{FF2B5EF4-FFF2-40B4-BE49-F238E27FC236}">
                <a16:creationId xmlns=""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6" name="Forma libre: Forma 15">
            <a:extLst>
              <a:ext uri="{FF2B5EF4-FFF2-40B4-BE49-F238E27FC236}">
                <a16:creationId xmlns=""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7" name="Forma libre: Forma 16">
            <a:extLst>
              <a:ext uri="{FF2B5EF4-FFF2-40B4-BE49-F238E27FC236}">
                <a16:creationId xmlns=""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8" name="Forma libre: Forma 17">
            <a:extLst>
              <a:ext uri="{FF2B5EF4-FFF2-40B4-BE49-F238E27FC236}">
                <a16:creationId xmlns=""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Título 2">
            <a:extLst>
              <a:ext uri="{FF2B5EF4-FFF2-40B4-BE49-F238E27FC236}">
                <a16:creationId xmlns=""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rtlCol="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orma libre: Forma 2">
              <a:extLst>
                <a:ext uri="{FF2B5EF4-FFF2-40B4-BE49-F238E27FC236}">
                  <a16:creationId xmlns=""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" name="Forma libre: Forma 3">
              <a:extLst>
                <a:ext uri="{FF2B5EF4-FFF2-40B4-BE49-F238E27FC236}">
                  <a16:creationId xmlns=""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=""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=""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=""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=""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1" name="Marcador de pie de página 4">
            <a:extLst>
              <a:ext uri="{FF2B5EF4-FFF2-40B4-BE49-F238E27FC236}">
                <a16:creationId xmlns=""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yo-cell.com/cord-blood/about-stem-cells-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mayoclinic.org/es-es/tests-procedures/bone-marrow-transplant/in-depth/stem-cells/art-200481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588" y="1475421"/>
            <a:ext cx="5690680" cy="1517356"/>
          </a:xfrm>
        </p:spPr>
        <p:txBody>
          <a:bodyPr rtlCol="0"/>
          <a:lstStyle/>
          <a:p>
            <a:pPr rtl="0"/>
            <a:r>
              <a:rPr lang="es-ES" sz="4000" dirty="0">
                <a:latin typeface="Arial Black" panose="020B0A04020102020204" pitchFamily="34" charset="0"/>
              </a:rPr>
              <a:t>CELULAS</a:t>
            </a:r>
            <a:br>
              <a:rPr lang="es-ES" sz="4000" dirty="0">
                <a:latin typeface="Arial Black" panose="020B0A04020102020204" pitchFamily="34" charset="0"/>
              </a:rPr>
            </a:br>
            <a:r>
              <a:rPr lang="es-ES" sz="4000" dirty="0">
                <a:latin typeface="Arial Black" panose="020B0A04020102020204" pitchFamily="34" charset="0"/>
              </a:rPr>
              <a:t>MADRE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=""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fontScale="25000" lnSpcReduction="20000"/>
          </a:bodyPr>
          <a:lstStyle/>
          <a:p>
            <a:pPr rtl="0"/>
            <a:r>
              <a:rPr lang="es-ES" sz="8000" dirty="0"/>
              <a:t>CIENCIA Y </a:t>
            </a:r>
            <a:r>
              <a:rPr lang="es-ES" sz="8000" dirty="0" smtClean="0"/>
              <a:t>TECNOLOGIA</a:t>
            </a:r>
          </a:p>
          <a:p>
            <a:pPr rtl="0"/>
            <a:endParaRPr lang="es-ES" sz="5000" dirty="0" smtClean="0"/>
          </a:p>
          <a:p>
            <a:pPr rtl="0"/>
            <a:r>
              <a:rPr lang="es-ES" sz="8000" b="0" dirty="0" smtClean="0"/>
              <a:t>Profesor: Juan </a:t>
            </a:r>
            <a:r>
              <a:rPr lang="es-ES" sz="8000" b="0" dirty="0" err="1" smtClean="0"/>
              <a:t>Cespedes</a:t>
            </a:r>
            <a:endParaRPr lang="es-ES" sz="8000" b="0" dirty="0" smtClean="0"/>
          </a:p>
          <a:p>
            <a:pPr rtl="0"/>
            <a:r>
              <a:rPr lang="es-ES" sz="8000" b="0" dirty="0" smtClean="0"/>
              <a:t>Alumno: André Rivera</a:t>
            </a:r>
          </a:p>
          <a:p>
            <a:pPr rtl="0"/>
            <a:r>
              <a:rPr lang="es-ES" sz="2000" dirty="0"/>
              <a:t> </a:t>
            </a:r>
            <a:r>
              <a:rPr lang="es-ES" sz="2000" dirty="0" smtClean="0"/>
              <a:t>                                                              </a:t>
            </a:r>
            <a:r>
              <a:rPr lang="es-ES" sz="8000" b="0" dirty="0" smtClean="0"/>
              <a:t>2022</a:t>
            </a:r>
            <a:endParaRPr lang="es-ES" sz="8000" b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179" y="5456470"/>
            <a:ext cx="4203752" cy="285917"/>
          </a:xfrm>
        </p:spPr>
        <p:txBody>
          <a:bodyPr rtlCol="0"/>
          <a:lstStyle/>
          <a:p>
            <a:pPr rtl="0"/>
            <a:r>
              <a:rPr lang="es-ES" sz="2000" b="1" dirty="0"/>
              <a:t>ALGARROBOS</a:t>
            </a:r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="" xmlns:a16="http://schemas.microsoft.com/office/drawing/2014/main" id="{A93ACF4C-E9B0-426E-B719-A441974AD9C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l="12514" r="12514"/>
          <a:stretch/>
        </p:blipFill>
        <p:spPr>
          <a:xfrm>
            <a:off x="12240000" y="-2628000"/>
            <a:ext cx="7585924" cy="5949573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19" y="328460"/>
            <a:ext cx="2371436" cy="74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06 -0.17384 L -0.62747 0.38565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83" y="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290" y="903389"/>
            <a:ext cx="9144000" cy="655621"/>
          </a:xfrm>
        </p:spPr>
        <p:txBody>
          <a:bodyPr rtlCol="0"/>
          <a:lstStyle/>
          <a:p>
            <a:pPr rtl="0"/>
            <a:r>
              <a:rPr lang="es-ES" dirty="0">
                <a:latin typeface="Arial Black" panose="020B0A04020102020204" pitchFamily="34" charset="0"/>
              </a:rPr>
              <a:t>INTRODUCCION</a:t>
            </a:r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="" xmlns:a16="http://schemas.microsoft.com/office/drawing/2014/main" id="{262D17B0-1557-47A2-A8D6-91730FF9DB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4920" b="34920"/>
          <a:stretch/>
        </p:blipFill>
        <p:spPr>
          <a:xfrm>
            <a:off x="12192000" y="2337090"/>
            <a:ext cx="11271651" cy="2549580"/>
          </a:xfrm>
        </p:spPr>
      </p:pic>
      <p:sp>
        <p:nvSpPr>
          <p:cNvPr id="11" name="Marcador de pie de página 10">
            <a:extLst>
              <a:ext uri="{FF2B5EF4-FFF2-40B4-BE49-F238E27FC236}">
                <a16:creationId xmlns="" xmlns:a16="http://schemas.microsoft.com/office/drawing/2014/main" id="{1B906A6D-64CC-4021-B842-B0B179AB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89" y="5797769"/>
            <a:ext cx="4129165" cy="365125"/>
          </a:xfrm>
        </p:spPr>
        <p:txBody>
          <a:bodyPr rtlCol="0"/>
          <a:lstStyle/>
          <a:p>
            <a:pPr rtl="0"/>
            <a:r>
              <a:rPr lang="es-ES" sz="2000" dirty="0"/>
              <a:t>CIENCIA Y TECNOLOGIA - 2022</a:t>
            </a:r>
          </a:p>
        </p:txBody>
      </p:sp>
    </p:spTree>
    <p:extLst>
      <p:ext uri="{BB962C8B-B14F-4D97-AF65-F5344CB8AC3E}">
        <p14:creationId xmlns:p14="http://schemas.microsoft.com/office/powerpoint/2010/main" val="228721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25 0.0037 L -0.92331 0.003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>
            <a:extLst>
              <a:ext uri="{FF2B5EF4-FFF2-40B4-BE49-F238E27FC236}">
                <a16:creationId xmlns="" xmlns:a16="http://schemas.microsoft.com/office/drawing/2014/main" id="{60E4B91E-CC99-49A7-B26A-644201DA68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0634" r="30634"/>
          <a:stretch/>
        </p:blipFill>
        <p:spPr>
          <a:xfrm>
            <a:off x="1661465" y="-5656330"/>
            <a:ext cx="3894833" cy="5656330"/>
          </a:xfr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023" y="946550"/>
            <a:ext cx="4503295" cy="782638"/>
          </a:xfrm>
        </p:spPr>
        <p:txBody>
          <a:bodyPr rtlCol="0">
            <a:normAutofit/>
          </a:bodyPr>
          <a:lstStyle/>
          <a:p>
            <a:pPr rtl="0"/>
            <a:r>
              <a:rPr lang="es-ES" dirty="0">
                <a:latin typeface="Arial Black" panose="020B0A04020102020204" pitchFamily="34" charset="0"/>
              </a:rPr>
              <a:t>DEFINICION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0504" y="2011287"/>
            <a:ext cx="4562813" cy="2403960"/>
          </a:xfrm>
        </p:spPr>
        <p:txBody>
          <a:bodyPr rtlCol="0">
            <a:normAutofit/>
          </a:bodyPr>
          <a:lstStyle/>
          <a:p>
            <a:r>
              <a:rPr lang="es-PE" sz="2000" dirty="0"/>
              <a:t>Las células madre son la materia prima del cuerpo, a partir de ellas se generan todas las demás células con funciones especializadas. Bajo las condiciones adecuadas en el cuerpo o en un laboratorio.</a:t>
            </a:r>
            <a:endParaRPr lang="es-ES" sz="200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83F41B9-CDD2-4DAB-9FE1-AA9A8E08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203330" cy="365125"/>
          </a:xfrm>
        </p:spPr>
        <p:txBody>
          <a:bodyPr rtlCol="0"/>
          <a:lstStyle/>
          <a:p>
            <a:r>
              <a:rPr lang="es-ES" sz="2000" dirty="0"/>
              <a:t>CIENCIA Y TECNOLOGIA - 2022</a:t>
            </a:r>
          </a:p>
        </p:txBody>
      </p:sp>
    </p:spTree>
    <p:extLst>
      <p:ext uri="{BB962C8B-B14F-4D97-AF65-F5344CB8AC3E}">
        <p14:creationId xmlns:p14="http://schemas.microsoft.com/office/powerpoint/2010/main" val="30668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01 0.83496 L -0.01653 -0.1662 " pathEditMode="fixed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5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14" y="1279636"/>
            <a:ext cx="5825092" cy="782638"/>
          </a:xfrm>
        </p:spPr>
        <p:txBody>
          <a:bodyPr rtlCol="0">
            <a:noAutofit/>
          </a:bodyPr>
          <a:lstStyle/>
          <a:p>
            <a:pPr rtl="0"/>
            <a:r>
              <a:rPr lang="es-ES" dirty="0">
                <a:latin typeface="Arial Black" panose="020B0A04020102020204" pitchFamily="34" charset="0"/>
              </a:rPr>
              <a:t>CARACTERISTICAS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="" xmlns:a16="http://schemas.microsoft.com/office/drawing/2014/main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1114" y="2374900"/>
            <a:ext cx="4823067" cy="701675"/>
          </a:xfrm>
        </p:spPr>
        <p:txBody>
          <a:bodyPr rtlCol="0"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P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Pueden dividirse y renovarse a sí mismas durante un largo tiempo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P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son especializadas, por lo que no pueden cumplir funciones específicas en el cuerpo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P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Tienen el potencial de convertirse en células especializadas, como las células musculares, células de la sangre y las células del cerebro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=""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1647" b="1647"/>
          <a:stretch/>
        </p:blipFill>
        <p:spPr>
          <a:xfrm>
            <a:off x="12829062" y="3828290"/>
            <a:ext cx="6421408" cy="3438427"/>
          </a:xfrm>
        </p:spPr>
      </p:pic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56F8E1FB-FE5C-46BC-83C4-88721E70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1114" y="5954788"/>
            <a:ext cx="4166110" cy="365125"/>
          </a:xfrm>
        </p:spPr>
        <p:txBody>
          <a:bodyPr rtlCol="0"/>
          <a:lstStyle/>
          <a:p>
            <a:pPr rtl="0"/>
            <a:r>
              <a:rPr lang="es-ES" sz="2000" dirty="0"/>
              <a:t>CIENCIA Y TECNOLOGIA - 2022</a:t>
            </a:r>
          </a:p>
        </p:txBody>
      </p:sp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877 -0.34167 L 0.01145 -0.36019 " pathEditMode="fixed" rAng="0" ptsTypes="AA">
                                      <p:cBhvr>
                                        <p:cTn id="2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5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19550"/>
            <a:ext cx="10515600" cy="676275"/>
          </a:xfrm>
        </p:spPr>
        <p:txBody>
          <a:bodyPr rtlCol="0"/>
          <a:lstStyle/>
          <a:p>
            <a:pPr rtl="0"/>
            <a:r>
              <a:rPr lang="es-ES" dirty="0">
                <a:latin typeface="Arial Black" panose="020B0A04020102020204" pitchFamily="34" charset="0"/>
              </a:rPr>
              <a:t>TIPOS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290" y="2237234"/>
            <a:ext cx="5068965" cy="3290730"/>
          </a:xfrm>
        </p:spPr>
        <p:txBody>
          <a:bodyPr rtlCol="0">
            <a:normAutofit fontScale="92500" lnSpcReduction="20000"/>
          </a:bodyPr>
          <a:lstStyle/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200" dirty="0">
                <a:effectLst/>
                <a:latin typeface="+mn-lt"/>
                <a:ea typeface="Calibri" panose="020F0502020204030204" pitchFamily="34" charset="0"/>
              </a:rPr>
              <a:t>CÉLULAS MADRES EMBRIONARIA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CÉLULAS MADRES ADULTAS.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CÉLULAS MADRES MODIFICADAS PARA QUE TENGAN LAS PROPIEDADES DE LAS CÉLULAS MADRES EMBRIONARIAS.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CÉLULAS MADRE PERINATELES.</a:t>
            </a:r>
          </a:p>
          <a:p>
            <a:pPr rtl="0">
              <a:lnSpc>
                <a:spcPct val="150000"/>
              </a:lnSpc>
            </a:pPr>
            <a:endParaRPr lang="es-ES" sz="18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C5FF61B-147F-4149-9E50-36696641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sz="2000" dirty="0"/>
              <a:t>CIENCIA Y TECNOLOGIA - 2022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52088B9D-8A62-025A-857F-7892EF252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771" y="1765630"/>
            <a:ext cx="8186237" cy="410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EA45DB45-A744-4939-A7FE-863B69EC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30902" cy="365125"/>
          </a:xfrm>
        </p:spPr>
        <p:txBody>
          <a:bodyPr rtlCol="0"/>
          <a:lstStyle/>
          <a:p>
            <a:r>
              <a:rPr lang="es-ES" sz="2000" dirty="0"/>
              <a:t>CIENCIA Y TECNOLOGIA - 2022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2E2139CC-7443-6A6B-764D-5FDDAB97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384" y="2880049"/>
            <a:ext cx="5829232" cy="1097901"/>
          </a:xfrm>
        </p:spPr>
        <p:txBody>
          <a:bodyPr rtlCol="0">
            <a:normAutofit/>
          </a:bodyPr>
          <a:lstStyle/>
          <a:p>
            <a:pPr rtl="0"/>
            <a:r>
              <a:rPr lang="es-ES" sz="4000" dirty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 Black" panose="020B0A040201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5579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3000" accel="9000" decel="1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EA45DB45-A744-4939-A7FE-863B69EC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411560" cy="365125"/>
          </a:xfrm>
        </p:spPr>
        <p:txBody>
          <a:bodyPr rtlCol="0"/>
          <a:lstStyle/>
          <a:p>
            <a:r>
              <a:rPr lang="es-ES" sz="2000" dirty="0"/>
              <a:t>CIENCIA Y TECNOLOGIA - 2022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2E2139CC-7443-6A6B-764D-5FDDAB97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461" y="779645"/>
            <a:ext cx="9774125" cy="5018124"/>
          </a:xfrm>
        </p:spPr>
        <p:txBody>
          <a:bodyPr rtlCol="0">
            <a:normAutofit fontScale="90000"/>
          </a:bodyPr>
          <a:lstStyle/>
          <a:p>
            <a:pPr algn="l"/>
            <a:r>
              <a:rPr lang="es-ES" sz="440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 Black" panose="020B0A04020102020204" pitchFamily="34" charset="0"/>
              </a:rPr>
              <a:t>LINKOGRAFIA</a:t>
            </a:r>
            <a:r>
              <a:rPr lang="es-ES" sz="400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 Black" panose="020B0A04020102020204" pitchFamily="34" charset="0"/>
              </a:rPr>
              <a:t> </a:t>
            </a:r>
            <a:br>
              <a:rPr lang="es-ES" sz="400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 Black" panose="020B0A04020102020204" pitchFamily="34" charset="0"/>
              </a:rPr>
            </a:br>
            <a:r>
              <a:rPr lang="es-ES" sz="400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 Black" panose="020B0A04020102020204" pitchFamily="34" charset="0"/>
              </a:rPr>
              <a:t/>
            </a:r>
            <a:br>
              <a:rPr lang="es-ES" sz="400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 Black" panose="020B0A04020102020204" pitchFamily="34" charset="0"/>
              </a:rPr>
            </a:br>
            <a:r>
              <a:rPr lang="es-ES" sz="4000" dirty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 Black" panose="020B0A04020102020204" pitchFamily="34" charset="0"/>
              </a:rPr>
              <a:t/>
            </a:r>
            <a:br>
              <a:rPr lang="es-ES" sz="4000" dirty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 Black" panose="020B0A04020102020204" pitchFamily="34" charset="0"/>
              </a:rPr>
            </a:br>
            <a:r>
              <a:rPr lang="es-ES" sz="400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 Black" panose="020B0A04020102020204" pitchFamily="34" charset="0"/>
              </a:rPr>
              <a:t>          </a:t>
            </a:r>
            <a:r>
              <a:rPr lang="es-ES" sz="2200" b="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hlinkClick r:id="rId3"/>
              </a:rPr>
              <a:t>https</a:t>
            </a:r>
            <a:r>
              <a:rPr lang="es-ES" sz="2200" b="0" dirty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hlinkClick r:id="rId3"/>
              </a:rPr>
              <a:t>://</a:t>
            </a:r>
            <a:r>
              <a:rPr lang="es-ES" sz="2200" b="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hlinkClick r:id="rId3"/>
              </a:rPr>
              <a:t>www.cryo-cell.com/cord-blood/about-stem-cells-es</a:t>
            </a:r>
            <a:r>
              <a:rPr lang="es-ES" sz="2200" b="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</a:rPr>
              <a:t/>
            </a:r>
            <a:br>
              <a:rPr lang="es-ES" sz="2200" b="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</a:rPr>
            </a:br>
            <a:r>
              <a:rPr lang="es-ES" sz="4000" dirty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</a:rPr>
              <a:t/>
            </a:r>
            <a:br>
              <a:rPr lang="es-ES" sz="4000" dirty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</a:rPr>
            </a:br>
            <a:r>
              <a:rPr lang="es-ES" sz="2200" b="0" dirty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</a:rPr>
              <a:t/>
            </a:r>
            <a:br>
              <a:rPr lang="es-ES" sz="2200" b="0" dirty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</a:rPr>
            </a:br>
            <a:r>
              <a:rPr lang="es-ES" sz="2200" b="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</a:rPr>
              <a:t>                      https</a:t>
            </a:r>
            <a:r>
              <a:rPr lang="es-ES" sz="2200" b="0" dirty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</a:rPr>
              <a:t>://medlineplus.gov/spanish/stemcells.html </a:t>
            </a:r>
            <a:r>
              <a:rPr lang="es-ES" sz="2200" b="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</a:rPr>
              <a:t/>
            </a:r>
            <a:br>
              <a:rPr lang="es-ES" sz="2200" b="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</a:rPr>
            </a:br>
            <a:r>
              <a:rPr lang="es-ES" sz="400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</a:rPr>
              <a:t/>
            </a:r>
            <a:br>
              <a:rPr lang="es-ES" sz="400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</a:rPr>
            </a:br>
            <a:r>
              <a:rPr lang="es-ES" sz="4000" dirty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</a:rPr>
              <a:t> </a:t>
            </a:r>
            <a:r>
              <a:rPr lang="es-ES" sz="200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https://www.mayoclinic.org/es-es/tests-procedures/bone-marrow-transplant/in-</a:t>
            </a:r>
            <a:br>
              <a:rPr lang="es-ES" sz="200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</a:br>
            <a:r>
              <a:rPr lang="es-ES" sz="2000" dirty="0" err="1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depth</a:t>
            </a:r>
            <a:r>
              <a:rPr lang="es-ES" sz="200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es-ES" sz="2000" dirty="0" err="1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stem-cells</a:t>
            </a:r>
            <a:r>
              <a:rPr lang="es-ES" sz="200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/art-20048117</a:t>
            </a:r>
            <a:r>
              <a:rPr lang="es-ES" sz="200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gradFill>
                  <a:gsLst>
                    <a:gs pos="5000">
                      <a:srgbClr val="008EDC"/>
                    </a:gs>
                    <a:gs pos="2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D30F64"/>
                    </a:gs>
                    <a:gs pos="100000">
                      <a:srgbClr val="D30F64"/>
                    </a:gs>
                  </a:gsLst>
                  <a:path path="circle">
                    <a:fillToRect l="100000" t="10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000" dirty="0">
              <a:gradFill>
                <a:gsLst>
                  <a:gs pos="5000">
                    <a:srgbClr val="008EDC"/>
                  </a:gs>
                  <a:gs pos="27000">
                    <a:schemeClr val="accent1">
                      <a:lumMod val="45000"/>
                      <a:lumOff val="55000"/>
                    </a:schemeClr>
                  </a:gs>
                  <a:gs pos="83000">
                    <a:srgbClr val="D30F64"/>
                  </a:gs>
                  <a:gs pos="100000">
                    <a:srgbClr val="D30F64"/>
                  </a:gs>
                </a:gsLst>
                <a:path path="circle">
                  <a:fillToRect l="100000" t="100000"/>
                </a:path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3000" accel="9000" decel="1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741398_TF55923798.potx" id="{4454A677-8E73-44E0-A68F-408C0C62B21B}" vid="{DE45F7DC-E4E5-496D-AA4D-4634ECE4CE4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024DF7-0783-4549-86B7-A48B29FBA9C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vacaciones divertidas</Template>
  <TotalTime>260</TotalTime>
  <Words>130</Words>
  <Application>Microsoft Office PowerPoint</Application>
  <PresentationFormat>Panorámica</PresentationFormat>
  <Paragraphs>34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Century Gothic</vt:lpstr>
      <vt:lpstr>Symbol</vt:lpstr>
      <vt:lpstr>Times New Roman</vt:lpstr>
      <vt:lpstr>Tema de Office</vt:lpstr>
      <vt:lpstr>CELULAS MADRE</vt:lpstr>
      <vt:lpstr>INTRODUCCION</vt:lpstr>
      <vt:lpstr>DEFINICION</vt:lpstr>
      <vt:lpstr>CARACTERISTICAS</vt:lpstr>
      <vt:lpstr>TIPOS</vt:lpstr>
      <vt:lpstr>CONCLUSION</vt:lpstr>
      <vt:lpstr>LINKOGRAFIA              https://www.cryo-cell.com/cord-blood/about-stem-cells-es                         https://medlineplus.gov/spanish/stemcells.html    https://www.mayoclinic.org/es-es/tests-procedures/bone-marrow-transplant/in- depth/stem-cells/art-20048117 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TÍTULO</dc:title>
  <dc:creator>CH75876220 (Rivera Cachay, Angello Gabriel)</dc:creator>
  <cp:lastModifiedBy>Cuenta Microsoft</cp:lastModifiedBy>
  <cp:revision>7</cp:revision>
  <dcterms:created xsi:type="dcterms:W3CDTF">2022-09-25T00:24:52Z</dcterms:created>
  <dcterms:modified xsi:type="dcterms:W3CDTF">2022-09-28T03:23:36Z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