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73" r:id="rId2"/>
    <p:sldId id="277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28A85-4DD2-4C91-8C54-3CF2DB88938A}" type="datetimeFigureOut">
              <a:rPr lang="es-PE" smtClean="0"/>
              <a:t>12/11/2021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67DA2-A313-482A-A26D-B1076A65ACF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3480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Rectángulo"/>
          <p:cNvSpPr/>
          <p:nvPr/>
        </p:nvSpPr>
        <p:spPr>
          <a:xfrm>
            <a:off x="2758009" y="1152240"/>
            <a:ext cx="6543781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gent Orange" pitchFamily="2" charset="0"/>
                <a:cs typeface="Agent Orange" pitchFamily="2" charset="0"/>
              </a:rPr>
              <a:t>TRABAJO GRUPAL </a:t>
            </a:r>
            <a:endParaRPr lang="es-ES" sz="3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gent Orange" pitchFamily="2" charset="0"/>
              <a:cs typeface="Agent Orange" pitchFamily="2" charset="0"/>
            </a:endParaRPr>
          </a:p>
        </p:txBody>
      </p:sp>
      <p:pic>
        <p:nvPicPr>
          <p:cNvPr id="14" name="Picture 3" descr="E:\insignia 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12" y="244924"/>
            <a:ext cx="702823" cy="1071137"/>
          </a:xfrm>
          <a:prstGeom prst="rect">
            <a:avLst/>
          </a:prstGeom>
          <a:noFill/>
          <a:effectLst>
            <a:glow>
              <a:schemeClr val="accent1">
                <a:alpha val="67000"/>
              </a:schemeClr>
            </a:glow>
            <a:reflection stA="16000" endPos="32000" dir="5400000" sy="-100000" algn="bl" rotWithShape="0"/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2" r="17883"/>
          <a:stretch/>
        </p:blipFill>
        <p:spPr bwMode="auto">
          <a:xfrm flipH="1">
            <a:off x="4769760" y="2458787"/>
            <a:ext cx="2520280" cy="329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5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2024" y="192024"/>
            <a:ext cx="118963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1. S</a:t>
            </a:r>
            <a:r>
              <a:rPr lang="es-MX" sz="2600" dirty="0">
                <a:latin typeface="verdana, geneva, sans-serif"/>
              </a:rPr>
              <a:t>eñala en las siguientes oraciones el sujeto y el predicado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  <a:buAutoNum type="alphaLcPeriod"/>
            </a:pP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El caballo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galopa por el campo.</a:t>
            </a: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b.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Descansa en el pueblo</a:t>
            </a:r>
            <a:r>
              <a:rPr lang="es-MX" sz="2600" dirty="0">
                <a:latin typeface="verdana, geneva, sans-serif"/>
              </a:rPr>
              <a:t>,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mi abuela</a:t>
            </a:r>
            <a:r>
              <a:rPr lang="es-MX" sz="2600" dirty="0">
                <a:latin typeface="verdana, geneva, sans-serif"/>
              </a:rPr>
              <a:t>. 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c.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Vuelan</a:t>
            </a:r>
            <a:r>
              <a:rPr lang="es-MX" sz="2600" dirty="0">
                <a:latin typeface="verdana, geneva, sans-serif"/>
              </a:rPr>
              <a:t>,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 los pájaros</a:t>
            </a:r>
            <a:r>
              <a:rPr lang="es-MX" sz="2600" dirty="0">
                <a:latin typeface="verdana, geneva, sans-serif"/>
              </a:rPr>
              <a:t>, hacia el mar.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d.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La barquita está en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el muelle</a:t>
            </a:r>
            <a:r>
              <a:rPr lang="es-MX" sz="2600" dirty="0">
                <a:latin typeface="verdana, geneva, sans-serif"/>
              </a:rPr>
              <a:t>.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e. ¿Ganó </a:t>
            </a:r>
            <a:r>
              <a:rPr lang="es-MX" sz="2600" dirty="0">
                <a:solidFill>
                  <a:schemeClr val="accent1"/>
                </a:solidFill>
                <a:latin typeface="verdana, geneva, sans-serif"/>
              </a:rPr>
              <a:t>Alfredo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 el campeonato</a:t>
            </a:r>
            <a:r>
              <a:rPr lang="es-MX" sz="2600" dirty="0">
                <a:latin typeface="verdana, geneva, sans-serif"/>
              </a:rPr>
              <a:t>?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f.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Las olas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rompían contra las rocas</a:t>
            </a:r>
            <a:r>
              <a:rPr lang="es-MX" sz="2600" dirty="0">
                <a:latin typeface="verdana, geneva, sans-serif"/>
              </a:rPr>
              <a:t>.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g.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Pintaba la pared de su casa</a:t>
            </a:r>
            <a:r>
              <a:rPr lang="es-MX" sz="2600" dirty="0">
                <a:latin typeface="verdana, geneva, sans-serif"/>
              </a:rPr>
              <a:t>,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Matías.</a:t>
            </a:r>
            <a:endParaRPr lang="es-MX" sz="2600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h.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Nosotros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fuimos a la fiesta.</a:t>
            </a:r>
            <a:endParaRPr lang="es-MX" sz="2600" dirty="0">
              <a:solidFill>
                <a:srgbClr val="0099FF"/>
              </a:solidFill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i. Calienta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el Sol</a:t>
            </a:r>
            <a:r>
              <a:rPr lang="es-MX" sz="2600" dirty="0">
                <a:latin typeface="verdana, geneva, sans-serif"/>
              </a:rPr>
              <a:t> la ciudad.</a:t>
            </a:r>
            <a:endParaRPr lang="es-MX" sz="2600" dirty="0">
              <a:latin typeface="Tahoma" panose="020B0604030504040204" pitchFamily="34" charset="0"/>
            </a:endParaRPr>
          </a:p>
          <a:p>
            <a:pPr marL="357188">
              <a:lnSpc>
                <a:spcPct val="150000"/>
              </a:lnSpc>
            </a:pPr>
            <a:r>
              <a:rPr lang="es-MX" sz="2600" dirty="0">
                <a:latin typeface="verdana, geneva, sans-serif"/>
              </a:rPr>
              <a:t>j. </a:t>
            </a:r>
            <a:r>
              <a:rPr lang="es-MX" sz="2600" dirty="0">
                <a:solidFill>
                  <a:srgbClr val="FF0000"/>
                </a:solidFill>
                <a:latin typeface="verdana, geneva, sans-serif"/>
              </a:rPr>
              <a:t>La habitación </a:t>
            </a:r>
            <a:r>
              <a:rPr lang="es-MX" sz="2600" dirty="0">
                <a:solidFill>
                  <a:srgbClr val="0099FF"/>
                </a:solidFill>
                <a:latin typeface="verdana, geneva, sans-serif"/>
              </a:rPr>
              <a:t>está ordenada.</a:t>
            </a:r>
            <a:endParaRPr lang="es-MX" sz="2600" b="0" i="0" dirty="0">
              <a:solidFill>
                <a:srgbClr val="0099FF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8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2232" y="161235"/>
            <a:ext cx="1160983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2.</a:t>
            </a:r>
            <a:r>
              <a:rPr lang="es-MX" sz="2400" dirty="0">
                <a:solidFill>
                  <a:srgbClr val="333333"/>
                </a:solidFill>
                <a:latin typeface="verdana, geneva, sans-serif"/>
              </a:rPr>
              <a:t> </a:t>
            </a: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E</a:t>
            </a:r>
            <a:r>
              <a:rPr lang="es-MX" sz="2400" dirty="0">
                <a:latin typeface="verdana, geneva, sans-serif"/>
              </a:rPr>
              <a:t>n las siguientes oraciones indica el sujeto tácito</a:t>
            </a:r>
            <a:endParaRPr lang="es-MX" sz="2400" dirty="0"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	Ejemplo:</a:t>
            </a:r>
            <a:r>
              <a:rPr lang="es-MX" sz="2400" dirty="0">
                <a:solidFill>
                  <a:srgbClr val="333333"/>
                </a:solidFill>
                <a:latin typeface="verdana, geneva, sans-serif"/>
              </a:rPr>
              <a:t> Iremos a comprar muy temprano. </a:t>
            </a: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Sujeto tácito: (Nosotros) </a:t>
            </a: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latin typeface="verdana, geneva, sans-serif"/>
              </a:rPr>
              <a:t>¿</a:t>
            </a: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V</a:t>
            </a:r>
            <a:r>
              <a:rPr lang="es-MX" sz="2400" dirty="0">
                <a:latin typeface="verdana, geneva, sans-serif"/>
              </a:rPr>
              <a:t>ienes con nosotros a la playa? {ellos}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E</a:t>
            </a:r>
            <a:r>
              <a:rPr lang="es-MX" sz="2400" dirty="0">
                <a:latin typeface="verdana, geneva, sans-serif"/>
              </a:rPr>
              <a:t>stoy muy cansado, me voy a dormir. {yo}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E</a:t>
            </a:r>
            <a:r>
              <a:rPr lang="es-MX" sz="2400" dirty="0">
                <a:latin typeface="verdana, geneva, sans-serif"/>
              </a:rPr>
              <a:t>staban muy guapas con sus trajes. {ellas}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latin typeface="verdana, geneva, sans-serif"/>
              </a:rPr>
              <a:t>¿</a:t>
            </a: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H</a:t>
            </a:r>
            <a:r>
              <a:rPr lang="es-MX" sz="2400" dirty="0">
                <a:latin typeface="verdana, geneva, sans-serif"/>
              </a:rPr>
              <a:t>abéis aprobado el examen? {ustedes}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V</a:t>
            </a:r>
            <a:r>
              <a:rPr lang="es-MX" sz="2400" dirty="0">
                <a:latin typeface="verdana, geneva, sans-serif"/>
              </a:rPr>
              <a:t>ino muy nervioso, preguntó por ti y se fue. {el}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E</a:t>
            </a:r>
            <a:r>
              <a:rPr lang="es-MX" sz="2400" dirty="0">
                <a:latin typeface="verdana, geneva, sans-serif"/>
              </a:rPr>
              <a:t>staba muy contenta con su regalo. {el}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H</a:t>
            </a:r>
            <a:r>
              <a:rPr lang="es-MX" sz="2400" dirty="0">
                <a:latin typeface="verdana, geneva, sans-serif"/>
              </a:rPr>
              <a:t>emos jugado fenomenal y hemos ganado. {nosotros}</a:t>
            </a:r>
            <a:endParaRPr lang="es-MX" sz="2400" dirty="0">
              <a:latin typeface="Tahoma" panose="020B0604030504040204" pitchFamily="34" charset="0"/>
            </a:endParaRPr>
          </a:p>
          <a:p>
            <a:pPr marL="804863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s-MX" sz="2400" dirty="0">
                <a:solidFill>
                  <a:srgbClr val="FF0000"/>
                </a:solidFill>
                <a:latin typeface="verdana, geneva, sans-serif"/>
              </a:rPr>
              <a:t>L</a:t>
            </a:r>
            <a:r>
              <a:rPr lang="es-MX" sz="2400" dirty="0">
                <a:latin typeface="verdana, geneva, sans-serif"/>
              </a:rPr>
              <a:t>os extranjeros estaban encantados con el hotel. {ellos}</a:t>
            </a:r>
            <a:endParaRPr lang="es-MX" sz="2400" b="0" i="0" dirty="0"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37238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11457</TotalTime>
  <Words>112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Agent Orange</vt:lpstr>
      <vt:lpstr>Arial</vt:lpstr>
      <vt:lpstr>Calibri</vt:lpstr>
      <vt:lpstr>Tahoma</vt:lpstr>
      <vt:lpstr>Tw Cen MT</vt:lpstr>
      <vt:lpstr>verdana, geneva, sans-serif</vt:lpstr>
      <vt:lpstr>Gota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DEMY</dc:creator>
  <cp:lastModifiedBy>User</cp:lastModifiedBy>
  <cp:revision>178</cp:revision>
  <dcterms:created xsi:type="dcterms:W3CDTF">2020-11-10T03:42:51Z</dcterms:created>
  <dcterms:modified xsi:type="dcterms:W3CDTF">2021-11-12T14:06:06Z</dcterms:modified>
</cp:coreProperties>
</file>