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891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08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082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121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2266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586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7441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210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85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31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292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913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590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432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125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0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84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4C7478-C2EB-4DA0-A8CD-269B633B439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9D68A8-1592-4BD0-9F0B-6642998F7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973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poder del tacto: ¿es éste el sentido que más extrañamos durante la  pandemia? - Infob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EDDD8"/>
          </a:solidFill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1238" y="90937"/>
            <a:ext cx="6848740" cy="1073022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 sentido del tacto</a:t>
            </a:r>
            <a:endParaRPr lang="es-PE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11183" y="6141318"/>
            <a:ext cx="5741773" cy="518963"/>
          </a:xfrm>
        </p:spPr>
        <p:txBody>
          <a:bodyPr>
            <a:no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Fecha:19/07/2023</a:t>
            </a:r>
            <a:endParaRPr lang="es-PE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1238" y="1823306"/>
            <a:ext cx="530895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Nombre: José Antonio Taypicahuana Valdivia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Profesor: Juan Baltazar Céspedes Cortez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Grado: 2º “A” Secundaria</a:t>
            </a:r>
          </a:p>
          <a:p>
            <a:endParaRPr lang="es-PE" dirty="0" smtClean="0"/>
          </a:p>
        </p:txBody>
      </p:sp>
      <p:pic>
        <p:nvPicPr>
          <p:cNvPr id="1028" name="Picture 4" descr="Comunicado – Consejo de Dirección | Colegio Algarrob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53" y="2868833"/>
            <a:ext cx="1809684" cy="28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DDD8"/>
            </a:gs>
            <a:gs pos="54000">
              <a:schemeClr val="tx1">
                <a:lumMod val="85000"/>
              </a:schemeClr>
            </a:gs>
            <a:gs pos="83000">
              <a:schemeClr val="tx1">
                <a:lumMod val="75000"/>
              </a:schemeClr>
            </a:gs>
            <a:gs pos="100000">
              <a:srgbClr val="DEDD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427" y="105490"/>
            <a:ext cx="4915929" cy="13716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Conclusiones</a:t>
            </a:r>
            <a:endParaRPr lang="es-PE" sz="4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5184" y="1584182"/>
            <a:ext cx="10814222" cy="1828800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tacto es un sentido poderoso y subestimado que influye en nuestra vida diaria. Es esencial para nuestra salud, bienestar y relaciones interpersonales. Aprovechar su potencial nos permitirá disfrutar de una vida más plena y conectada con nosotros mismos y con los demás. </a:t>
            </a:r>
            <a:endParaRPr lang="es-P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DDD8"/>
            </a:gs>
            <a:gs pos="54000">
              <a:schemeClr val="tx1">
                <a:lumMod val="85000"/>
              </a:schemeClr>
            </a:gs>
            <a:gs pos="83000">
              <a:schemeClr val="tx1">
                <a:lumMod val="75000"/>
              </a:schemeClr>
            </a:gs>
            <a:gs pos="100000">
              <a:srgbClr val="DEDD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310" y="504151"/>
            <a:ext cx="3969326" cy="1371600"/>
          </a:xfrm>
          <a:gradFill>
            <a:gsLst>
              <a:gs pos="0">
                <a:srgbClr val="DEDDD8"/>
              </a:gs>
              <a:gs pos="54000">
                <a:schemeClr val="tx1">
                  <a:lumMod val="85000"/>
                </a:schemeClr>
              </a:gs>
              <a:gs pos="83000">
                <a:schemeClr val="tx1">
                  <a:lumMod val="75000"/>
                </a:schemeClr>
              </a:gs>
              <a:gs pos="100000">
                <a:srgbClr val="DEDDD8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linkografía</a:t>
            </a:r>
            <a:endParaRPr lang="es-P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5714" y="2339545"/>
            <a:ext cx="4366989" cy="2734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-eucerin.com.co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-dcyt.com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-asocidde.org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-concepto.de</a:t>
            </a:r>
          </a:p>
          <a:p>
            <a:pPr marL="0" indent="0" algn="ctr">
              <a:buNone/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stanfordchildrens.org</a:t>
            </a:r>
          </a:p>
        </p:txBody>
      </p:sp>
    </p:spTree>
    <p:extLst>
      <p:ext uri="{BB962C8B-B14F-4D97-AF65-F5344CB8AC3E}">
        <p14:creationId xmlns:p14="http://schemas.microsoft.com/office/powerpoint/2010/main" val="320517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EDDD8"/>
            </a:gs>
            <a:gs pos="54000">
              <a:schemeClr val="tx1">
                <a:lumMod val="85000"/>
              </a:schemeClr>
            </a:gs>
            <a:gs pos="83000">
              <a:schemeClr val="tx1">
                <a:lumMod val="75000"/>
              </a:schemeClr>
            </a:gs>
            <a:gs pos="100000">
              <a:srgbClr val="DEDDD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142" y="613332"/>
            <a:ext cx="4664676" cy="77379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INTRODUCCIÓN</a:t>
            </a:r>
            <a:endParaRPr lang="es-PE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7142" y="2812955"/>
            <a:ext cx="106516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al </a:t>
            </a:r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TACTO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podemos: Percibir la textura, la forma, la dureza o suavidad, la presión, la temperatura, el dolor o el placer de los objetos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caricias,  gracias a este sentido que se halla en las capas de la piel existen 3 capas de piel.</a:t>
            </a:r>
            <a:endParaRPr lang="es-P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7142" y="1862401"/>
            <a:ext cx="11302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RESUMEN: </a:t>
            </a:r>
            <a:r>
              <a:rPr lang="es-PE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 tacto son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terminaciones nerviosas que recorren nuestra piel y nuestro cuerpo.</a:t>
            </a:r>
            <a:endParaRPr lang="es-PE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DDD8"/>
            </a:gs>
            <a:gs pos="54000">
              <a:schemeClr val="tx1">
                <a:lumMod val="85000"/>
              </a:schemeClr>
            </a:gs>
            <a:gs pos="83000">
              <a:schemeClr val="tx1">
                <a:lumMod val="75000"/>
              </a:schemeClr>
            </a:gs>
            <a:gs pos="100000">
              <a:srgbClr val="DEDD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270" y="529522"/>
            <a:ext cx="10131427" cy="644854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capas de la piel</a:t>
            </a:r>
            <a:endParaRPr lang="es-P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Anatomy of the 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27" y="1348612"/>
            <a:ext cx="5048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ómo está compuesta la piel - 3 pa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8" y="1357375"/>
            <a:ext cx="3909098" cy="312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643281" y="4433807"/>
            <a:ext cx="3476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Partes que conforman la piel</a:t>
            </a:r>
          </a:p>
          <a:p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://www.stanfordchildrens.org/content-public/topic/images/66/126266.gif</a:t>
            </a:r>
            <a:endParaRPr lang="es-PE" sz="1200" dirty="0"/>
          </a:p>
        </p:txBody>
      </p:sp>
      <p:sp>
        <p:nvSpPr>
          <p:cNvPr id="5" name="Rectángulo 4"/>
          <p:cNvSpPr/>
          <p:nvPr/>
        </p:nvSpPr>
        <p:spPr>
          <a:xfrm>
            <a:off x="940808" y="4484656"/>
            <a:ext cx="3909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1: separación de las capas de piel. </a:t>
            </a:r>
            <a:r>
              <a:rPr lang="es-P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link:https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://www.mundodeportivo.com/uncomo/educacion/articulo/como-esta-compuesta-la-piel-24512.html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198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DDD8"/>
            </a:gs>
            <a:gs pos="54000">
              <a:schemeClr val="tx1">
                <a:lumMod val="85000"/>
              </a:schemeClr>
            </a:gs>
            <a:gs pos="83000">
              <a:schemeClr val="tx1">
                <a:lumMod val="75000"/>
              </a:schemeClr>
            </a:gs>
            <a:gs pos="100000">
              <a:srgbClr val="DEDD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2008430"/>
            <a:ext cx="3680885" cy="13716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Epidermis</a:t>
            </a:r>
            <a:endParaRPr lang="es-PE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Ésta protege las capas internas del mundo exterior y contiene células que producen la queratina, una sustancia que impermeabiliza y fortalece la piel.</a:t>
            </a:r>
            <a:endParaRPr lang="es-P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Epidermis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09" y="1535360"/>
            <a:ext cx="6788593" cy="42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711217" y="5974948"/>
            <a:ext cx="6799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3: La epidermis</a:t>
            </a:r>
          </a:p>
          <a:p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https://es.wikipedia.org/wiki/Epidermis#/media/Archivo:Epidermis-delimited.JPG</a:t>
            </a:r>
          </a:p>
        </p:txBody>
      </p:sp>
    </p:spTree>
    <p:extLst>
      <p:ext uri="{BB962C8B-B14F-4D97-AF65-F5344CB8AC3E}">
        <p14:creationId xmlns:p14="http://schemas.microsoft.com/office/powerpoint/2010/main" val="5414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DDD8"/>
            </a:gs>
            <a:gs pos="54000">
              <a:schemeClr val="tx1">
                <a:lumMod val="85000"/>
              </a:schemeClr>
            </a:gs>
            <a:gs pos="83000">
              <a:schemeClr val="tx1">
                <a:lumMod val="75000"/>
              </a:schemeClr>
            </a:gs>
            <a:gs pos="100000">
              <a:srgbClr val="DEDD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366" y="170329"/>
            <a:ext cx="3348318" cy="1021169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 dermis</a:t>
            </a:r>
            <a:endParaRPr lang="es-P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Análisis de las tres capas de la piel: estructura y funciones - Mediti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r="3765" b="-1"/>
          <a:stretch/>
        </p:blipFill>
        <p:spPr bwMode="auto">
          <a:xfrm>
            <a:off x="569259" y="1326776"/>
            <a:ext cx="4155141" cy="38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errar corchete 4"/>
          <p:cNvSpPr/>
          <p:nvPr/>
        </p:nvSpPr>
        <p:spPr>
          <a:xfrm>
            <a:off x="3582116" y="2621727"/>
            <a:ext cx="106740" cy="163799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3688856" y="3440723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dermis</a:t>
            </a:r>
            <a:endParaRPr lang="es-PE" b="1" dirty="0">
              <a:solidFill>
                <a:schemeClr val="accent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14203" y="1191498"/>
            <a:ext cx="61633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tejido conectivo, 4 veces más grueso que la epidermis. Consta de una red entrelazada de fibras de colágeno que forman el tejido cicatricial para reparar cortes o abrasiones y fibras elásticas que permiten que la piel regrese a su lugar después de estirarse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 dermis se encuentran los receptores sensoriales. Éstos permiten que el cuerpo reciba estimulaciones del mundo exterior y reaccione ante la presión, el dolor y la temperatura. 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8212" y="5246684"/>
            <a:ext cx="4178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4: https://www.meditip.lat/el-cuerpo-humano/tres-capas-de-la-piel</a:t>
            </a:r>
          </a:p>
          <a:p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/#</a:t>
            </a:r>
            <a:r>
              <a:rPr lang="es-P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prettyPhoto</a:t>
            </a:r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/2/</a:t>
            </a:r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DDD8"/>
            </a:gs>
            <a:gs pos="54000">
              <a:schemeClr val="tx1">
                <a:lumMod val="85000"/>
              </a:schemeClr>
            </a:gs>
            <a:gs pos="83000">
              <a:schemeClr val="tx1">
                <a:lumMod val="75000"/>
              </a:schemeClr>
            </a:gs>
            <a:gs pos="100000">
              <a:srgbClr val="DEDD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68231"/>
            <a:ext cx="3680885" cy="13716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Hipodermis</a:t>
            </a:r>
            <a:endParaRPr lang="es-PE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799" y="1303368"/>
            <a:ext cx="2782331" cy="496562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capa más profunda de la piel, y está formada por una gran cantidad de células grasas (adipocitos), que están dispuestas en lóbulos, separados por las fibras elásticas y de colágeno.</a:t>
            </a:r>
          </a:p>
          <a:p>
            <a:r>
              <a:rPr lang="es-ES" dirty="0"/>
              <a:t/>
            </a:r>
            <a:br>
              <a:rPr lang="es-ES" dirty="0"/>
            </a:br>
            <a:endParaRPr lang="es-PE" dirty="0"/>
          </a:p>
        </p:txBody>
      </p:sp>
      <p:pic>
        <p:nvPicPr>
          <p:cNvPr id="4098" name="Picture 2" descr="10 Características de la Pi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"/>
          <a:stretch/>
        </p:blipFill>
        <p:spPr bwMode="auto">
          <a:xfrm>
            <a:off x="3695423" y="2271981"/>
            <a:ext cx="7464032" cy="39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695423" y="6268995"/>
            <a:ext cx="7465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5: La hipodermis</a:t>
            </a:r>
          </a:p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: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https://humanidades.com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wp-content/uploads/2017/03/hipodermis-e1565825659198.png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DDD8"/>
            </a:gs>
            <a:gs pos="54000">
              <a:schemeClr val="tx1">
                <a:lumMod val="85000"/>
              </a:schemeClr>
            </a:gs>
            <a:gs pos="83000">
              <a:schemeClr val="tx1">
                <a:lumMod val="75000"/>
              </a:schemeClr>
            </a:gs>
            <a:gs pos="100000">
              <a:srgbClr val="DEDD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911" y="163153"/>
            <a:ext cx="8070537" cy="13716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MEMORIA MUSCULAR</a:t>
            </a:r>
            <a:endParaRPr lang="es-PE" sz="4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2509" y="1534753"/>
            <a:ext cx="11170508" cy="821269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memoria muscular se produce cuando tu lo haces muchas veces a lo largo de tu vida y aunque quieras olvidar no vas a poder porque es como estudiar tu estudias y se te aprende y eso te ayuda pero tienes que repasarlo muchas veces.</a:t>
            </a:r>
            <a:endParaRPr lang="es-P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▷ Memoria muscular, el modo &quot;Ahorro de energía&quot; de nuestro cuerpo y nuestra  mente - PsicoAc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8" y="2650980"/>
            <a:ext cx="6269938" cy="313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67468" y="5866480"/>
            <a:ext cx="6852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6: La memoria muscular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://www.psicoactiva.com/wp-content/uploads/2023/06/memoria-muscular.png</a:t>
            </a:r>
            <a:endParaRPr lang="es-P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DDD8"/>
            </a:gs>
            <a:gs pos="54000">
              <a:schemeClr val="tx1">
                <a:lumMod val="85000"/>
              </a:schemeClr>
            </a:gs>
            <a:gs pos="83000">
              <a:schemeClr val="tx1">
                <a:lumMod val="75000"/>
              </a:schemeClr>
            </a:gs>
            <a:gs pos="100000">
              <a:srgbClr val="DEDD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692" y="543697"/>
            <a:ext cx="10437339" cy="587404"/>
          </a:xfrm>
        </p:spPr>
        <p:txBody>
          <a:bodyPr>
            <a:normAutofit fontScale="90000"/>
          </a:bodyPr>
          <a:lstStyle/>
          <a:p>
            <a:r>
              <a:rPr lang="es-41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trastornos que pueden afectar al sentido del tacto son :</a:t>
            </a:r>
            <a:endParaRPr lang="es-41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5268" y="1390820"/>
            <a:ext cx="40382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hipoestesia (disminución de la sensibilidad</a:t>
            </a:r>
            <a:r>
              <a:rPr lang="es-419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endParaRPr lang="es-E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Trastorno </a:t>
            </a:r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percepción que consiste en una distorsión sensorial a causa de una disminución de la intensidad de las 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sensaciones.</a:t>
            </a:r>
            <a:endParaRPr lang="es-419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24945" y="1315767"/>
            <a:ext cx="388655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anestesia (ausencia total de sensibilidad</a:t>
            </a:r>
            <a:r>
              <a:rPr lang="es-419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endParaRPr lang="es-E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tratamiento médico que evita que los pacientes sientan dolor 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procedimientos </a:t>
            </a:r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una 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cirugía (puede ser líquida o gaseosa)</a:t>
            </a:r>
            <a:endParaRPr lang="es-419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089759" y="1390820"/>
            <a:ext cx="4032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hiperestesia (exageración de la sensibilidad</a:t>
            </a:r>
            <a:r>
              <a:rPr lang="es-419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s-E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síntoma en el que se produce un trastorno de la percepción y una distorsión sensorial por el aumento de la intensidad de las </a:t>
            </a:r>
            <a:r>
              <a:rPr lang="es-E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sensaciones.</a:t>
            </a:r>
            <a:endParaRPr lang="es-419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Ómicron: qué es la &quot;hiperestesia&quot;, el dolor que ataca a los contagiados y  puede desencadenar un cuadro grave - El Cron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97" y="2997007"/>
            <a:ext cx="3788857" cy="20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393526" y="5244755"/>
            <a:ext cx="3379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8: La anestesia</a:t>
            </a:r>
          </a:p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: https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www.gruporecoletas.com/noticias/</a:t>
            </a:r>
          </a:p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anestesia-claves-entenderla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s-419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211497" y="5143729"/>
            <a:ext cx="3684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9: La hiperestesia</a:t>
            </a:r>
          </a:p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: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https://www.cronista.com/informacion-gral/variante-omicron-hiperestesia-el-dolor-que-ataca-a-los-contagiados-y-puede-desencadenar-en-un-cuadro-de-alta-gravedad/</a:t>
            </a:r>
            <a:endParaRPr lang="es-419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2953" y="5290921"/>
            <a:ext cx="3894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7: La hipoestesia</a:t>
            </a:r>
          </a:p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https://www.vostv.com.ni/salud/22028-hormigueo-el-nuevo-efecto-secundario-de-la-vacuna/</a:t>
            </a:r>
            <a:endParaRPr lang="es-419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nestesia: Claves para entenderla - Noticias Grupo Recole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25" y="2832585"/>
            <a:ext cx="3336244" cy="24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rmigueo, el nuevo efecto secundario de la vacuna Moderna - Vos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7" y="2864800"/>
            <a:ext cx="3644205" cy="24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DDD8"/>
            </a:gs>
            <a:gs pos="54000">
              <a:schemeClr val="tx1">
                <a:lumMod val="85000"/>
              </a:schemeClr>
            </a:gs>
            <a:gs pos="83000">
              <a:schemeClr val="tx1">
                <a:lumMod val="75000"/>
              </a:schemeClr>
            </a:gs>
            <a:gs pos="100000">
              <a:srgbClr val="DEDD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573" y="196106"/>
            <a:ext cx="5228968" cy="1336132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Como curarlo: </a:t>
            </a:r>
            <a:endParaRPr lang="es-PE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3951" y="1732463"/>
            <a:ext cx="7601465" cy="1828800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tacto tiene un impacto significativo en nuestra salud. La terapia de masajes, por ejemplo, puede aliviar el dolor, reducir la ansiedad y mejorar la calidad del sueño. Además, el contacto físico adecuado en el ámbito médico puede transmitir empatía y promover la recuperación de los pacientes.</a:t>
            </a: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0628">
            <a:off x="617342" y="4946558"/>
            <a:ext cx="778736" cy="7734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0059">
            <a:off x="1443139" y="4961926"/>
            <a:ext cx="984209" cy="9775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9689">
            <a:off x="2401785" y="4972207"/>
            <a:ext cx="1194969" cy="11868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9497">
            <a:off x="3614726" y="4650615"/>
            <a:ext cx="1611080" cy="16001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4569">
            <a:off x="5032155" y="4021878"/>
            <a:ext cx="2070731" cy="20566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3780">
            <a:off x="7059864" y="3586635"/>
            <a:ext cx="2724204" cy="27057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40381">
            <a:off x="8908638" y="1532238"/>
            <a:ext cx="2810267" cy="279121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78194" y="6271758"/>
            <a:ext cx="9585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10: Señalización de sanar</a:t>
            </a:r>
          </a:p>
          <a:p>
            <a:r>
              <a:rPr lang="es-E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Link:https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://thumbs.dreamstime.com/z/logotipo-m%C3%A9dico-muestra-o-s%C3%ADmbolo-del-hospital-cruzado-verde-ilustraci-n-vector-aislada-en-el-fondo-blanco-ejemplo-aislado-148172025.jpg?w=768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Personalizad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574</TotalTime>
  <Words>464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Celestial</vt:lpstr>
      <vt:lpstr>El sentido del tacto</vt:lpstr>
      <vt:lpstr>INTRODUCCIÓN</vt:lpstr>
      <vt:lpstr>Las capas de la piel</vt:lpstr>
      <vt:lpstr>Epidermis</vt:lpstr>
      <vt:lpstr>La dermis</vt:lpstr>
      <vt:lpstr>Hipodermis</vt:lpstr>
      <vt:lpstr>MEMORIA MUSCULAR</vt:lpstr>
      <vt:lpstr>Los trastornos que pueden afectar al sentido del tacto son :</vt:lpstr>
      <vt:lpstr>Como curarlo: </vt:lpstr>
      <vt:lpstr>Conclusiones</vt:lpstr>
      <vt:lpstr>linkografía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sentido del tacto</dc:title>
  <dc:creator>Josè Antonio</dc:creator>
  <cp:lastModifiedBy>Josè Antonio</cp:lastModifiedBy>
  <cp:revision>27</cp:revision>
  <dcterms:created xsi:type="dcterms:W3CDTF">2023-07-17T21:08:05Z</dcterms:created>
  <dcterms:modified xsi:type="dcterms:W3CDTF">2023-07-19T00:01:00Z</dcterms:modified>
</cp:coreProperties>
</file>