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8" r:id="rId12"/>
    <p:sldId id="269" r:id="rId13"/>
    <p:sldId id="272" r:id="rId14"/>
    <p:sldId id="270" r:id="rId15"/>
    <p:sldId id="274" r:id="rId16"/>
    <p:sldId id="275" r:id="rId17"/>
    <p:sldId id="276" r:id="rId18"/>
    <p:sldId id="278" r:id="rId19"/>
    <p:sldId id="279" r:id="rId20"/>
    <p:sldId id="271"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0" autoAdjust="0"/>
    <p:restoredTop sz="94660"/>
  </p:normalViewPr>
  <p:slideViewPr>
    <p:cSldViewPr snapToGrid="0">
      <p:cViewPr varScale="1">
        <p:scale>
          <a:sx n="110" d="100"/>
          <a:sy n="110" d="100"/>
        </p:scale>
        <p:origin x="3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24/11/2022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8819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24/11/2022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541863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24/11/2022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15096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24/11/2022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39817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24/11/2022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33970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0771E8B-6CA5-40B2-8038-0E112F3DAC1C}" type="datetimeFigureOut">
              <a:rPr lang="es-ES" smtClean="0"/>
              <a:t>24/11/2022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97902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0771E8B-6CA5-40B2-8038-0E112F3DAC1C}" type="datetimeFigureOut">
              <a:rPr lang="es-ES" smtClean="0"/>
              <a:t>24/11/2022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75239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0771E8B-6CA5-40B2-8038-0E112F3DAC1C}" type="datetimeFigureOut">
              <a:rPr lang="es-ES" smtClean="0"/>
              <a:t>24/11/2022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3065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24/11/2022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8237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24/11/2022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36044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24/11/2022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8360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71E8B-6CA5-40B2-8038-0E112F3DAC1C}" type="datetimeFigureOut">
              <a:rPr lang="es-ES" smtClean="0"/>
              <a:t>24/11/2022</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2.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hyperlink" Target="https://juegosinfantiles.bosquedefantasias.com/ciencias-naturales/cuerpo-humano-salud-alimentacion/sistema-respiratorio" TargetMode="External"/><Relationship Id="rId2" Type="http://schemas.openxmlformats.org/officeDocument/2006/relationships/hyperlink" Target="https://www.visiblebody.com/es/learn/respiratory/upper-respiratory-system" TargetMode="External"/><Relationship Id="rId1" Type="http://schemas.openxmlformats.org/officeDocument/2006/relationships/slideLayout" Target="../slideLayouts/slideLayout2.xml"/><Relationship Id="rId4" Type="http://schemas.openxmlformats.org/officeDocument/2006/relationships/hyperlink" Target="https://www.pinterest.es/pin/645070346626724634/"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saludcastillayleon.es/AulaPacientes/es/guia-asma/aparato-respiratorio-funciona" TargetMode="External"/><Relationship Id="rId2" Type="http://schemas.openxmlformats.org/officeDocument/2006/relationships/hyperlink" Target="https://www.visiblebody.com/es/learn/respiratory/upper-respiratory-syste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5A0121-0403-4F0C-9943-12976C2C3B36}"/>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03E9643B-CBFB-4F6D-B720-C3854183ED82}"/>
              </a:ext>
            </a:extLst>
          </p:cNvPr>
          <p:cNvSpPr>
            <a:spLocks noGrp="1"/>
          </p:cNvSpPr>
          <p:nvPr>
            <p:ph idx="1"/>
          </p:nvPr>
        </p:nvSpPr>
        <p:spPr/>
        <p:txBody>
          <a:bodyPr/>
          <a:lstStyle/>
          <a:p>
            <a:endParaRPr lang="es-PE" dirty="0"/>
          </a:p>
        </p:txBody>
      </p:sp>
      <p:pic>
        <p:nvPicPr>
          <p:cNvPr id="6" name="Imagen 5">
            <a:extLst>
              <a:ext uri="{FF2B5EF4-FFF2-40B4-BE49-F238E27FC236}">
                <a16:creationId xmlns:a16="http://schemas.microsoft.com/office/drawing/2014/main" id="{5E02E250-34EE-4D43-9729-8211721F3193}"/>
              </a:ext>
            </a:extLst>
          </p:cNvPr>
          <p:cNvPicPr>
            <a:picLocks noChangeAspect="1"/>
          </p:cNvPicPr>
          <p:nvPr/>
        </p:nvPicPr>
        <p:blipFill rotWithShape="1">
          <a:blip r:embed="rId2"/>
          <a:srcRect l="327" t="855" r="458" b="589"/>
          <a:stretch/>
        </p:blipFill>
        <p:spPr>
          <a:xfrm>
            <a:off x="0" y="0"/>
            <a:ext cx="12192000" cy="6858000"/>
          </a:xfrm>
          <a:prstGeom prst="rect">
            <a:avLst/>
          </a:prstGeom>
        </p:spPr>
      </p:pic>
      <p:sp>
        <p:nvSpPr>
          <p:cNvPr id="10" name="Rectángulo: esquinas redondeadas 9">
            <a:extLst>
              <a:ext uri="{FF2B5EF4-FFF2-40B4-BE49-F238E27FC236}">
                <a16:creationId xmlns:a16="http://schemas.microsoft.com/office/drawing/2014/main" id="{B66918B6-E2C1-4650-BD6E-C6EFFB3B90E8}"/>
              </a:ext>
            </a:extLst>
          </p:cNvPr>
          <p:cNvSpPr/>
          <p:nvPr/>
        </p:nvSpPr>
        <p:spPr>
          <a:xfrm>
            <a:off x="381486" y="4095345"/>
            <a:ext cx="2673157" cy="246748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PE" dirty="0">
              <a:ln>
                <a:solidFill>
                  <a:schemeClr val="tx1"/>
                </a:solidFill>
              </a:ln>
              <a:solidFill>
                <a:schemeClr val="bg1"/>
              </a:solidFill>
            </a:endParaRPr>
          </a:p>
        </p:txBody>
      </p:sp>
      <p:sp>
        <p:nvSpPr>
          <p:cNvPr id="11" name="CuadroTexto 10">
            <a:extLst>
              <a:ext uri="{FF2B5EF4-FFF2-40B4-BE49-F238E27FC236}">
                <a16:creationId xmlns:a16="http://schemas.microsoft.com/office/drawing/2014/main" id="{2978E063-6407-4E25-9873-0B929697B626}"/>
              </a:ext>
            </a:extLst>
          </p:cNvPr>
          <p:cNvSpPr txBox="1"/>
          <p:nvPr/>
        </p:nvSpPr>
        <p:spPr>
          <a:xfrm>
            <a:off x="381521" y="4807690"/>
            <a:ext cx="2744154" cy="1331589"/>
          </a:xfrm>
          <a:prstGeom prst="rect">
            <a:avLst/>
          </a:prstGeom>
          <a:noFill/>
        </p:spPr>
        <p:txBody>
          <a:bodyPr wrap="square" rtlCol="0">
            <a:spAutoFit/>
          </a:bodyPr>
          <a:lstStyle/>
          <a:p>
            <a:r>
              <a:rPr lang="es-MX" sz="2000" b="1" i="1" dirty="0"/>
              <a:t>Alumno: </a:t>
            </a:r>
            <a:r>
              <a:rPr lang="es-MX" sz="2000" dirty="0"/>
              <a:t>Juan Valencia</a:t>
            </a:r>
          </a:p>
          <a:p>
            <a:r>
              <a:rPr lang="es-MX" sz="2000" b="1" i="1" dirty="0"/>
              <a:t>Grado y sección: </a:t>
            </a:r>
            <a:r>
              <a:rPr lang="es-MX" sz="2000" dirty="0"/>
              <a:t>2°A de secundaria.</a:t>
            </a:r>
          </a:p>
          <a:p>
            <a:r>
              <a:rPr lang="es-MX" sz="2000" b="1" i="1" dirty="0"/>
              <a:t>Profesor: </a:t>
            </a:r>
            <a:r>
              <a:rPr lang="es-MX" sz="2000" dirty="0"/>
              <a:t>Juan Cespedes</a:t>
            </a:r>
          </a:p>
        </p:txBody>
      </p:sp>
      <p:pic>
        <p:nvPicPr>
          <p:cNvPr id="12" name="Picture 4" descr="Web recomendadas">
            <a:extLst>
              <a:ext uri="{FF2B5EF4-FFF2-40B4-BE49-F238E27FC236}">
                <a16:creationId xmlns:a16="http://schemas.microsoft.com/office/drawing/2014/main" id="{28B10E27-F5C1-480E-AF6C-CA884EE843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87" r="13873"/>
          <a:stretch/>
        </p:blipFill>
        <p:spPr bwMode="auto">
          <a:xfrm>
            <a:off x="1249931" y="3214648"/>
            <a:ext cx="935037" cy="1496383"/>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97E4FA17-9339-40C2-A370-C4C72D0A010B}"/>
              </a:ext>
            </a:extLst>
          </p:cNvPr>
          <p:cNvSpPr/>
          <p:nvPr/>
        </p:nvSpPr>
        <p:spPr>
          <a:xfrm>
            <a:off x="1057898" y="6194316"/>
            <a:ext cx="1319102" cy="646331"/>
          </a:xfrm>
          <a:prstGeom prst="rect">
            <a:avLst/>
          </a:prstGeom>
          <a:noFill/>
        </p:spPr>
        <p:txBody>
          <a:bodyPr wrap="square" lIns="91440" tIns="45720" rIns="91440" bIns="45720">
            <a:spAutoFit/>
          </a:bodyPr>
          <a:lstStyle/>
          <a:p>
            <a:pPr algn="ctr"/>
            <a:r>
              <a:rPr lang="es-E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2022</a:t>
            </a:r>
            <a:endParaRPr lang="es-E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626608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0A4DC6C4-4640-41DF-B0F6-2B52817766B6}"/>
              </a:ext>
            </a:extLst>
          </p:cNvPr>
          <p:cNvSpPr txBox="1"/>
          <p:nvPr/>
        </p:nvSpPr>
        <p:spPr>
          <a:xfrm>
            <a:off x="333374" y="457200"/>
            <a:ext cx="10515599" cy="707886"/>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 </a:t>
            </a:r>
            <a:r>
              <a:rPr lang="es-MX" sz="2000" b="1" i="0" dirty="0">
                <a:solidFill>
                  <a:schemeClr val="bg1"/>
                </a:solidFill>
                <a:effectLst/>
                <a:latin typeface="Arial" panose="020B0604020202020204" pitchFamily="34" charset="0"/>
                <a:cs typeface="Arial" panose="020B0604020202020204" pitchFamily="34" charset="0"/>
              </a:rPr>
              <a:t>El hioides es el único hueso del cuerpo que no está en contacto con otro hueso</a:t>
            </a:r>
          </a:p>
          <a:p>
            <a:endParaRPr lang="es-MX" sz="2000" b="1" i="0" dirty="0">
              <a:solidFill>
                <a:schemeClr val="bg1"/>
              </a:solidFill>
              <a:effectLst/>
              <a:latin typeface="Arial" panose="020B0604020202020204" pitchFamily="34" charset="0"/>
              <a:cs typeface="Arial" panose="020B0604020202020204" pitchFamily="34" charset="0"/>
            </a:endParaRPr>
          </a:p>
        </p:txBody>
      </p:sp>
      <p:sp>
        <p:nvSpPr>
          <p:cNvPr id="14" name="Rectángulo: esquinas redondeadas 13">
            <a:extLst>
              <a:ext uri="{FF2B5EF4-FFF2-40B4-BE49-F238E27FC236}">
                <a16:creationId xmlns:a16="http://schemas.microsoft.com/office/drawing/2014/main" id="{093C33F7-DB23-4F53-9530-826E45DA82CA}"/>
              </a:ext>
            </a:extLst>
          </p:cNvPr>
          <p:cNvSpPr/>
          <p:nvPr/>
        </p:nvSpPr>
        <p:spPr>
          <a:xfrm>
            <a:off x="471487" y="1819276"/>
            <a:ext cx="6096000" cy="3990974"/>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a16="http://schemas.microsoft.com/office/drawing/2014/main" id="{9DB29127-9133-4C64-B587-D3CD3C6547C9}"/>
              </a:ext>
            </a:extLst>
          </p:cNvPr>
          <p:cNvSpPr txBox="1"/>
          <p:nvPr/>
        </p:nvSpPr>
        <p:spPr>
          <a:xfrm>
            <a:off x="755655" y="3132386"/>
            <a:ext cx="6029325" cy="1323439"/>
          </a:xfrm>
          <a:prstGeom prst="rect">
            <a:avLst/>
          </a:prstGeom>
          <a:noFill/>
        </p:spPr>
        <p:txBody>
          <a:bodyPr wrap="square">
            <a:spAutoFit/>
          </a:bodyPr>
          <a:lstStyle/>
          <a:p>
            <a:r>
              <a:rPr lang="es-MX" sz="2000" b="0" i="0" dirty="0">
                <a:solidFill>
                  <a:schemeClr val="bg1"/>
                </a:solidFill>
                <a:effectLst/>
                <a:latin typeface="Arial" panose="020B0604020202020204" pitchFamily="34" charset="0"/>
                <a:cs typeface="Arial" panose="020B0604020202020204" pitchFamily="34" charset="0"/>
              </a:rPr>
              <a:t>El hueso hioides tiene forma de U, se ubica justo por debajo del mentón, y contribuye de manera importante con los procesos respiratorios y digestivos.</a:t>
            </a:r>
            <a:endParaRPr lang="es-PE" sz="2000" dirty="0">
              <a:solidFill>
                <a:schemeClr val="bg1"/>
              </a:solidFill>
              <a:latin typeface="Arial" panose="020B0604020202020204" pitchFamily="34" charset="0"/>
              <a:cs typeface="Arial" panose="020B0604020202020204" pitchFamily="34" charset="0"/>
            </a:endParaRPr>
          </a:p>
        </p:txBody>
      </p:sp>
      <p:pic>
        <p:nvPicPr>
          <p:cNvPr id="16" name="Learn@Visible Body - Hyoid (1)">
            <a:hlinkClick r:id="" action="ppaction://media"/>
            <a:extLst>
              <a:ext uri="{FF2B5EF4-FFF2-40B4-BE49-F238E27FC236}">
                <a16:creationId xmlns:a16="http://schemas.microsoft.com/office/drawing/2014/main" id="{A78AE2CC-BB4D-4471-82F4-C3D7B3370C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64879" y="2027575"/>
            <a:ext cx="4855634" cy="3641725"/>
          </a:xfrm>
          <a:prstGeom prst="rect">
            <a:avLst/>
          </a:prstGeom>
        </p:spPr>
      </p:pic>
      <p:pic>
        <p:nvPicPr>
          <p:cNvPr id="17" name="Marcador de contenido 4">
            <a:extLst>
              <a:ext uri="{FF2B5EF4-FFF2-40B4-BE49-F238E27FC236}">
                <a16:creationId xmlns:a16="http://schemas.microsoft.com/office/drawing/2014/main" id="{472FEF82-3C16-4486-8529-2A30A10F60DE}"/>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45705" r="54548"/>
          <a:stretch/>
        </p:blipFill>
        <p:spPr>
          <a:xfrm>
            <a:off x="8171121" y="3895351"/>
            <a:ext cx="2480132" cy="2962649"/>
          </a:xfrm>
        </p:spPr>
      </p:pic>
      <p:pic>
        <p:nvPicPr>
          <p:cNvPr id="18" name="Marcador de contenido 4">
            <a:extLst>
              <a:ext uri="{FF2B5EF4-FFF2-40B4-BE49-F238E27FC236}">
                <a16:creationId xmlns:a16="http://schemas.microsoft.com/office/drawing/2014/main" id="{6765E4F9-EF2F-4BC5-87D4-FE967436D612}"/>
              </a:ext>
            </a:extLst>
          </p:cNvPr>
          <p:cNvPicPr>
            <a:picLocks noChangeAspect="1"/>
          </p:cNvPicPr>
          <p:nvPr/>
        </p:nvPicPr>
        <p:blipFill rotWithShape="1">
          <a:blip r:embed="rId6">
            <a:extLst>
              <a:ext uri="{28A0092B-C50C-407E-A947-70E740481C1C}">
                <a14:useLocalDpi xmlns:a14="http://schemas.microsoft.com/office/drawing/2010/main" val="0"/>
              </a:ext>
            </a:extLst>
          </a:blip>
          <a:srcRect l="44359" t="43849"/>
          <a:stretch/>
        </p:blipFill>
        <p:spPr>
          <a:xfrm>
            <a:off x="10582782" y="3794106"/>
            <a:ext cx="3036084" cy="3063894"/>
          </a:xfrm>
          <a:prstGeom prst="rect">
            <a:avLst/>
          </a:prstGeom>
        </p:spPr>
      </p:pic>
    </p:spTree>
    <p:extLst>
      <p:ext uri="{BB962C8B-B14F-4D97-AF65-F5344CB8AC3E}">
        <p14:creationId xmlns:p14="http://schemas.microsoft.com/office/powerpoint/2010/main" val="126373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as estructuras del sistema respiratorio inferior consisten en la tráquea, los bronquios, los bronquiolos, la caja torácica, los pulmones y el diafragma">
            <a:extLst>
              <a:ext uri="{FF2B5EF4-FFF2-40B4-BE49-F238E27FC236}">
                <a16:creationId xmlns:a16="http://schemas.microsoft.com/office/drawing/2014/main" id="{41DBE187-F5C1-46DF-8288-3EBA882955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2" t="1409" r="5803" b="23501"/>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esquinas redondeadas 12">
            <a:extLst>
              <a:ext uri="{FF2B5EF4-FFF2-40B4-BE49-F238E27FC236}">
                <a16:creationId xmlns:a16="http://schemas.microsoft.com/office/drawing/2014/main" id="{20C1C251-EFF8-489E-9143-5601C04CAFA0}"/>
              </a:ext>
            </a:extLst>
          </p:cNvPr>
          <p:cNvSpPr/>
          <p:nvPr/>
        </p:nvSpPr>
        <p:spPr>
          <a:xfrm>
            <a:off x="590550" y="323850"/>
            <a:ext cx="10763249" cy="1325563"/>
          </a:xfrm>
          <a:prstGeom prst="round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Título 4">
            <a:extLst>
              <a:ext uri="{FF2B5EF4-FFF2-40B4-BE49-F238E27FC236}">
                <a16:creationId xmlns:a16="http://schemas.microsoft.com/office/drawing/2014/main" id="{E1EFF196-7300-4088-A987-F91A5CDF5586}"/>
              </a:ext>
            </a:extLst>
          </p:cNvPr>
          <p:cNvSpPr>
            <a:spLocks noGrp="1"/>
          </p:cNvSpPr>
          <p:nvPr>
            <p:ph type="title"/>
          </p:nvPr>
        </p:nvSpPr>
        <p:spPr>
          <a:xfrm>
            <a:off x="838199" y="222250"/>
            <a:ext cx="10515600" cy="1325563"/>
          </a:xfrm>
        </p:spPr>
        <p:txBody>
          <a:bodyPr>
            <a:normAutofit/>
          </a:bodyPr>
          <a:lstStyle/>
          <a:p>
            <a:r>
              <a:rPr lang="es-MX" sz="40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IV. SISTEMA INFERIO: PULMONES</a:t>
            </a:r>
            <a:endParaRPr lang="es-PE" sz="4000" u="sng" dirty="0">
              <a:solidFill>
                <a:schemeClr val="bg1"/>
              </a:solidFill>
            </a:endParaRPr>
          </a:p>
        </p:txBody>
      </p:sp>
      <p:sp>
        <p:nvSpPr>
          <p:cNvPr id="14" name="Rectángulo: esquinas redondeadas 13">
            <a:extLst>
              <a:ext uri="{FF2B5EF4-FFF2-40B4-BE49-F238E27FC236}">
                <a16:creationId xmlns:a16="http://schemas.microsoft.com/office/drawing/2014/main" id="{E5A974D6-BBF2-48B8-B0CB-FCBE982ADCC7}"/>
              </a:ext>
            </a:extLst>
          </p:cNvPr>
          <p:cNvSpPr/>
          <p:nvPr/>
        </p:nvSpPr>
        <p:spPr>
          <a:xfrm>
            <a:off x="542925" y="1957387"/>
            <a:ext cx="5153025" cy="4148137"/>
          </a:xfrm>
          <a:prstGeom prst="roundRect">
            <a:avLst/>
          </a:prstGeom>
          <a:solidFill>
            <a:schemeClr val="accent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CuadroTexto 17">
            <a:extLst>
              <a:ext uri="{FF2B5EF4-FFF2-40B4-BE49-F238E27FC236}">
                <a16:creationId xmlns:a16="http://schemas.microsoft.com/office/drawing/2014/main" id="{E67ABAF7-6D38-48A3-91E6-5FD002D461F1}"/>
              </a:ext>
            </a:extLst>
          </p:cNvPr>
          <p:cNvSpPr txBox="1"/>
          <p:nvPr/>
        </p:nvSpPr>
        <p:spPr>
          <a:xfrm>
            <a:off x="638175" y="2154238"/>
            <a:ext cx="4962525" cy="3477875"/>
          </a:xfrm>
          <a:prstGeom prst="rect">
            <a:avLst/>
          </a:prstGeom>
          <a:noFill/>
        </p:spPr>
        <p:txBody>
          <a:bodyPr wrap="square" rtlCol="0">
            <a:spAutoFit/>
          </a:bodyPr>
          <a:lstStyle/>
          <a:p>
            <a:r>
              <a:rPr lang="es-MX" sz="2000" b="0" i="0" dirty="0">
                <a:solidFill>
                  <a:schemeClr val="bg1"/>
                </a:solidFill>
                <a:effectLst/>
                <a:latin typeface="Arial" panose="020B0604020202020204" pitchFamily="34" charset="0"/>
                <a:cs typeface="Arial" panose="020B0604020202020204" pitchFamily="34" charset="0"/>
              </a:rPr>
              <a:t>El sistema respiratorio inferior, o tracto respiratorio inferior, consiste en la tráquea, los bronquios y bronquiolos, y los alvéolos, que forman los pulmones. Estas estructuras hacen ingresar aire del sistema respiratorio superior, absorben el oxígeno y, en el intercambio, liberan dióxido de carbono. Otras estructuras, es decir la caja torácica y el diafragma, protegen y brindan soporte a estas funciones.</a:t>
            </a:r>
            <a:endParaRPr lang="es-PE" sz="2000" b="1" dirty="0">
              <a:solidFill>
                <a:schemeClr val="bg1"/>
              </a:solidFill>
              <a:latin typeface="Arial" panose="020B0604020202020204" pitchFamily="34" charset="0"/>
              <a:cs typeface="Arial" panose="020B0604020202020204" pitchFamily="34" charset="0"/>
            </a:endParaRPr>
          </a:p>
        </p:txBody>
      </p:sp>
      <p:pic>
        <p:nvPicPr>
          <p:cNvPr id="7172" name="Picture 4">
            <a:extLst>
              <a:ext uri="{FF2B5EF4-FFF2-40B4-BE49-F238E27FC236}">
                <a16:creationId xmlns:a16="http://schemas.microsoft.com/office/drawing/2014/main" id="{C06B4195-3C73-45E0-B887-38AAE0E0E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642" y="1871663"/>
            <a:ext cx="5527634" cy="4148137"/>
          </a:xfrm>
          <a:prstGeom prst="rect">
            <a:avLst/>
          </a:prstGeom>
          <a:noFill/>
          <a:extLst>
            <a:ext uri="{909E8E84-426E-40DD-AFC4-6F175D3DCCD1}">
              <a14:hiddenFill xmlns:a14="http://schemas.microsoft.com/office/drawing/2010/main">
                <a:solidFill>
                  <a:srgbClr val="FFFFFF"/>
                </a:solidFill>
              </a14:hiddenFill>
            </a:ext>
          </a:extLst>
        </p:spPr>
      </p:pic>
      <p:pic>
        <p:nvPicPr>
          <p:cNvPr id="22" name="Marcador de contenido 4">
            <a:extLst>
              <a:ext uri="{FF2B5EF4-FFF2-40B4-BE49-F238E27FC236}">
                <a16:creationId xmlns:a16="http://schemas.microsoft.com/office/drawing/2014/main" id="{25366F7C-91FF-4414-AF4F-47DF3A5EE42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5705" r="54548"/>
          <a:stretch/>
        </p:blipFill>
        <p:spPr>
          <a:xfrm>
            <a:off x="8171121" y="3895351"/>
            <a:ext cx="2480132" cy="2962649"/>
          </a:xfrm>
        </p:spPr>
      </p:pic>
      <p:pic>
        <p:nvPicPr>
          <p:cNvPr id="23" name="Marcador de contenido 4">
            <a:extLst>
              <a:ext uri="{FF2B5EF4-FFF2-40B4-BE49-F238E27FC236}">
                <a16:creationId xmlns:a16="http://schemas.microsoft.com/office/drawing/2014/main" id="{24826B0D-2855-4982-8CB8-D8A547FFE32E}"/>
              </a:ext>
            </a:extLst>
          </p:cNvPr>
          <p:cNvPicPr>
            <a:picLocks noChangeAspect="1"/>
          </p:cNvPicPr>
          <p:nvPr/>
        </p:nvPicPr>
        <p:blipFill rotWithShape="1">
          <a:blip r:embed="rId4">
            <a:extLst>
              <a:ext uri="{28A0092B-C50C-407E-A947-70E740481C1C}">
                <a14:useLocalDpi xmlns:a14="http://schemas.microsoft.com/office/drawing/2010/main" val="0"/>
              </a:ext>
            </a:extLst>
          </a:blip>
          <a:srcRect l="44359" t="43849"/>
          <a:stretch/>
        </p:blipFill>
        <p:spPr>
          <a:xfrm>
            <a:off x="10582782" y="3794106"/>
            <a:ext cx="3036084" cy="3063894"/>
          </a:xfrm>
          <a:prstGeom prst="rect">
            <a:avLst/>
          </a:prstGeom>
        </p:spPr>
      </p:pic>
    </p:spTree>
    <p:extLst>
      <p:ext uri="{BB962C8B-B14F-4D97-AF65-F5344CB8AC3E}">
        <p14:creationId xmlns:p14="http://schemas.microsoft.com/office/powerpoint/2010/main" val="325109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C51FCDC1-0CD7-46E9-9FBC-7FECC711DBBE}"/>
              </a:ext>
            </a:extLst>
          </p:cNvPr>
          <p:cNvSpPr>
            <a:spLocks noGrp="1"/>
          </p:cNvSpPr>
          <p:nvPr>
            <p:ph type="title"/>
          </p:nvPr>
        </p:nvSpPr>
        <p:spPr>
          <a:xfrm>
            <a:off x="333375" y="222250"/>
            <a:ext cx="10696575" cy="1325563"/>
          </a:xfrm>
        </p:spPr>
        <p:txBody>
          <a:bodyPr>
            <a:normAutofit/>
          </a:bodyPr>
          <a:lstStyle/>
          <a:p>
            <a:r>
              <a:rPr lang="es-MX" sz="40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SISTEMA INFERIOR ¿CÓMO FUNCIONA?</a:t>
            </a:r>
            <a:endParaRPr lang="es-PE" sz="4000" dirty="0">
              <a:solidFill>
                <a:schemeClr val="bg1"/>
              </a:solidFill>
            </a:endParaRPr>
          </a:p>
        </p:txBody>
      </p:sp>
      <p:sp>
        <p:nvSpPr>
          <p:cNvPr id="9" name="CuadroTexto 8">
            <a:extLst>
              <a:ext uri="{FF2B5EF4-FFF2-40B4-BE49-F238E27FC236}">
                <a16:creationId xmlns:a16="http://schemas.microsoft.com/office/drawing/2014/main" id="{D39924FD-A0C1-40F7-933B-F52C0C0C64DE}"/>
              </a:ext>
            </a:extLst>
          </p:cNvPr>
          <p:cNvSpPr txBox="1"/>
          <p:nvPr/>
        </p:nvSpPr>
        <p:spPr>
          <a:xfrm>
            <a:off x="333375" y="1571625"/>
            <a:ext cx="6219824" cy="707886"/>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A) La tráquea es la vía respiratoria principal que conduce a los pulmones</a:t>
            </a:r>
            <a:endParaRPr lang="es-PE" sz="2000" b="1" dirty="0">
              <a:solidFill>
                <a:schemeClr val="bg1"/>
              </a:solidFill>
              <a:latin typeface="Arial" panose="020B0604020202020204" pitchFamily="34" charset="0"/>
              <a:cs typeface="Arial" panose="020B0604020202020204" pitchFamily="34" charset="0"/>
            </a:endParaRPr>
          </a:p>
        </p:txBody>
      </p:sp>
      <p:sp>
        <p:nvSpPr>
          <p:cNvPr id="13" name="Rectángulo: esquinas redondeadas 12">
            <a:extLst>
              <a:ext uri="{FF2B5EF4-FFF2-40B4-BE49-F238E27FC236}">
                <a16:creationId xmlns:a16="http://schemas.microsoft.com/office/drawing/2014/main" id="{BD5A17CB-1BFD-4342-B921-EA7016519B93}"/>
              </a:ext>
            </a:extLst>
          </p:cNvPr>
          <p:cNvSpPr/>
          <p:nvPr/>
        </p:nvSpPr>
        <p:spPr>
          <a:xfrm>
            <a:off x="161925" y="2400300"/>
            <a:ext cx="8524875" cy="4121150"/>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CuadroTexto 13">
            <a:extLst>
              <a:ext uri="{FF2B5EF4-FFF2-40B4-BE49-F238E27FC236}">
                <a16:creationId xmlns:a16="http://schemas.microsoft.com/office/drawing/2014/main" id="{6198B164-259E-410D-B62B-2E759B53361D}"/>
              </a:ext>
            </a:extLst>
          </p:cNvPr>
          <p:cNvSpPr txBox="1"/>
          <p:nvPr/>
        </p:nvSpPr>
        <p:spPr>
          <a:xfrm>
            <a:off x="411955" y="3645267"/>
            <a:ext cx="8024813" cy="1631216"/>
          </a:xfrm>
          <a:prstGeom prst="rect">
            <a:avLst/>
          </a:prstGeom>
          <a:noFill/>
        </p:spPr>
        <p:txBody>
          <a:bodyPr wrap="square">
            <a:spAutoFit/>
          </a:bodyPr>
          <a:lstStyle/>
          <a:p>
            <a:r>
              <a:rPr lang="es-MX" sz="2000" b="0" i="0" dirty="0">
                <a:solidFill>
                  <a:schemeClr val="bg1"/>
                </a:solidFill>
                <a:effectLst/>
                <a:latin typeface="Arial" panose="020B0604020202020204" pitchFamily="34" charset="0"/>
                <a:cs typeface="Arial" panose="020B0604020202020204" pitchFamily="34" charset="0"/>
              </a:rPr>
              <a:t>Se extiende desde la parte inferior de la laringe y desciende por detrás del esternón, hasta que se ramifica en tubos más pequeños, los bronquios. Durante la inhalación, el aire filtrado y calentado por el sistema respiratorio superior pasa de la faringe y la laringe hacia la tráquea, luego desciende a los bronquios e ingresa a los pulmones.</a:t>
            </a:r>
            <a:endParaRPr lang="es-PE" sz="2000" dirty="0">
              <a:solidFill>
                <a:schemeClr val="bg1"/>
              </a:solidFill>
              <a:latin typeface="Arial" panose="020B0604020202020204" pitchFamily="34" charset="0"/>
              <a:cs typeface="Arial" panose="020B0604020202020204" pitchFamily="34" charset="0"/>
            </a:endParaRPr>
          </a:p>
        </p:txBody>
      </p:sp>
      <p:pic>
        <p:nvPicPr>
          <p:cNvPr id="18" name="Marcador de contenido 4">
            <a:extLst>
              <a:ext uri="{FF2B5EF4-FFF2-40B4-BE49-F238E27FC236}">
                <a16:creationId xmlns:a16="http://schemas.microsoft.com/office/drawing/2014/main" id="{C6729AD4-FF4C-4807-B90E-12596EE4CA9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5705" r="54548"/>
          <a:stretch/>
        </p:blipFill>
        <p:spPr>
          <a:xfrm>
            <a:off x="8171121" y="3895351"/>
            <a:ext cx="2480132" cy="2962649"/>
          </a:xfrm>
        </p:spPr>
      </p:pic>
      <p:pic>
        <p:nvPicPr>
          <p:cNvPr id="19" name="Marcador de contenido 4">
            <a:extLst>
              <a:ext uri="{FF2B5EF4-FFF2-40B4-BE49-F238E27FC236}">
                <a16:creationId xmlns:a16="http://schemas.microsoft.com/office/drawing/2014/main" id="{6DE4B3C2-1565-4097-9D09-2D386B0268F4}"/>
              </a:ext>
            </a:extLst>
          </p:cNvPr>
          <p:cNvPicPr>
            <a:picLocks noChangeAspect="1"/>
          </p:cNvPicPr>
          <p:nvPr/>
        </p:nvPicPr>
        <p:blipFill rotWithShape="1">
          <a:blip r:embed="rId3">
            <a:extLst>
              <a:ext uri="{28A0092B-C50C-407E-A947-70E740481C1C}">
                <a14:useLocalDpi xmlns:a14="http://schemas.microsoft.com/office/drawing/2010/main" val="0"/>
              </a:ext>
            </a:extLst>
          </a:blip>
          <a:srcRect l="44359" t="43849"/>
          <a:stretch/>
        </p:blipFill>
        <p:spPr>
          <a:xfrm>
            <a:off x="10582782" y="3794106"/>
            <a:ext cx="3036084" cy="3063894"/>
          </a:xfrm>
          <a:prstGeom prst="rect">
            <a:avLst/>
          </a:prstGeom>
        </p:spPr>
      </p:pic>
    </p:spTree>
    <p:extLst>
      <p:ext uri="{BB962C8B-B14F-4D97-AF65-F5344CB8AC3E}">
        <p14:creationId xmlns:p14="http://schemas.microsoft.com/office/powerpoint/2010/main" val="110833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C422097-FD76-4181-BA1B-612FB1E30981}"/>
              </a:ext>
            </a:extLst>
          </p:cNvPr>
          <p:cNvSpPr txBox="1"/>
          <p:nvPr/>
        </p:nvSpPr>
        <p:spPr>
          <a:xfrm>
            <a:off x="333375" y="457200"/>
            <a:ext cx="7181850" cy="707886"/>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B) </a:t>
            </a:r>
            <a:r>
              <a:rPr lang="es-MX" sz="2000" b="1" i="0" dirty="0">
                <a:solidFill>
                  <a:schemeClr val="bg1"/>
                </a:solidFill>
                <a:effectLst/>
                <a:latin typeface="Myriad W01 Regular"/>
              </a:rPr>
              <a:t>Los bronquios son conductos que permiten el ingreso y la salida de aire de los pulmones</a:t>
            </a:r>
            <a:endParaRPr lang="es-PE" sz="2000" b="1" dirty="0">
              <a:solidFill>
                <a:schemeClr val="bg1"/>
              </a:solidFill>
              <a:latin typeface="Arial" panose="020B0604020202020204" pitchFamily="34" charset="0"/>
              <a:cs typeface="Arial" panose="020B0604020202020204" pitchFamily="34" charset="0"/>
            </a:endParaRPr>
          </a:p>
        </p:txBody>
      </p:sp>
      <p:sp>
        <p:nvSpPr>
          <p:cNvPr id="8" name="Rectángulo: esquinas redondeadas 7">
            <a:extLst>
              <a:ext uri="{FF2B5EF4-FFF2-40B4-BE49-F238E27FC236}">
                <a16:creationId xmlns:a16="http://schemas.microsoft.com/office/drawing/2014/main" id="{429A1710-CC5C-43BB-AC5E-5D84BB029A1F}"/>
              </a:ext>
            </a:extLst>
          </p:cNvPr>
          <p:cNvSpPr/>
          <p:nvPr/>
        </p:nvSpPr>
        <p:spPr>
          <a:xfrm>
            <a:off x="180975" y="1685925"/>
            <a:ext cx="6124575" cy="4469250"/>
          </a:xfrm>
          <a:prstGeom prst="roundRect">
            <a:avLst/>
          </a:prstGeom>
          <a:solidFill>
            <a:schemeClr val="accent1">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EC30FB6E-75E9-45CB-A442-8072A2485455}"/>
              </a:ext>
            </a:extLst>
          </p:cNvPr>
          <p:cNvSpPr txBox="1"/>
          <p:nvPr/>
        </p:nvSpPr>
        <p:spPr>
          <a:xfrm>
            <a:off x="588168" y="2797164"/>
            <a:ext cx="5310187" cy="2246769"/>
          </a:xfrm>
          <a:prstGeom prst="rect">
            <a:avLst/>
          </a:prstGeom>
          <a:noFill/>
        </p:spPr>
        <p:txBody>
          <a:bodyPr wrap="square">
            <a:spAutoFit/>
          </a:bodyPr>
          <a:lstStyle/>
          <a:p>
            <a:pPr algn="ctr"/>
            <a:r>
              <a:rPr lang="es-MX" sz="2000" b="0" i="0" dirty="0">
                <a:solidFill>
                  <a:schemeClr val="bg1"/>
                </a:solidFill>
                <a:effectLst/>
                <a:latin typeface="Arial" panose="020B0604020202020204" pitchFamily="34" charset="0"/>
                <a:cs typeface="Arial" panose="020B0604020202020204" pitchFamily="34" charset="0"/>
              </a:rPr>
              <a:t>Estas vías respiratorias progresivamente más pequeñas transportan aire con alto contenido de oxígeno desde la tráquea a los pulmones. Durante la exhalación, el aire desoxigenado (ahora con alto contenido de dióxido de carbono) sale de los pulmones siguiendo la ruta inversa.</a:t>
            </a:r>
            <a:endParaRPr lang="es-PE" sz="2000" dirty="0">
              <a:solidFill>
                <a:schemeClr val="bg1"/>
              </a:solidFill>
              <a:latin typeface="Arial" panose="020B0604020202020204" pitchFamily="34" charset="0"/>
              <a:cs typeface="Arial" panose="020B0604020202020204" pitchFamily="34" charset="0"/>
            </a:endParaRPr>
          </a:p>
        </p:txBody>
      </p:sp>
      <p:pic>
        <p:nvPicPr>
          <p:cNvPr id="2" name="Bronchi and Bronchioles_ Learn@Visible Body">
            <a:hlinkClick r:id="" action="ppaction://media"/>
            <a:extLst>
              <a:ext uri="{FF2B5EF4-FFF2-40B4-BE49-F238E27FC236}">
                <a16:creationId xmlns:a16="http://schemas.microsoft.com/office/drawing/2014/main" id="{C4D93FB9-E227-40E2-B4CA-F98039EB7C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37325" y="1867910"/>
            <a:ext cx="5473700" cy="4105275"/>
          </a:xfrm>
          <a:prstGeom prst="rect">
            <a:avLst/>
          </a:prstGeom>
        </p:spPr>
      </p:pic>
    </p:spTree>
    <p:extLst>
      <p:ext uri="{BB962C8B-B14F-4D97-AF65-F5344CB8AC3E}">
        <p14:creationId xmlns:p14="http://schemas.microsoft.com/office/powerpoint/2010/main" val="152533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C422097-FD76-4181-BA1B-612FB1E30981}"/>
              </a:ext>
            </a:extLst>
          </p:cNvPr>
          <p:cNvSpPr txBox="1"/>
          <p:nvPr/>
        </p:nvSpPr>
        <p:spPr>
          <a:xfrm>
            <a:off x="333375" y="457200"/>
            <a:ext cx="7181850" cy="707886"/>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C) Los pulmones son órganos esenciales del sistema respiratorio</a:t>
            </a:r>
            <a:endParaRPr lang="es-PE" sz="2000" b="1" dirty="0">
              <a:solidFill>
                <a:schemeClr val="bg1"/>
              </a:solidFill>
              <a:latin typeface="Arial" panose="020B0604020202020204" pitchFamily="34" charset="0"/>
              <a:cs typeface="Arial" panose="020B0604020202020204" pitchFamily="34" charset="0"/>
            </a:endParaRPr>
          </a:p>
        </p:txBody>
      </p:sp>
      <p:sp>
        <p:nvSpPr>
          <p:cNvPr id="8" name="Rectángulo: esquinas redondeadas 7">
            <a:extLst>
              <a:ext uri="{FF2B5EF4-FFF2-40B4-BE49-F238E27FC236}">
                <a16:creationId xmlns:a16="http://schemas.microsoft.com/office/drawing/2014/main" id="{429A1710-CC5C-43BB-AC5E-5D84BB029A1F}"/>
              </a:ext>
            </a:extLst>
          </p:cNvPr>
          <p:cNvSpPr/>
          <p:nvPr/>
        </p:nvSpPr>
        <p:spPr>
          <a:xfrm>
            <a:off x="180975" y="1371600"/>
            <a:ext cx="6724650" cy="5257800"/>
          </a:xfrm>
          <a:prstGeom prst="roundRect">
            <a:avLst/>
          </a:prstGeom>
          <a:solidFill>
            <a:schemeClr val="accent1">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EC30FB6E-75E9-45CB-A442-8072A2485455}"/>
              </a:ext>
            </a:extLst>
          </p:cNvPr>
          <p:cNvSpPr txBox="1"/>
          <p:nvPr/>
        </p:nvSpPr>
        <p:spPr>
          <a:xfrm>
            <a:off x="1004887" y="2294800"/>
            <a:ext cx="5076825" cy="3170099"/>
          </a:xfrm>
          <a:prstGeom prst="rect">
            <a:avLst/>
          </a:prstGeom>
          <a:noFill/>
        </p:spPr>
        <p:txBody>
          <a:bodyPr wrap="square">
            <a:spAutoFit/>
          </a:bodyPr>
          <a:lstStyle/>
          <a:p>
            <a:pPr algn="ctr"/>
            <a:r>
              <a:rPr lang="es-MX" sz="2000" b="0" i="0" dirty="0">
                <a:solidFill>
                  <a:schemeClr val="bg1"/>
                </a:solidFill>
                <a:effectLst/>
                <a:latin typeface="Arial" panose="020B0604020202020204" pitchFamily="34" charset="0"/>
                <a:cs typeface="Arial" panose="020B0604020202020204" pitchFamily="34" charset="0"/>
              </a:rPr>
              <a:t>Los pulmones son los encargados del intercambio gaseoso entre el aire que respiramos y nuestro cuerpo. Durante la inhalación, el aire fluye hacia el interior de los pulmones a través de los bronquios y bronquiolos. El oxígeno del aire es absorbido al torrente sanguíneo: pasa a través de millones de sacos microscópicos, los alvéolos, hacia los capilares que los rodean.</a:t>
            </a:r>
            <a:endParaRPr lang="es-PE" sz="2000" dirty="0">
              <a:solidFill>
                <a:schemeClr val="bg1"/>
              </a:solidFill>
              <a:latin typeface="Arial" panose="020B0604020202020204" pitchFamily="34" charset="0"/>
              <a:cs typeface="Arial" panose="020B0604020202020204" pitchFamily="34" charset="0"/>
            </a:endParaRPr>
          </a:p>
        </p:txBody>
      </p:sp>
      <p:pic>
        <p:nvPicPr>
          <p:cNvPr id="3" name="Lung Function_ Learn@Visible Body">
            <a:hlinkClick r:id="" action="ppaction://media"/>
            <a:extLst>
              <a:ext uri="{FF2B5EF4-FFF2-40B4-BE49-F238E27FC236}">
                <a16:creationId xmlns:a16="http://schemas.microsoft.com/office/drawing/2014/main" id="{249BCACD-5DBC-46A7-9FA8-171F506AB8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51158" y="2028825"/>
            <a:ext cx="4859867" cy="3644900"/>
          </a:xfrm>
          <a:prstGeom prst="rect">
            <a:avLst/>
          </a:prstGeom>
        </p:spPr>
      </p:pic>
    </p:spTree>
    <p:extLst>
      <p:ext uri="{BB962C8B-B14F-4D97-AF65-F5344CB8AC3E}">
        <p14:creationId xmlns:p14="http://schemas.microsoft.com/office/powerpoint/2010/main" val="325672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C422097-FD76-4181-BA1B-612FB1E30981}"/>
              </a:ext>
            </a:extLst>
          </p:cNvPr>
          <p:cNvSpPr txBox="1"/>
          <p:nvPr/>
        </p:nvSpPr>
        <p:spPr>
          <a:xfrm>
            <a:off x="333375" y="457200"/>
            <a:ext cx="7181850"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D) La respiración externa tiene lugar en los alvéolos</a:t>
            </a:r>
            <a:endParaRPr lang="es-PE" sz="2000" b="1" dirty="0">
              <a:solidFill>
                <a:schemeClr val="bg1"/>
              </a:solidFill>
              <a:latin typeface="Arial" panose="020B0604020202020204" pitchFamily="34" charset="0"/>
              <a:cs typeface="Arial" panose="020B0604020202020204" pitchFamily="34" charset="0"/>
            </a:endParaRPr>
          </a:p>
        </p:txBody>
      </p:sp>
      <p:sp>
        <p:nvSpPr>
          <p:cNvPr id="8" name="Rectángulo: esquinas redondeadas 7">
            <a:extLst>
              <a:ext uri="{FF2B5EF4-FFF2-40B4-BE49-F238E27FC236}">
                <a16:creationId xmlns:a16="http://schemas.microsoft.com/office/drawing/2014/main" id="{429A1710-CC5C-43BB-AC5E-5D84BB029A1F}"/>
              </a:ext>
            </a:extLst>
          </p:cNvPr>
          <p:cNvSpPr/>
          <p:nvPr/>
        </p:nvSpPr>
        <p:spPr>
          <a:xfrm>
            <a:off x="180975" y="1371600"/>
            <a:ext cx="6724650" cy="5257800"/>
          </a:xfrm>
          <a:prstGeom prst="roundRect">
            <a:avLst/>
          </a:prstGeom>
          <a:solidFill>
            <a:schemeClr val="accent1">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EC30FB6E-75E9-45CB-A442-8072A2485455}"/>
              </a:ext>
            </a:extLst>
          </p:cNvPr>
          <p:cNvSpPr txBox="1"/>
          <p:nvPr/>
        </p:nvSpPr>
        <p:spPr>
          <a:xfrm>
            <a:off x="803366" y="3019429"/>
            <a:ext cx="5479867" cy="1631216"/>
          </a:xfrm>
          <a:prstGeom prst="rect">
            <a:avLst/>
          </a:prstGeom>
          <a:noFill/>
        </p:spPr>
        <p:txBody>
          <a:bodyPr wrap="square">
            <a:spAutoFit/>
          </a:bodyPr>
          <a:lstStyle/>
          <a:p>
            <a:pPr algn="r"/>
            <a:endParaRPr lang="es-MX" sz="2000" b="0" i="0" dirty="0">
              <a:solidFill>
                <a:srgbClr val="000000"/>
              </a:solidFill>
              <a:effectLst/>
              <a:latin typeface="Arial" panose="020B0604020202020204" pitchFamily="34" charset="0"/>
            </a:endParaRPr>
          </a:p>
          <a:p>
            <a:pPr algn="l"/>
            <a:r>
              <a:rPr lang="es-MX" sz="2000" b="0" i="0" dirty="0">
                <a:solidFill>
                  <a:schemeClr val="bg1"/>
                </a:solidFill>
                <a:effectLst/>
                <a:latin typeface="Arial" panose="020B0604020202020204" pitchFamily="34" charset="0"/>
              </a:rPr>
              <a:t>Los alvéolos son sacos microscópicos se llenan de aire proveniente de los bronquiolos. Durante la inhalación, los alvéolos se llenan de aire proveniente de los bronquiolos.</a:t>
            </a:r>
          </a:p>
        </p:txBody>
      </p:sp>
      <p:pic>
        <p:nvPicPr>
          <p:cNvPr id="2" name="Alveoli and External Respiration_ Learn@Visible Body">
            <a:hlinkClick r:id="" action="ppaction://media"/>
            <a:extLst>
              <a:ext uri="{FF2B5EF4-FFF2-40B4-BE49-F238E27FC236}">
                <a16:creationId xmlns:a16="http://schemas.microsoft.com/office/drawing/2014/main" id="{0B347C54-2515-4624-838E-DA308CA26F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09803" y="2291884"/>
            <a:ext cx="4801222" cy="3600916"/>
          </a:xfrm>
          <a:prstGeom prst="rect">
            <a:avLst/>
          </a:prstGeom>
        </p:spPr>
      </p:pic>
    </p:spTree>
    <p:extLst>
      <p:ext uri="{BB962C8B-B14F-4D97-AF65-F5344CB8AC3E}">
        <p14:creationId xmlns:p14="http://schemas.microsoft.com/office/powerpoint/2010/main" val="332106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C422097-FD76-4181-BA1B-612FB1E30981}"/>
              </a:ext>
            </a:extLst>
          </p:cNvPr>
          <p:cNvSpPr txBox="1"/>
          <p:nvPr/>
        </p:nvSpPr>
        <p:spPr>
          <a:xfrm>
            <a:off x="333375" y="457200"/>
            <a:ext cx="7181850"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E) El diafragma es el músculo de la respiración</a:t>
            </a:r>
            <a:endParaRPr lang="es-PE" sz="2000" b="1" dirty="0">
              <a:solidFill>
                <a:schemeClr val="bg1"/>
              </a:solidFill>
              <a:latin typeface="Arial" panose="020B0604020202020204" pitchFamily="34" charset="0"/>
              <a:cs typeface="Arial" panose="020B0604020202020204" pitchFamily="34" charset="0"/>
            </a:endParaRPr>
          </a:p>
        </p:txBody>
      </p:sp>
      <p:sp>
        <p:nvSpPr>
          <p:cNvPr id="8" name="Rectángulo: esquinas redondeadas 7">
            <a:extLst>
              <a:ext uri="{FF2B5EF4-FFF2-40B4-BE49-F238E27FC236}">
                <a16:creationId xmlns:a16="http://schemas.microsoft.com/office/drawing/2014/main" id="{429A1710-CC5C-43BB-AC5E-5D84BB029A1F}"/>
              </a:ext>
            </a:extLst>
          </p:cNvPr>
          <p:cNvSpPr/>
          <p:nvPr/>
        </p:nvSpPr>
        <p:spPr>
          <a:xfrm>
            <a:off x="180975" y="1371600"/>
            <a:ext cx="6724650" cy="5257800"/>
          </a:xfrm>
          <a:prstGeom prst="roundRect">
            <a:avLst/>
          </a:prstGeom>
          <a:solidFill>
            <a:schemeClr val="accent1">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EC30FB6E-75E9-45CB-A442-8072A2485455}"/>
              </a:ext>
            </a:extLst>
          </p:cNvPr>
          <p:cNvSpPr txBox="1"/>
          <p:nvPr/>
        </p:nvSpPr>
        <p:spPr>
          <a:xfrm>
            <a:off x="1065304" y="3184892"/>
            <a:ext cx="4955992" cy="1631216"/>
          </a:xfrm>
          <a:prstGeom prst="rect">
            <a:avLst/>
          </a:prstGeom>
          <a:noFill/>
        </p:spPr>
        <p:txBody>
          <a:bodyPr wrap="square">
            <a:spAutoFit/>
          </a:bodyPr>
          <a:lstStyle/>
          <a:p>
            <a:pPr algn="l"/>
            <a:r>
              <a:rPr lang="es-MX" sz="2000" b="0" i="0" dirty="0">
                <a:solidFill>
                  <a:schemeClr val="bg1"/>
                </a:solidFill>
                <a:effectLst/>
                <a:latin typeface="Arial" panose="020B0604020202020204" pitchFamily="34" charset="0"/>
                <a:cs typeface="Arial" panose="020B0604020202020204" pitchFamily="34" charset="0"/>
              </a:rPr>
              <a:t>Los pulmones se asientan encima del diafragma, un músculo que forma el piso de la cavidad torácica. Esto permite que aumente el volumen de la cavidad torácica y los pulmones.</a:t>
            </a:r>
          </a:p>
        </p:txBody>
      </p:sp>
      <p:pic>
        <p:nvPicPr>
          <p:cNvPr id="3" name="Learn@Visible Body - How the diaphragm helps breathing">
            <a:hlinkClick r:id="" action="ppaction://media"/>
            <a:extLst>
              <a:ext uri="{FF2B5EF4-FFF2-40B4-BE49-F238E27FC236}">
                <a16:creationId xmlns:a16="http://schemas.microsoft.com/office/drawing/2014/main" id="{EA7AB506-2B2B-44DE-AD98-A9E29DB532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97883" y="1958449"/>
            <a:ext cx="4938897" cy="3704173"/>
          </a:xfrm>
          <a:prstGeom prst="rect">
            <a:avLst/>
          </a:prstGeom>
        </p:spPr>
      </p:pic>
    </p:spTree>
    <p:extLst>
      <p:ext uri="{BB962C8B-B14F-4D97-AF65-F5344CB8AC3E}">
        <p14:creationId xmlns:p14="http://schemas.microsoft.com/office/powerpoint/2010/main" val="4569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735D5C-0A1F-499E-BA5D-50DF7DED9DDC}"/>
              </a:ext>
            </a:extLst>
          </p:cNvPr>
          <p:cNvSpPr>
            <a:spLocks noGrp="1"/>
          </p:cNvSpPr>
          <p:nvPr>
            <p:ph type="title"/>
          </p:nvPr>
        </p:nvSpPr>
        <p:spPr>
          <a:xfrm>
            <a:off x="359224" y="277443"/>
            <a:ext cx="10515600" cy="1325563"/>
          </a:xfrm>
        </p:spPr>
        <p:txBody>
          <a:bodyPr>
            <a:normAutofit/>
          </a:bodyPr>
          <a:lstStyle/>
          <a:p>
            <a:r>
              <a:rPr lang="es-PE" sz="40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V.Concluciones</a:t>
            </a:r>
            <a:r>
              <a:rPr lang="es-PE"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5" name="Marcador de contenido 4">
            <a:extLst>
              <a:ext uri="{FF2B5EF4-FFF2-40B4-BE49-F238E27FC236}">
                <a16:creationId xmlns:a16="http://schemas.microsoft.com/office/drawing/2014/main" id="{6B5DF584-EE8F-4BFF-AF28-5F0E986A8FD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5705" r="54548"/>
          <a:stretch/>
        </p:blipFill>
        <p:spPr>
          <a:xfrm>
            <a:off x="8171121" y="3895351"/>
            <a:ext cx="2480132" cy="2962649"/>
          </a:xfrm>
        </p:spPr>
      </p:pic>
      <p:pic>
        <p:nvPicPr>
          <p:cNvPr id="8" name="Marcador de contenido 4">
            <a:extLst>
              <a:ext uri="{FF2B5EF4-FFF2-40B4-BE49-F238E27FC236}">
                <a16:creationId xmlns:a16="http://schemas.microsoft.com/office/drawing/2014/main" id="{8C162FD9-DDAD-456A-8B4A-A17CB09D3A62}"/>
              </a:ext>
            </a:extLst>
          </p:cNvPr>
          <p:cNvPicPr>
            <a:picLocks noChangeAspect="1"/>
          </p:cNvPicPr>
          <p:nvPr/>
        </p:nvPicPr>
        <p:blipFill rotWithShape="1">
          <a:blip r:embed="rId3">
            <a:extLst>
              <a:ext uri="{28A0092B-C50C-407E-A947-70E740481C1C}">
                <a14:useLocalDpi xmlns:a14="http://schemas.microsoft.com/office/drawing/2010/main" val="0"/>
              </a:ext>
            </a:extLst>
          </a:blip>
          <a:srcRect l="44359" t="43849"/>
          <a:stretch/>
        </p:blipFill>
        <p:spPr>
          <a:xfrm>
            <a:off x="10582782" y="3794106"/>
            <a:ext cx="3036084" cy="3063894"/>
          </a:xfrm>
          <a:prstGeom prst="rect">
            <a:avLst/>
          </a:prstGeom>
        </p:spPr>
      </p:pic>
      <p:sp>
        <p:nvSpPr>
          <p:cNvPr id="10" name="CuadroTexto 9">
            <a:extLst>
              <a:ext uri="{FF2B5EF4-FFF2-40B4-BE49-F238E27FC236}">
                <a16:creationId xmlns:a16="http://schemas.microsoft.com/office/drawing/2014/main" id="{C1357354-F0B0-455F-9F8A-1002A341AF09}"/>
              </a:ext>
            </a:extLst>
          </p:cNvPr>
          <p:cNvSpPr txBox="1"/>
          <p:nvPr/>
        </p:nvSpPr>
        <p:spPr>
          <a:xfrm>
            <a:off x="367807" y="1603006"/>
            <a:ext cx="7803314" cy="1938992"/>
          </a:xfrm>
          <a:prstGeom prst="rect">
            <a:avLst/>
          </a:prstGeom>
          <a:noFill/>
        </p:spPr>
        <p:txBody>
          <a:bodyPr wrap="square" rtlCol="0">
            <a:spAutoFit/>
          </a:bodyPr>
          <a:lstStyle/>
          <a:p>
            <a:pPr marL="285750" indent="-285750">
              <a:buFont typeface="Arial" panose="020B0604020202020204" pitchFamily="34" charset="0"/>
              <a:buChar char="•"/>
            </a:pPr>
            <a:r>
              <a:rPr lang="es-MX" sz="2000" dirty="0">
                <a:solidFill>
                  <a:schemeClr val="bg1"/>
                </a:solidFill>
                <a:latin typeface="Arial" panose="020B0604020202020204" pitchFamily="34" charset="0"/>
                <a:cs typeface="Arial" panose="020B0604020202020204" pitchFamily="34" charset="0"/>
              </a:rPr>
              <a:t>El sistema respiratorio humano esta distribuido por sistema respiratorio superior e inferior.</a:t>
            </a:r>
          </a:p>
          <a:p>
            <a:pPr marL="285750" indent="-285750">
              <a:buFont typeface="Arial" panose="020B0604020202020204" pitchFamily="34" charset="0"/>
              <a:buChar char="•"/>
            </a:pPr>
            <a:r>
              <a:rPr lang="es-MX" sz="2000" dirty="0">
                <a:solidFill>
                  <a:schemeClr val="bg1"/>
                </a:solidFill>
                <a:latin typeface="Arial" panose="020B0604020202020204" pitchFamily="34" charset="0"/>
                <a:cs typeface="Arial" panose="020B0604020202020204" pitchFamily="34" charset="0"/>
              </a:rPr>
              <a:t>El sistema respiratorio cumple las funciones de la parte superior e inferior.</a:t>
            </a:r>
          </a:p>
          <a:p>
            <a:pPr marL="285750" indent="-285750">
              <a:buFont typeface="Arial" panose="020B0604020202020204" pitchFamily="34" charset="0"/>
              <a:buChar char="•"/>
            </a:pPr>
            <a:r>
              <a:rPr lang="es-MX" sz="2000" dirty="0">
                <a:solidFill>
                  <a:schemeClr val="bg1"/>
                </a:solidFill>
                <a:latin typeface="Arial" panose="020B0604020202020204" pitchFamily="34" charset="0"/>
                <a:cs typeface="Arial" panose="020B0604020202020204" pitchFamily="34" charset="0"/>
              </a:rPr>
              <a:t>Superior: nariz</a:t>
            </a:r>
          </a:p>
          <a:p>
            <a:pPr marL="285750" indent="-285750">
              <a:buFont typeface="Arial" panose="020B0604020202020204" pitchFamily="34" charset="0"/>
              <a:buChar char="•"/>
            </a:pPr>
            <a:r>
              <a:rPr lang="es-MX" sz="2000" dirty="0">
                <a:solidFill>
                  <a:schemeClr val="bg1"/>
                </a:solidFill>
                <a:latin typeface="Arial" panose="020B0604020202020204" pitchFamily="34" charset="0"/>
                <a:cs typeface="Arial" panose="020B0604020202020204" pitchFamily="34" charset="0"/>
              </a:rPr>
              <a:t>Inferior: pulmones </a:t>
            </a:r>
          </a:p>
        </p:txBody>
      </p:sp>
      <p:pic>
        <p:nvPicPr>
          <p:cNvPr id="8194" name="Picture 2" descr="5. Conclusiones - Portafolio Claudia España UMG">
            <a:extLst>
              <a:ext uri="{FF2B5EF4-FFF2-40B4-BE49-F238E27FC236}">
                <a16:creationId xmlns:a16="http://schemas.microsoft.com/office/drawing/2014/main" id="{C227CBA0-95CD-4A16-89FF-8E88696DDF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66073" r="62139"/>
          <a:stretch/>
        </p:blipFill>
        <p:spPr bwMode="auto">
          <a:xfrm flipH="1">
            <a:off x="4572006" y="783771"/>
            <a:ext cx="813913" cy="3546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 Conclusiones - Portafolio Claudia España UMG">
            <a:extLst>
              <a:ext uri="{FF2B5EF4-FFF2-40B4-BE49-F238E27FC236}">
                <a16:creationId xmlns:a16="http://schemas.microsoft.com/office/drawing/2014/main" id="{B9E49E14-B10F-4A81-872A-6D46243E5E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683"/>
          <a:stretch/>
        </p:blipFill>
        <p:spPr bwMode="auto">
          <a:xfrm flipH="1">
            <a:off x="4712684" y="92991"/>
            <a:ext cx="673240" cy="10454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1,594 Conclusiones Imágenes y Fotos - 123RF">
            <a:extLst>
              <a:ext uri="{FF2B5EF4-FFF2-40B4-BE49-F238E27FC236}">
                <a16:creationId xmlns:a16="http://schemas.microsoft.com/office/drawing/2014/main" id="{C5BA9153-06F2-4D2E-9455-DB28AB11E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2957" y="4183038"/>
            <a:ext cx="3141785" cy="231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20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73FA6-0F25-46E9-9146-E05871C3FE16}"/>
              </a:ext>
            </a:extLst>
          </p:cNvPr>
          <p:cNvSpPr>
            <a:spLocks noGrp="1"/>
          </p:cNvSpPr>
          <p:nvPr>
            <p:ph type="title"/>
          </p:nvPr>
        </p:nvSpPr>
        <p:spPr/>
        <p:txBody>
          <a:bodyPr>
            <a:normAutofit/>
          </a:bodyPr>
          <a:lstStyle/>
          <a:p>
            <a:r>
              <a:rPr lang="es-MX"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Links</a:t>
            </a:r>
            <a:r>
              <a:rPr lang="es-MX" sz="4000" dirty="0">
                <a:latin typeface="Arial" panose="020B0604020202020204" pitchFamily="34" charset="0"/>
                <a:cs typeface="Arial" panose="020B0604020202020204" pitchFamily="34" charset="0"/>
              </a:rPr>
              <a:t>:</a:t>
            </a:r>
            <a:endParaRPr lang="es-PE" sz="4000"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6BD0DC36-FD91-46FD-ADC1-32BC8B1EAE1A}"/>
              </a:ext>
            </a:extLst>
          </p:cNvPr>
          <p:cNvSpPr>
            <a:spLocks noGrp="1"/>
          </p:cNvSpPr>
          <p:nvPr>
            <p:ph idx="1"/>
          </p:nvPr>
        </p:nvSpPr>
        <p:spPr/>
        <p:txBody>
          <a:bodyPr/>
          <a:lstStyle/>
          <a:p>
            <a:pPr marL="0" indent="0">
              <a:buNone/>
            </a:pPr>
            <a:r>
              <a:rPr lang="es-MX"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Imágenes:</a:t>
            </a:r>
          </a:p>
          <a:p>
            <a:pPr marL="0" indent="0">
              <a:buNone/>
            </a:pPr>
            <a:r>
              <a:rPr lang="es-MX"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https://www.visiblebody.com/es/learn/respiratory/upper-respiratory-system</a:t>
            </a:r>
            <a:endParaRPr lang="es-MX"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s-MX"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https://juegosinfantiles.bosquedefantasias.com/ciencias-naturales/cuerpo-humano-salud-alimentacion/sistema-respiratorio</a:t>
            </a:r>
            <a:endParaRPr lang="es-MX"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s-MX"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https://www.pinterest.es/pin/645070346626724634/</a:t>
            </a:r>
            <a:endParaRPr lang="es-MX"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s-MX"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s-PE" dirty="0"/>
          </a:p>
        </p:txBody>
      </p:sp>
    </p:spTree>
    <p:extLst>
      <p:ext uri="{BB962C8B-B14F-4D97-AF65-F5344CB8AC3E}">
        <p14:creationId xmlns:p14="http://schemas.microsoft.com/office/powerpoint/2010/main" val="1190181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73FA6-0F25-46E9-9146-E05871C3FE16}"/>
              </a:ext>
            </a:extLst>
          </p:cNvPr>
          <p:cNvSpPr>
            <a:spLocks noGrp="1"/>
          </p:cNvSpPr>
          <p:nvPr>
            <p:ph type="title"/>
          </p:nvPr>
        </p:nvSpPr>
        <p:spPr/>
        <p:txBody>
          <a:bodyPr>
            <a:normAutofit/>
          </a:bodyPr>
          <a:lstStyle/>
          <a:p>
            <a:r>
              <a:rPr lang="es-MX"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Links</a:t>
            </a:r>
            <a:r>
              <a:rPr lang="es-MX" sz="4000" dirty="0">
                <a:latin typeface="Arial" panose="020B0604020202020204" pitchFamily="34" charset="0"/>
                <a:cs typeface="Arial" panose="020B0604020202020204" pitchFamily="34" charset="0"/>
              </a:rPr>
              <a:t>:</a:t>
            </a:r>
            <a:endParaRPr lang="es-PE" sz="4000"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6BD0DC36-FD91-46FD-ADC1-32BC8B1EAE1A}"/>
              </a:ext>
            </a:extLst>
          </p:cNvPr>
          <p:cNvSpPr>
            <a:spLocks noGrp="1"/>
          </p:cNvSpPr>
          <p:nvPr>
            <p:ph idx="1"/>
          </p:nvPr>
        </p:nvSpPr>
        <p:spPr>
          <a:xfrm>
            <a:off x="552659" y="1775384"/>
            <a:ext cx="10882365" cy="4796239"/>
          </a:xfrm>
        </p:spPr>
        <p:txBody>
          <a:bodyPr>
            <a:normAutofit/>
          </a:bodyPr>
          <a:lstStyle/>
          <a:p>
            <a:pPr marL="0" indent="0">
              <a:buNone/>
            </a:pPr>
            <a:r>
              <a:rPr lang="es-MX" sz="2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Información:</a:t>
            </a:r>
          </a:p>
          <a:p>
            <a:r>
              <a:rPr lang="es-MX" sz="2000"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https://www.visiblebody.com/es/learn/respiratory/upper-respiratory-system</a:t>
            </a:r>
            <a:endParaRPr lang="es-PE" sz="2000" dirty="0">
              <a:latin typeface="Arial" panose="020B0604020202020204" pitchFamily="34" charset="0"/>
              <a:cs typeface="Arial" panose="020B0604020202020204" pitchFamily="34" charset="0"/>
            </a:endParaRPr>
          </a:p>
          <a:p>
            <a:r>
              <a:rPr lang="es-PE" sz="2000" dirty="0">
                <a:effectLst/>
                <a:latin typeface="Arial" panose="020B0604020202020204" pitchFamily="34" charset="0"/>
                <a:ea typeface="Calibri" panose="020F0502020204030204" pitchFamily="34" charset="0"/>
                <a:cs typeface="Arial" panose="020B0604020202020204" pitchFamily="34" charset="0"/>
                <a:hlinkClick r:id="rId3"/>
              </a:rPr>
              <a:t>https://www.saludcastillayleon.es/AulaPacientes/es/guia-asma/aparato-respiratorio-funciona</a:t>
            </a:r>
            <a:endParaRPr lang="es-PE" sz="2000" dirty="0">
              <a:effectLst/>
              <a:latin typeface="Arial" panose="020B0604020202020204" pitchFamily="34" charset="0"/>
              <a:ea typeface="Calibri" panose="020F0502020204030204" pitchFamily="34" charset="0"/>
              <a:cs typeface="Arial" panose="020B0604020202020204" pitchFamily="34" charset="0"/>
            </a:endParaRPr>
          </a:p>
          <a:p>
            <a:endParaRPr lang="es-PE"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66663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AC4A4B4-F030-4177-AF2C-25A3B919CB85}"/>
              </a:ext>
            </a:extLst>
          </p:cNvPr>
          <p:cNvPicPr>
            <a:picLocks noChangeAspect="1"/>
          </p:cNvPicPr>
          <p:nvPr/>
        </p:nvPicPr>
        <p:blipFill rotWithShape="1">
          <a:blip r:embed="rId2"/>
          <a:srcRect t="4158" b="1656"/>
          <a:stretch/>
        </p:blipFill>
        <p:spPr>
          <a:xfrm>
            <a:off x="0" y="0"/>
            <a:ext cx="12192000" cy="6858000"/>
          </a:xfrm>
          <a:prstGeom prst="rect">
            <a:avLst/>
          </a:prstGeom>
        </p:spPr>
      </p:pic>
      <p:sp>
        <p:nvSpPr>
          <p:cNvPr id="6" name="Título 1">
            <a:extLst>
              <a:ext uri="{FF2B5EF4-FFF2-40B4-BE49-F238E27FC236}">
                <a16:creationId xmlns:a16="http://schemas.microsoft.com/office/drawing/2014/main" id="{9A16EC41-5E68-4580-8073-187A8857B238}"/>
              </a:ext>
            </a:extLst>
          </p:cNvPr>
          <p:cNvSpPr txBox="1">
            <a:spLocks/>
          </p:cNvSpPr>
          <p:nvPr/>
        </p:nvSpPr>
        <p:spPr>
          <a:xfrm>
            <a:off x="990600" y="19544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PE" dirty="0"/>
          </a:p>
        </p:txBody>
      </p:sp>
      <p:sp>
        <p:nvSpPr>
          <p:cNvPr id="8" name="Título 7">
            <a:extLst>
              <a:ext uri="{FF2B5EF4-FFF2-40B4-BE49-F238E27FC236}">
                <a16:creationId xmlns:a16="http://schemas.microsoft.com/office/drawing/2014/main" id="{AE8AAC0C-3744-4737-B96A-947C2CD03B68}"/>
              </a:ext>
            </a:extLst>
          </p:cNvPr>
          <p:cNvSpPr>
            <a:spLocks noGrp="1"/>
          </p:cNvSpPr>
          <p:nvPr>
            <p:ph type="title"/>
          </p:nvPr>
        </p:nvSpPr>
        <p:spPr/>
        <p:txBody>
          <a:bodyPr>
            <a:normAutofit/>
          </a:bodyPr>
          <a:lstStyle/>
          <a:p>
            <a:r>
              <a:rPr lang="es-MX" sz="4000" b="1" u="sng" dirty="0">
                <a:latin typeface="Arial" panose="020B0604020202020204" pitchFamily="34" charset="0"/>
                <a:cs typeface="Arial" panose="020B0604020202020204" pitchFamily="34" charset="0"/>
              </a:rPr>
              <a:t>OBJETIVOS:</a:t>
            </a:r>
            <a:endParaRPr lang="es-PE" sz="4000" b="1" u="sng" dirty="0">
              <a:latin typeface="Arial" panose="020B0604020202020204" pitchFamily="34" charset="0"/>
              <a:cs typeface="Arial" panose="020B0604020202020204" pitchFamily="34" charset="0"/>
            </a:endParaRPr>
          </a:p>
        </p:txBody>
      </p:sp>
      <p:sp>
        <p:nvSpPr>
          <p:cNvPr id="11" name="Rectángulo: esquinas redondeadas 10">
            <a:extLst>
              <a:ext uri="{FF2B5EF4-FFF2-40B4-BE49-F238E27FC236}">
                <a16:creationId xmlns:a16="http://schemas.microsoft.com/office/drawing/2014/main" id="{1B64B78D-4923-4133-9A4D-7CDB193AC411}"/>
              </a:ext>
            </a:extLst>
          </p:cNvPr>
          <p:cNvSpPr/>
          <p:nvPr/>
        </p:nvSpPr>
        <p:spPr>
          <a:xfrm>
            <a:off x="723617" y="1806105"/>
            <a:ext cx="3424646" cy="2794226"/>
          </a:xfrm>
          <a:prstGeom prst="roundRect">
            <a:avLst/>
          </a:prstGeom>
          <a:solidFill>
            <a:schemeClr val="accent2">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CuadroTexto 11">
            <a:extLst>
              <a:ext uri="{FF2B5EF4-FFF2-40B4-BE49-F238E27FC236}">
                <a16:creationId xmlns:a16="http://schemas.microsoft.com/office/drawing/2014/main" id="{EE76D6B3-B9D0-4458-A0D2-E28640E59B66}"/>
              </a:ext>
            </a:extLst>
          </p:cNvPr>
          <p:cNvSpPr txBox="1"/>
          <p:nvPr/>
        </p:nvSpPr>
        <p:spPr>
          <a:xfrm>
            <a:off x="838603" y="1953504"/>
            <a:ext cx="3150326" cy="2523768"/>
          </a:xfrm>
          <a:prstGeom prst="rect">
            <a:avLst/>
          </a:prstGeom>
          <a:noFill/>
        </p:spPr>
        <p:txBody>
          <a:bodyPr wrap="square" rtlCol="0">
            <a:spAutoFit/>
          </a:bodyPr>
          <a:lstStyle/>
          <a:p>
            <a:pPr marL="342900" indent="-342900">
              <a:buAutoNum type="arabicPeriod"/>
            </a:pPr>
            <a:r>
              <a:rPr lang="es-MX" sz="2000" b="1" dirty="0"/>
              <a:t>DESCRIBIR:</a:t>
            </a:r>
          </a:p>
          <a:p>
            <a:pPr marL="342900" indent="-342900">
              <a:buFont typeface="Arial" panose="020B0604020202020204" pitchFamily="34" charset="0"/>
              <a:buChar char="•"/>
            </a:pPr>
            <a:r>
              <a:rPr lang="es-MX" sz="2000" dirty="0"/>
              <a:t>SISTEMA RESPIRATORIO HUMANO.</a:t>
            </a:r>
          </a:p>
          <a:p>
            <a:pPr marL="342900" indent="-342900">
              <a:buFont typeface="Arial" panose="020B0604020202020204" pitchFamily="34" charset="0"/>
              <a:buChar char="•"/>
            </a:pPr>
            <a:r>
              <a:rPr lang="es-MX" sz="2000" dirty="0"/>
              <a:t>ESTRUCTURA Y MORFOLOGÍA</a:t>
            </a:r>
          </a:p>
          <a:p>
            <a:pPr marL="342900" indent="-342900">
              <a:buFont typeface="Arial" panose="020B0604020202020204" pitchFamily="34" charset="0"/>
              <a:buChar char="•"/>
            </a:pPr>
            <a:r>
              <a:rPr lang="es-MX" sz="2000" dirty="0"/>
              <a:t>EXPLICAR COMO FUNCIONA</a:t>
            </a:r>
          </a:p>
          <a:p>
            <a:endParaRPr lang="es-PE" dirty="0"/>
          </a:p>
        </p:txBody>
      </p:sp>
    </p:spTree>
    <p:extLst>
      <p:ext uri="{BB962C8B-B14F-4D97-AF65-F5344CB8AC3E}">
        <p14:creationId xmlns:p14="http://schemas.microsoft.com/office/powerpoint/2010/main" val="805027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solidDmnd">
          <a:fgClr>
            <a:schemeClr val="accent3"/>
          </a:fgClr>
          <a:bgClr>
            <a:schemeClr val="bg1"/>
          </a:bgClr>
        </a:patt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D039F6F-9CF6-4F31-A24E-7B244F0C3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868" y="0"/>
            <a:ext cx="6864264" cy="6864264"/>
          </a:xfrm>
          <a:prstGeom prst="rect">
            <a:avLst/>
          </a:prstGeom>
        </p:spPr>
      </p:pic>
    </p:spTree>
    <p:extLst>
      <p:ext uri="{BB962C8B-B14F-4D97-AF65-F5344CB8AC3E}">
        <p14:creationId xmlns:p14="http://schemas.microsoft.com/office/powerpoint/2010/main" val="1793495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F7FF0B0-1009-438F-B276-96BD0DAF47E8}"/>
              </a:ext>
            </a:extLst>
          </p:cNvPr>
          <p:cNvSpPr>
            <a:spLocks noGrp="1"/>
          </p:cNvSpPr>
          <p:nvPr>
            <p:ph type="title"/>
          </p:nvPr>
        </p:nvSpPr>
        <p:spPr>
          <a:xfrm>
            <a:off x="295275" y="256778"/>
            <a:ext cx="4924425" cy="981868"/>
          </a:xfrm>
        </p:spPr>
        <p:txBody>
          <a:bodyPr>
            <a:normAutofit/>
          </a:bodyPr>
          <a:lstStyle/>
          <a:p>
            <a:r>
              <a:rPr lang="es-MX"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Ⅰ</a:t>
            </a:r>
            <a:r>
              <a:rPr lang="es-MX" sz="4000" b="1" dirty="0">
                <a:latin typeface="Arial" panose="020B0604020202020204" pitchFamily="34" charset="0"/>
                <a:cs typeface="Arial" panose="020B0604020202020204" pitchFamily="34" charset="0"/>
              </a:rPr>
              <a:t>.</a:t>
            </a:r>
            <a:r>
              <a:rPr lang="es-MX" sz="4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INTRODUCCIÓN</a:t>
            </a:r>
            <a:endParaRPr lang="es-PE" sz="4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50F05103-0F78-46C2-A82B-D5D5334B9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15488" y="189189"/>
            <a:ext cx="3606568" cy="3501292"/>
          </a:xfrm>
          <a:prstGeom prst="rect">
            <a:avLst/>
          </a:prstGeom>
        </p:spPr>
      </p:pic>
      <p:sp>
        <p:nvSpPr>
          <p:cNvPr id="8" name="CuadroTexto 7">
            <a:extLst>
              <a:ext uri="{FF2B5EF4-FFF2-40B4-BE49-F238E27FC236}">
                <a16:creationId xmlns:a16="http://schemas.microsoft.com/office/drawing/2014/main" id="{7F27495E-363C-4A0A-9C1A-5389727231C0}"/>
              </a:ext>
            </a:extLst>
          </p:cNvPr>
          <p:cNvSpPr txBox="1"/>
          <p:nvPr/>
        </p:nvSpPr>
        <p:spPr>
          <a:xfrm>
            <a:off x="590864" y="1447798"/>
            <a:ext cx="4145782" cy="4708981"/>
          </a:xfrm>
          <a:prstGeom prst="rect">
            <a:avLst/>
          </a:prstGeom>
          <a:noFill/>
        </p:spPr>
        <p:txBody>
          <a:bodyPr wrap="square" rtlCol="0">
            <a:spAutoFit/>
          </a:bodyPr>
          <a:lstStyle/>
          <a:p>
            <a:r>
              <a:rPr lang="es-MX" sz="2000" b="0" i="0" dirty="0">
                <a:effectLst/>
                <a:latin typeface="Arial" panose="020B0604020202020204" pitchFamily="34" charset="0"/>
                <a:cs typeface="Arial" panose="020B0604020202020204" pitchFamily="34" charset="0"/>
              </a:rPr>
              <a:t>El aparato respiratorio está formado por las </a:t>
            </a:r>
            <a:r>
              <a:rPr lang="es-MX" sz="2000" b="1" i="0" dirty="0">
                <a:effectLst/>
                <a:latin typeface="Arial" panose="020B0604020202020204" pitchFamily="34" charset="0"/>
                <a:cs typeface="Arial" panose="020B0604020202020204" pitchFamily="34" charset="0"/>
              </a:rPr>
              <a:t>vías aéreas</a:t>
            </a:r>
            <a:r>
              <a:rPr lang="es-MX" sz="2000" b="0" i="0" dirty="0">
                <a:effectLst/>
                <a:latin typeface="Arial" panose="020B0604020202020204" pitchFamily="34" charset="0"/>
                <a:cs typeface="Arial" panose="020B0604020202020204" pitchFamily="34" charset="0"/>
              </a:rPr>
              <a:t> y por los </a:t>
            </a:r>
            <a:r>
              <a:rPr lang="es-MX" sz="2000" b="1" i="0" dirty="0">
                <a:effectLst/>
                <a:latin typeface="Arial" panose="020B0604020202020204" pitchFamily="34" charset="0"/>
                <a:cs typeface="Arial" panose="020B0604020202020204" pitchFamily="34" charset="0"/>
              </a:rPr>
              <a:t>pulmones</a:t>
            </a:r>
            <a:r>
              <a:rPr lang="es-MX" sz="2000" b="0" i="0" dirty="0">
                <a:effectLst/>
                <a:latin typeface="Arial" panose="020B0604020202020204" pitchFamily="34" charset="0"/>
                <a:cs typeface="Arial" panose="020B0604020202020204" pitchFamily="34" charset="0"/>
              </a:rPr>
              <a:t>. A través de las vías aéreas el aire circula en dirección a los pulmones y es en estos órganos donde se realiza el intercambio de gases.</a:t>
            </a:r>
          </a:p>
          <a:p>
            <a:r>
              <a:rPr lang="es-MX" sz="2000" b="0" i="0" dirty="0">
                <a:effectLst/>
                <a:latin typeface="Arial" panose="020B0604020202020204" pitchFamily="34" charset="0"/>
                <a:cs typeface="Arial" panose="020B0604020202020204" pitchFamily="34" charset="0"/>
              </a:rPr>
              <a:t>Mediante la respiración, inhalación y exhalación, el sistema respiratorio facilita el intercambio de gases entre el aire y la sangre, y entre la sangre y las células del cuerpo. El sistema respiratorio también nos ayuda a percibir el olor y crear sonidos.</a:t>
            </a:r>
            <a:endParaRPr lang="es-PE" sz="2000" dirty="0">
              <a:latin typeface="Arial" panose="020B0604020202020204" pitchFamily="34" charset="0"/>
              <a:cs typeface="Arial" panose="020B0604020202020204" pitchFamily="34" charset="0"/>
            </a:endParaRPr>
          </a:p>
        </p:txBody>
      </p:sp>
      <p:grpSp>
        <p:nvGrpSpPr>
          <p:cNvPr id="15" name="Grupo 14">
            <a:extLst>
              <a:ext uri="{FF2B5EF4-FFF2-40B4-BE49-F238E27FC236}">
                <a16:creationId xmlns:a16="http://schemas.microsoft.com/office/drawing/2014/main" id="{B630432B-24F0-4217-B355-ECA8ED66FD05}"/>
              </a:ext>
            </a:extLst>
          </p:cNvPr>
          <p:cNvGrpSpPr/>
          <p:nvPr/>
        </p:nvGrpSpPr>
        <p:grpSpPr>
          <a:xfrm>
            <a:off x="8153400" y="398416"/>
            <a:ext cx="3148104" cy="5965629"/>
            <a:chOff x="8153400" y="398416"/>
            <a:chExt cx="3148104" cy="5965629"/>
          </a:xfrm>
        </p:grpSpPr>
        <p:pic>
          <p:nvPicPr>
            <p:cNvPr id="10" name="Imagen 9">
              <a:extLst>
                <a:ext uri="{FF2B5EF4-FFF2-40B4-BE49-F238E27FC236}">
                  <a16:creationId xmlns:a16="http://schemas.microsoft.com/office/drawing/2014/main" id="{2DF23957-280E-44C9-A42A-CA75A2B24B5F}"/>
                </a:ext>
              </a:extLst>
            </p:cNvPr>
            <p:cNvPicPr>
              <a:picLocks noChangeAspect="1"/>
            </p:cNvPicPr>
            <p:nvPr/>
          </p:nvPicPr>
          <p:blipFill>
            <a:blip r:embed="rId3"/>
            <a:stretch>
              <a:fillRect/>
            </a:stretch>
          </p:blipFill>
          <p:spPr>
            <a:xfrm>
              <a:off x="8153400" y="398416"/>
              <a:ext cx="3148104" cy="2841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a:extLst>
                <a:ext uri="{FF2B5EF4-FFF2-40B4-BE49-F238E27FC236}">
                  <a16:creationId xmlns:a16="http://schemas.microsoft.com/office/drawing/2014/main" id="{84844E5D-94F5-475C-AB7C-5B3CAAEADE0C}"/>
                </a:ext>
              </a:extLst>
            </p:cNvPr>
            <p:cNvPicPr>
              <a:picLocks noChangeAspect="1"/>
            </p:cNvPicPr>
            <p:nvPr/>
          </p:nvPicPr>
          <p:blipFill rotWithShape="1">
            <a:blip r:embed="rId4"/>
            <a:srcRect l="1697" r="1697"/>
            <a:stretch/>
          </p:blipFill>
          <p:spPr>
            <a:xfrm>
              <a:off x="8153400" y="3281242"/>
              <a:ext cx="3148104" cy="3082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027854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FB153-A5D6-42D2-B3DD-3C9AF2217678}"/>
              </a:ext>
            </a:extLst>
          </p:cNvPr>
          <p:cNvSpPr>
            <a:spLocks noGrp="1"/>
          </p:cNvSpPr>
          <p:nvPr>
            <p:ph type="title"/>
          </p:nvPr>
        </p:nvSpPr>
        <p:spPr>
          <a:xfrm>
            <a:off x="333375" y="222250"/>
            <a:ext cx="10677525" cy="1325563"/>
          </a:xfrm>
        </p:spPr>
        <p:txBody>
          <a:bodyPr>
            <a:normAutofit/>
          </a:bodyPr>
          <a:lstStyle/>
          <a:p>
            <a:r>
              <a:rPr lang="es-PE"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Ⅱ </a:t>
            </a:r>
            <a:r>
              <a:rPr lang="es-MX" sz="4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¿COMO ES EL SISTEMA RESPIRATORIO HUMANO Y SU ESTRUCTURA ?</a:t>
            </a:r>
            <a:endParaRPr lang="es-PE" sz="4000" dirty="0"/>
          </a:p>
        </p:txBody>
      </p:sp>
      <p:sp>
        <p:nvSpPr>
          <p:cNvPr id="6" name="CuadroTexto 5">
            <a:extLst>
              <a:ext uri="{FF2B5EF4-FFF2-40B4-BE49-F238E27FC236}">
                <a16:creationId xmlns:a16="http://schemas.microsoft.com/office/drawing/2014/main" id="{4A82CD1A-A4CE-4DE2-94AD-680580A4ED39}"/>
              </a:ext>
            </a:extLst>
          </p:cNvPr>
          <p:cNvSpPr txBox="1"/>
          <p:nvPr/>
        </p:nvSpPr>
        <p:spPr>
          <a:xfrm>
            <a:off x="368481" y="1997839"/>
            <a:ext cx="4184469" cy="2862322"/>
          </a:xfrm>
          <a:prstGeom prst="rect">
            <a:avLst/>
          </a:prstGeom>
          <a:noFill/>
        </p:spPr>
        <p:txBody>
          <a:bodyPr wrap="square">
            <a:spAutoFit/>
          </a:bodyPr>
          <a:lstStyle/>
          <a:p>
            <a:r>
              <a:rPr lang="es-MX" sz="2000" b="0" i="0" dirty="0">
                <a:effectLst/>
                <a:latin typeface="Arial" panose="020B0604020202020204" pitchFamily="34" charset="0"/>
                <a:cs typeface="Arial" panose="020B0604020202020204" pitchFamily="34" charset="0"/>
              </a:rPr>
              <a:t>En las vías aéreas diferenciamos la </a:t>
            </a:r>
            <a:r>
              <a:rPr lang="es-MX" sz="2000" b="1" i="1" dirty="0">
                <a:effectLst/>
                <a:latin typeface="Arial" panose="020B0604020202020204" pitchFamily="34" charset="0"/>
                <a:cs typeface="Arial" panose="020B0604020202020204" pitchFamily="34" charset="0"/>
              </a:rPr>
              <a:t>vía aérea superior</a:t>
            </a:r>
            <a:r>
              <a:rPr lang="es-MX" sz="2000" b="0" i="0" dirty="0">
                <a:effectLst/>
                <a:latin typeface="Arial" panose="020B0604020202020204" pitchFamily="34" charset="0"/>
                <a:cs typeface="Arial" panose="020B0604020202020204" pitchFamily="34" charset="0"/>
              </a:rPr>
              <a:t>, desde la nariz y la boca hasta las cuerdas vocales, e incluye la faringe y la laringe, y la </a:t>
            </a:r>
            <a:r>
              <a:rPr lang="es-MX" sz="2000" b="1" i="1" dirty="0">
                <a:effectLst/>
                <a:latin typeface="Arial" panose="020B0604020202020204" pitchFamily="34" charset="0"/>
                <a:cs typeface="Arial" panose="020B0604020202020204" pitchFamily="34" charset="0"/>
              </a:rPr>
              <a:t>vía aérea inferior</a:t>
            </a:r>
            <a:r>
              <a:rPr lang="es-MX" sz="2000" b="0" i="0" dirty="0">
                <a:effectLst/>
                <a:latin typeface="Arial" panose="020B0604020202020204" pitchFamily="34" charset="0"/>
                <a:cs typeface="Arial" panose="020B0604020202020204" pitchFamily="34" charset="0"/>
              </a:rPr>
              <a:t>, formada por la tráquea, los bronquios y sus ramificaciones en el interior de los pulmones, los bronquiolos.</a:t>
            </a:r>
            <a:endParaRPr lang="es-PE" sz="2000" dirty="0">
              <a:latin typeface="Arial" panose="020B0604020202020204" pitchFamily="34" charset="0"/>
              <a:cs typeface="Arial" panose="020B0604020202020204" pitchFamily="34" charset="0"/>
            </a:endParaRPr>
          </a:p>
        </p:txBody>
      </p:sp>
      <p:pic>
        <p:nvPicPr>
          <p:cNvPr id="1026" name="Picture 2" descr="Sistema Respiratorio para Niños de Primaria | Sistema respiratorio para  niños, Sistema respiratorio, Respiratorio">
            <a:extLst>
              <a:ext uri="{FF2B5EF4-FFF2-40B4-BE49-F238E27FC236}">
                <a16:creationId xmlns:a16="http://schemas.microsoft.com/office/drawing/2014/main" id="{A2ED569D-126C-4529-9AD0-B153380F6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5752" y="1890770"/>
            <a:ext cx="3595630" cy="359563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67D5B752-4E01-4BB2-A59E-AF9FEC6149E2}"/>
              </a:ext>
            </a:extLst>
          </p:cNvPr>
          <p:cNvPicPr>
            <a:picLocks noChangeAspect="1"/>
          </p:cNvPicPr>
          <p:nvPr/>
        </p:nvPicPr>
        <p:blipFill rotWithShape="1">
          <a:blip r:embed="rId3">
            <a:extLst>
              <a:ext uri="{28A0092B-C50C-407E-A947-70E740481C1C}">
                <a14:useLocalDpi xmlns:a14="http://schemas.microsoft.com/office/drawing/2010/main" val="0"/>
              </a:ext>
            </a:extLst>
          </a:blip>
          <a:srcRect l="11729" t="10686" r="12253"/>
          <a:stretch/>
        </p:blipFill>
        <p:spPr>
          <a:xfrm flipH="1">
            <a:off x="7820025" y="1996665"/>
            <a:ext cx="4397457" cy="4968910"/>
          </a:xfrm>
          <a:prstGeom prst="rect">
            <a:avLst/>
          </a:prstGeom>
        </p:spPr>
      </p:pic>
      <p:sp>
        <p:nvSpPr>
          <p:cNvPr id="4" name="Rectángulo 3">
            <a:extLst>
              <a:ext uri="{FF2B5EF4-FFF2-40B4-BE49-F238E27FC236}">
                <a16:creationId xmlns:a16="http://schemas.microsoft.com/office/drawing/2014/main" id="{DEB7E002-FE9E-428C-95EC-ACB7EB5DB674}"/>
              </a:ext>
            </a:extLst>
          </p:cNvPr>
          <p:cNvSpPr/>
          <p:nvPr/>
        </p:nvSpPr>
        <p:spPr>
          <a:xfrm>
            <a:off x="5791200" y="2595154"/>
            <a:ext cx="762000" cy="287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a:extLst>
              <a:ext uri="{FF2B5EF4-FFF2-40B4-BE49-F238E27FC236}">
                <a16:creationId xmlns:a16="http://schemas.microsoft.com/office/drawing/2014/main" id="{45CFE5EF-CCC1-4345-848F-DC45A2DD0FC9}"/>
              </a:ext>
            </a:extLst>
          </p:cNvPr>
          <p:cNvSpPr/>
          <p:nvPr/>
        </p:nvSpPr>
        <p:spPr>
          <a:xfrm>
            <a:off x="6553200" y="2667000"/>
            <a:ext cx="504825"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07056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eña general del sistema respiratorio superior, la cavidad nasal y la garganta">
            <a:extLst>
              <a:ext uri="{FF2B5EF4-FFF2-40B4-BE49-F238E27FC236}">
                <a16:creationId xmlns:a16="http://schemas.microsoft.com/office/drawing/2014/main" id="{26E7B899-8514-451C-9C11-FC2438581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17" r="3885" b="25993"/>
          <a:stretch/>
        </p:blipFill>
        <p:spPr bwMode="auto">
          <a:xfrm>
            <a:off x="0" y="-22225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6B368B92-BA35-4557-97A3-729BB12B5AFA}"/>
              </a:ext>
            </a:extLst>
          </p:cNvPr>
          <p:cNvSpPr>
            <a:spLocks noGrp="1"/>
          </p:cNvSpPr>
          <p:nvPr>
            <p:ph type="title"/>
          </p:nvPr>
        </p:nvSpPr>
        <p:spPr>
          <a:xfrm>
            <a:off x="333375" y="222250"/>
            <a:ext cx="8448675" cy="1325563"/>
          </a:xfrm>
        </p:spPr>
        <p:txBody>
          <a:bodyPr>
            <a:normAutofit/>
          </a:bodyPr>
          <a:lstStyle/>
          <a:p>
            <a:r>
              <a:rPr lang="es-MX" sz="4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III. SISTEMA SUPERIOR: NARIZ</a:t>
            </a:r>
            <a:endParaRPr lang="es-PE" sz="4000" dirty="0"/>
          </a:p>
        </p:txBody>
      </p:sp>
      <p:pic>
        <p:nvPicPr>
          <p:cNvPr id="2056" name="Picture 8">
            <a:extLst>
              <a:ext uri="{FF2B5EF4-FFF2-40B4-BE49-F238E27FC236}">
                <a16:creationId xmlns:a16="http://schemas.microsoft.com/office/drawing/2014/main" id="{7A11928F-7034-4EDF-9867-E13CF6781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139" y="2378450"/>
            <a:ext cx="3772886" cy="283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Marcador de contenido 4">
            <a:extLst>
              <a:ext uri="{FF2B5EF4-FFF2-40B4-BE49-F238E27FC236}">
                <a16:creationId xmlns:a16="http://schemas.microsoft.com/office/drawing/2014/main" id="{F5BDDE9F-1F29-4D1B-97FD-EB0D52D2027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5705" r="54548"/>
          <a:stretch/>
        </p:blipFill>
        <p:spPr>
          <a:xfrm>
            <a:off x="8171121" y="3895351"/>
            <a:ext cx="2480132" cy="2962649"/>
          </a:xfrm>
        </p:spPr>
      </p:pic>
      <p:pic>
        <p:nvPicPr>
          <p:cNvPr id="15" name="Marcador de contenido 4">
            <a:extLst>
              <a:ext uri="{FF2B5EF4-FFF2-40B4-BE49-F238E27FC236}">
                <a16:creationId xmlns:a16="http://schemas.microsoft.com/office/drawing/2014/main" id="{87C2800F-1656-46B0-A43B-6687519C0426}"/>
              </a:ext>
            </a:extLst>
          </p:cNvPr>
          <p:cNvPicPr>
            <a:picLocks noChangeAspect="1"/>
          </p:cNvPicPr>
          <p:nvPr/>
        </p:nvPicPr>
        <p:blipFill rotWithShape="1">
          <a:blip r:embed="rId4">
            <a:extLst>
              <a:ext uri="{28A0092B-C50C-407E-A947-70E740481C1C}">
                <a14:useLocalDpi xmlns:a14="http://schemas.microsoft.com/office/drawing/2010/main" val="0"/>
              </a:ext>
            </a:extLst>
          </a:blip>
          <a:srcRect l="44359" t="43849"/>
          <a:stretch/>
        </p:blipFill>
        <p:spPr>
          <a:xfrm>
            <a:off x="10582782" y="3794106"/>
            <a:ext cx="3036084" cy="3063894"/>
          </a:xfrm>
          <a:prstGeom prst="rect">
            <a:avLst/>
          </a:prstGeom>
        </p:spPr>
      </p:pic>
      <p:sp>
        <p:nvSpPr>
          <p:cNvPr id="7" name="Rectángulo: esquinas redondeadas 6">
            <a:extLst>
              <a:ext uri="{FF2B5EF4-FFF2-40B4-BE49-F238E27FC236}">
                <a16:creationId xmlns:a16="http://schemas.microsoft.com/office/drawing/2014/main" id="{1EF570EB-86A6-48B1-976B-5AD755E6A65E}"/>
              </a:ext>
            </a:extLst>
          </p:cNvPr>
          <p:cNvSpPr/>
          <p:nvPr/>
        </p:nvSpPr>
        <p:spPr>
          <a:xfrm>
            <a:off x="164783" y="1724026"/>
            <a:ext cx="4388167" cy="4548842"/>
          </a:xfrm>
          <a:prstGeom prst="round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CuadroTexto 19">
            <a:extLst>
              <a:ext uri="{FF2B5EF4-FFF2-40B4-BE49-F238E27FC236}">
                <a16:creationId xmlns:a16="http://schemas.microsoft.com/office/drawing/2014/main" id="{AE78CA93-C14C-4938-B22F-C66D73831795}"/>
              </a:ext>
            </a:extLst>
          </p:cNvPr>
          <p:cNvSpPr txBox="1"/>
          <p:nvPr/>
        </p:nvSpPr>
        <p:spPr>
          <a:xfrm>
            <a:off x="342426" y="2109788"/>
            <a:ext cx="4105749" cy="4401205"/>
          </a:xfrm>
          <a:prstGeom prst="rect">
            <a:avLst/>
          </a:prstGeom>
          <a:noFill/>
        </p:spPr>
        <p:txBody>
          <a:bodyPr wrap="square">
            <a:spAutoFit/>
          </a:bodyPr>
          <a:lstStyle/>
          <a:p>
            <a:pPr algn="l"/>
            <a:r>
              <a:rPr lang="es-MX" sz="2000" i="0" dirty="0">
                <a:solidFill>
                  <a:schemeClr val="bg1"/>
                </a:solidFill>
                <a:effectLst/>
                <a:latin typeface="Arial" panose="020B0604020202020204" pitchFamily="34" charset="0"/>
                <a:cs typeface="Arial" panose="020B0604020202020204" pitchFamily="34" charset="0"/>
              </a:rPr>
              <a:t>El sistema respiratorio superior consiste en la nariz y la cavidad nasal, la faringe y la laringe. Nos permiten respirar y hablar. Calientan y limpian el aire que respiramos: las membranas mucosas que rodean las estructuras del tracto respiratorio superior atrapan partículas extrañas como el humo y otros contaminantes antes de que lleguen a los pulmones.</a:t>
            </a:r>
          </a:p>
          <a:p>
            <a:br>
              <a:rPr lang="es-MX" sz="2000" dirty="0"/>
            </a:br>
            <a:endParaRPr lang="es-PE" sz="2000" dirty="0">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576980EB-2E52-40E0-948A-C0A9D16E1AAE}"/>
              </a:ext>
            </a:extLst>
          </p:cNvPr>
          <p:cNvSpPr txBox="1"/>
          <p:nvPr/>
        </p:nvSpPr>
        <p:spPr>
          <a:xfrm>
            <a:off x="8064817" y="447357"/>
            <a:ext cx="3946208" cy="1015663"/>
          </a:xfrm>
          <a:prstGeom prst="rect">
            <a:avLst/>
          </a:prstGeom>
          <a:noFill/>
        </p:spPr>
        <p:txBody>
          <a:bodyPr wrap="square">
            <a:spAutoFit/>
          </a:bodyPr>
          <a:lstStyle/>
          <a:p>
            <a:r>
              <a:rPr lang="es-MX" sz="2000" dirty="0">
                <a:latin typeface="Arial" panose="020B0604020202020204" pitchFamily="34" charset="0"/>
                <a:cs typeface="Arial" panose="020B0604020202020204" pitchFamily="34" charset="0"/>
              </a:rPr>
              <a:t>La nariz detecta las moléculas de olor y ayuda a filtrar y calentar el aire que inhalamos.</a:t>
            </a:r>
            <a:endParaRPr lang="es-P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099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C51FCDC1-0CD7-46E9-9FBC-7FECC711DBBE}"/>
              </a:ext>
            </a:extLst>
          </p:cNvPr>
          <p:cNvSpPr>
            <a:spLocks noGrp="1"/>
          </p:cNvSpPr>
          <p:nvPr>
            <p:ph type="title"/>
          </p:nvPr>
        </p:nvSpPr>
        <p:spPr>
          <a:xfrm>
            <a:off x="333375" y="222250"/>
            <a:ext cx="10696575" cy="1325563"/>
          </a:xfrm>
        </p:spPr>
        <p:txBody>
          <a:bodyPr>
            <a:normAutofit/>
          </a:bodyPr>
          <a:lstStyle/>
          <a:p>
            <a:r>
              <a:rPr lang="es-MX" sz="40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SISTEMA SUPERIOR ¿CÓMO FUNCIONA?</a:t>
            </a:r>
            <a:endParaRPr lang="es-PE" sz="4000" dirty="0">
              <a:solidFill>
                <a:schemeClr val="bg1"/>
              </a:solidFill>
            </a:endParaRPr>
          </a:p>
        </p:txBody>
      </p:sp>
      <p:sp>
        <p:nvSpPr>
          <p:cNvPr id="9" name="CuadroTexto 8">
            <a:extLst>
              <a:ext uri="{FF2B5EF4-FFF2-40B4-BE49-F238E27FC236}">
                <a16:creationId xmlns:a16="http://schemas.microsoft.com/office/drawing/2014/main" id="{D39924FD-A0C1-40F7-933B-F52C0C0C64DE}"/>
              </a:ext>
            </a:extLst>
          </p:cNvPr>
          <p:cNvSpPr txBox="1"/>
          <p:nvPr/>
        </p:nvSpPr>
        <p:spPr>
          <a:xfrm>
            <a:off x="333375" y="1571625"/>
            <a:ext cx="6219824" cy="707886"/>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A) La nariz y las cavidades nasales forman las vías respiratorias para la respiración</a:t>
            </a:r>
            <a:endParaRPr lang="es-PE" sz="2000" b="1" dirty="0">
              <a:solidFill>
                <a:schemeClr val="bg1"/>
              </a:solidFill>
              <a:latin typeface="Arial" panose="020B0604020202020204" pitchFamily="34" charset="0"/>
              <a:cs typeface="Arial" panose="020B0604020202020204" pitchFamily="34" charset="0"/>
            </a:endParaRPr>
          </a:p>
        </p:txBody>
      </p:sp>
      <p:sp>
        <p:nvSpPr>
          <p:cNvPr id="13" name="Rectángulo: esquinas redondeadas 12">
            <a:extLst>
              <a:ext uri="{FF2B5EF4-FFF2-40B4-BE49-F238E27FC236}">
                <a16:creationId xmlns:a16="http://schemas.microsoft.com/office/drawing/2014/main" id="{BD5A17CB-1BFD-4342-B921-EA7016519B93}"/>
              </a:ext>
            </a:extLst>
          </p:cNvPr>
          <p:cNvSpPr/>
          <p:nvPr/>
        </p:nvSpPr>
        <p:spPr>
          <a:xfrm>
            <a:off x="161925" y="2400300"/>
            <a:ext cx="5391149" cy="4121150"/>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CuadroTexto 13">
            <a:extLst>
              <a:ext uri="{FF2B5EF4-FFF2-40B4-BE49-F238E27FC236}">
                <a16:creationId xmlns:a16="http://schemas.microsoft.com/office/drawing/2014/main" id="{6198B164-259E-410D-B62B-2E759B53361D}"/>
              </a:ext>
            </a:extLst>
          </p:cNvPr>
          <p:cNvSpPr txBox="1"/>
          <p:nvPr/>
        </p:nvSpPr>
        <p:spPr>
          <a:xfrm>
            <a:off x="472084" y="3810349"/>
            <a:ext cx="4735320" cy="1323439"/>
          </a:xfrm>
          <a:prstGeom prst="rect">
            <a:avLst/>
          </a:prstGeom>
          <a:noFill/>
        </p:spPr>
        <p:txBody>
          <a:bodyPr wrap="square">
            <a:spAutoFit/>
          </a:bodyPr>
          <a:lstStyle/>
          <a:p>
            <a:r>
              <a:rPr lang="es-MX" sz="2000" b="0" i="0" dirty="0">
                <a:solidFill>
                  <a:schemeClr val="bg1"/>
                </a:solidFill>
                <a:effectLst/>
                <a:latin typeface="Arial" panose="020B0604020202020204" pitchFamily="34" charset="0"/>
              </a:rPr>
              <a:t>El aire es inhalado a través de los orificios nasales y es calentado a medida que se desplaza hacia el interior de las cavidades nasales.</a:t>
            </a:r>
            <a:endParaRPr lang="es-PE" sz="2000" dirty="0">
              <a:solidFill>
                <a:schemeClr val="bg1"/>
              </a:solidFill>
            </a:endParaRPr>
          </a:p>
        </p:txBody>
      </p:sp>
      <p:pic>
        <p:nvPicPr>
          <p:cNvPr id="17" name="X2Download.app-Learn@Visible Body - Inside the Nasal cavity">
            <a:hlinkClick r:id="" action="ppaction://media"/>
            <a:extLst>
              <a:ext uri="{FF2B5EF4-FFF2-40B4-BE49-F238E27FC236}">
                <a16:creationId xmlns:a16="http://schemas.microsoft.com/office/drawing/2014/main" id="{A45CE8DB-2F81-428C-A645-B693D03112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72917" y="2434888"/>
            <a:ext cx="5314116" cy="3985587"/>
          </a:xfrm>
          <a:prstGeom prst="rect">
            <a:avLst/>
          </a:prstGeom>
        </p:spPr>
      </p:pic>
      <p:pic>
        <p:nvPicPr>
          <p:cNvPr id="18" name="Marcador de contenido 4">
            <a:extLst>
              <a:ext uri="{FF2B5EF4-FFF2-40B4-BE49-F238E27FC236}">
                <a16:creationId xmlns:a16="http://schemas.microsoft.com/office/drawing/2014/main" id="{C6729AD4-FF4C-4807-B90E-12596EE4CA94}"/>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45705" r="54548"/>
          <a:stretch/>
        </p:blipFill>
        <p:spPr>
          <a:xfrm>
            <a:off x="8171121" y="3895351"/>
            <a:ext cx="2480132" cy="2962649"/>
          </a:xfrm>
        </p:spPr>
      </p:pic>
      <p:pic>
        <p:nvPicPr>
          <p:cNvPr id="19" name="Marcador de contenido 4">
            <a:extLst>
              <a:ext uri="{FF2B5EF4-FFF2-40B4-BE49-F238E27FC236}">
                <a16:creationId xmlns:a16="http://schemas.microsoft.com/office/drawing/2014/main" id="{6DE4B3C2-1565-4097-9D09-2D386B0268F4}"/>
              </a:ext>
            </a:extLst>
          </p:cNvPr>
          <p:cNvPicPr>
            <a:picLocks noChangeAspect="1"/>
          </p:cNvPicPr>
          <p:nvPr/>
        </p:nvPicPr>
        <p:blipFill rotWithShape="1">
          <a:blip r:embed="rId6">
            <a:extLst>
              <a:ext uri="{28A0092B-C50C-407E-A947-70E740481C1C}">
                <a14:useLocalDpi xmlns:a14="http://schemas.microsoft.com/office/drawing/2010/main" val="0"/>
              </a:ext>
            </a:extLst>
          </a:blip>
          <a:srcRect l="44359" t="43849"/>
          <a:stretch/>
        </p:blipFill>
        <p:spPr>
          <a:xfrm>
            <a:off x="10582782" y="3794106"/>
            <a:ext cx="3036084" cy="3063894"/>
          </a:xfrm>
          <a:prstGeom prst="rect">
            <a:avLst/>
          </a:prstGeom>
        </p:spPr>
      </p:pic>
    </p:spTree>
    <p:extLst>
      <p:ext uri="{BB962C8B-B14F-4D97-AF65-F5344CB8AC3E}">
        <p14:creationId xmlns:p14="http://schemas.microsoft.com/office/powerpoint/2010/main" val="18535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C422097-FD76-4181-BA1B-612FB1E30981}"/>
              </a:ext>
            </a:extLst>
          </p:cNvPr>
          <p:cNvSpPr txBox="1"/>
          <p:nvPr/>
        </p:nvSpPr>
        <p:spPr>
          <a:xfrm>
            <a:off x="333375" y="457200"/>
            <a:ext cx="7181850"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B) Los senos paranasales rodean las cavidades nasales</a:t>
            </a:r>
            <a:endParaRPr lang="es-PE" sz="2000" b="1" dirty="0">
              <a:solidFill>
                <a:schemeClr val="bg1"/>
              </a:solidFill>
              <a:latin typeface="Arial" panose="020B0604020202020204" pitchFamily="34" charset="0"/>
              <a:cs typeface="Arial" panose="020B0604020202020204" pitchFamily="34" charset="0"/>
            </a:endParaRPr>
          </a:p>
        </p:txBody>
      </p:sp>
      <p:sp>
        <p:nvSpPr>
          <p:cNvPr id="8" name="Rectángulo: esquinas redondeadas 7">
            <a:extLst>
              <a:ext uri="{FF2B5EF4-FFF2-40B4-BE49-F238E27FC236}">
                <a16:creationId xmlns:a16="http://schemas.microsoft.com/office/drawing/2014/main" id="{429A1710-CC5C-43BB-AC5E-5D84BB029A1F}"/>
              </a:ext>
            </a:extLst>
          </p:cNvPr>
          <p:cNvSpPr/>
          <p:nvPr/>
        </p:nvSpPr>
        <p:spPr>
          <a:xfrm>
            <a:off x="180975" y="1619250"/>
            <a:ext cx="6124575" cy="4038600"/>
          </a:xfrm>
          <a:prstGeom prst="roundRect">
            <a:avLst/>
          </a:prstGeom>
          <a:solidFill>
            <a:schemeClr val="accent1">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EC30FB6E-75E9-45CB-A442-8072A2485455}"/>
              </a:ext>
            </a:extLst>
          </p:cNvPr>
          <p:cNvSpPr txBox="1"/>
          <p:nvPr/>
        </p:nvSpPr>
        <p:spPr>
          <a:xfrm>
            <a:off x="542924" y="3104591"/>
            <a:ext cx="5400675" cy="1015663"/>
          </a:xfrm>
          <a:prstGeom prst="rect">
            <a:avLst/>
          </a:prstGeom>
          <a:noFill/>
        </p:spPr>
        <p:txBody>
          <a:bodyPr wrap="square">
            <a:spAutoFit/>
          </a:bodyPr>
          <a:lstStyle/>
          <a:p>
            <a:r>
              <a:rPr lang="es-MX" sz="2000" dirty="0">
                <a:solidFill>
                  <a:schemeClr val="bg1"/>
                </a:solidFill>
                <a:latin typeface="Arial" panose="020B0604020202020204" pitchFamily="34" charset="0"/>
                <a:cs typeface="Arial" panose="020B0604020202020204" pitchFamily="34" charset="0"/>
              </a:rPr>
              <a:t>Los senos paranasales están revestidos por mucosas que ayudan a calentar y humedecer el aire que inhalamos.</a:t>
            </a:r>
            <a:endParaRPr lang="es-PE" sz="2000" dirty="0">
              <a:solidFill>
                <a:schemeClr val="bg1"/>
              </a:solidFill>
              <a:latin typeface="Arial" panose="020B0604020202020204" pitchFamily="34" charset="0"/>
              <a:cs typeface="Arial" panose="020B0604020202020204" pitchFamily="34" charset="0"/>
            </a:endParaRPr>
          </a:p>
        </p:txBody>
      </p:sp>
      <p:pic>
        <p:nvPicPr>
          <p:cNvPr id="3074" name="Picture 2" descr="Regiones de los senos paranasales; frontal, etmoides, esfenoides y maxilar">
            <a:extLst>
              <a:ext uri="{FF2B5EF4-FFF2-40B4-BE49-F238E27FC236}">
                <a16:creationId xmlns:a16="http://schemas.microsoft.com/office/drawing/2014/main" id="{842CC33F-9E4A-44EE-9FD2-2B7A4AF52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50" y="1794986"/>
            <a:ext cx="5267325" cy="368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635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5B7B3E8-1267-427C-9641-168DB1646B4A}"/>
              </a:ext>
            </a:extLst>
          </p:cNvPr>
          <p:cNvSpPr txBox="1"/>
          <p:nvPr/>
        </p:nvSpPr>
        <p:spPr>
          <a:xfrm>
            <a:off x="333374" y="457200"/>
            <a:ext cx="10515599"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C) La faringe conecta las cavidades nasales y la bucal con la laringe y el esófago</a:t>
            </a:r>
            <a:endParaRPr lang="es-PE" sz="2000" b="1" dirty="0">
              <a:solidFill>
                <a:schemeClr val="bg1"/>
              </a:solidFill>
              <a:latin typeface="Arial" panose="020B0604020202020204" pitchFamily="34" charset="0"/>
              <a:cs typeface="Arial" panose="020B0604020202020204" pitchFamily="34" charset="0"/>
            </a:endParaRPr>
          </a:p>
        </p:txBody>
      </p:sp>
      <p:sp>
        <p:nvSpPr>
          <p:cNvPr id="7" name="Rectángulo: esquinas redondeadas 6">
            <a:extLst>
              <a:ext uri="{FF2B5EF4-FFF2-40B4-BE49-F238E27FC236}">
                <a16:creationId xmlns:a16="http://schemas.microsoft.com/office/drawing/2014/main" id="{E239D75A-9F3F-4FFE-8038-59FE579CBBD7}"/>
              </a:ext>
            </a:extLst>
          </p:cNvPr>
          <p:cNvSpPr/>
          <p:nvPr/>
        </p:nvSpPr>
        <p:spPr>
          <a:xfrm>
            <a:off x="247650" y="1209675"/>
            <a:ext cx="6353175" cy="5191125"/>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9E0D0423-0CB4-4611-B479-C21C9CCA2A36}"/>
              </a:ext>
            </a:extLst>
          </p:cNvPr>
          <p:cNvSpPr txBox="1"/>
          <p:nvPr/>
        </p:nvSpPr>
        <p:spPr>
          <a:xfrm>
            <a:off x="447674" y="2989629"/>
            <a:ext cx="5953126" cy="1631216"/>
          </a:xfrm>
          <a:prstGeom prst="rect">
            <a:avLst/>
          </a:prstGeom>
          <a:noFill/>
        </p:spPr>
        <p:txBody>
          <a:bodyPr wrap="square">
            <a:spAutoFit/>
          </a:bodyPr>
          <a:lstStyle/>
          <a:p>
            <a:r>
              <a:rPr lang="es-MX" sz="2000" b="0" i="0" dirty="0">
                <a:solidFill>
                  <a:schemeClr val="bg1"/>
                </a:solidFill>
                <a:effectLst/>
                <a:latin typeface="Arial" panose="020B0604020202020204" pitchFamily="34" charset="0"/>
                <a:cs typeface="Arial" panose="020B0604020202020204" pitchFamily="34" charset="0"/>
              </a:rPr>
              <a:t>Durante la respiración, permite el paso de aire entre la laringe y la tráquea y las cavidades nasales y la bucal. La faringe incluye tres regiones: La nasofaringe es posterior a la cavidad nasal y funciona sólo como conducto para el paso de aire.</a:t>
            </a:r>
            <a:endParaRPr lang="es-PE" sz="2000" dirty="0">
              <a:solidFill>
                <a:schemeClr val="bg1"/>
              </a:solidFill>
              <a:latin typeface="Arial" panose="020B0604020202020204" pitchFamily="34" charset="0"/>
              <a:cs typeface="Arial" panose="020B0604020202020204" pitchFamily="34" charset="0"/>
            </a:endParaRPr>
          </a:p>
        </p:txBody>
      </p:sp>
      <p:pic>
        <p:nvPicPr>
          <p:cNvPr id="5122" name="Picture 2" descr="Las regiones de la faringe se pueden dividir en nasofaringe, orofaringe y laringofaringe">
            <a:extLst>
              <a:ext uri="{FF2B5EF4-FFF2-40B4-BE49-F238E27FC236}">
                <a16:creationId xmlns:a16="http://schemas.microsoft.com/office/drawing/2014/main" id="{62DFCDA9-2735-48A3-B259-0C8C4B297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899" y="1924050"/>
            <a:ext cx="49530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4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9DC13D98-EFA3-4667-86A7-4B3DC2F0E219}"/>
              </a:ext>
            </a:extLst>
          </p:cNvPr>
          <p:cNvSpPr txBox="1"/>
          <p:nvPr/>
        </p:nvSpPr>
        <p:spPr>
          <a:xfrm>
            <a:off x="333374" y="457200"/>
            <a:ext cx="10515599" cy="400110"/>
          </a:xfrm>
          <a:prstGeom prst="rect">
            <a:avLst/>
          </a:prstGeom>
          <a:noFill/>
        </p:spPr>
        <p:txBody>
          <a:bodyPr wrap="square" rtlCol="0">
            <a:spAutoFit/>
          </a:bodyPr>
          <a:lstStyle/>
          <a:p>
            <a:r>
              <a:rPr lang="es-MX" sz="2000" b="1" dirty="0">
                <a:solidFill>
                  <a:schemeClr val="bg1"/>
                </a:solidFill>
                <a:latin typeface="Arial" panose="020B0604020202020204" pitchFamily="34" charset="0"/>
                <a:cs typeface="Arial" panose="020B0604020202020204" pitchFamily="34" charset="0"/>
              </a:rPr>
              <a:t>D) </a:t>
            </a:r>
            <a:r>
              <a:rPr lang="es-MX" sz="2000" b="1" i="0" dirty="0">
                <a:solidFill>
                  <a:schemeClr val="bg1"/>
                </a:solidFill>
                <a:effectLst/>
                <a:latin typeface="Arial" panose="020B0604020202020204" pitchFamily="34" charset="0"/>
                <a:cs typeface="Arial" panose="020B0604020202020204" pitchFamily="34" charset="0"/>
              </a:rPr>
              <a:t>La laringe y las cuerdas vocales nos permiten respirar, hablar y cantar</a:t>
            </a:r>
          </a:p>
        </p:txBody>
      </p:sp>
      <p:sp>
        <p:nvSpPr>
          <p:cNvPr id="7" name="Rectángulo: esquinas redondeadas 6">
            <a:extLst>
              <a:ext uri="{FF2B5EF4-FFF2-40B4-BE49-F238E27FC236}">
                <a16:creationId xmlns:a16="http://schemas.microsoft.com/office/drawing/2014/main" id="{E4166049-63AD-4722-BAE4-CA0DD386D2F5}"/>
              </a:ext>
            </a:extLst>
          </p:cNvPr>
          <p:cNvSpPr/>
          <p:nvPr/>
        </p:nvSpPr>
        <p:spPr>
          <a:xfrm>
            <a:off x="247650" y="1066799"/>
            <a:ext cx="6543675" cy="5334001"/>
          </a:xfrm>
          <a:prstGeom prst="roundRect">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AEF64AEC-6966-4D20-AA97-051F3CC79440}"/>
              </a:ext>
            </a:extLst>
          </p:cNvPr>
          <p:cNvSpPr txBox="1"/>
          <p:nvPr/>
        </p:nvSpPr>
        <p:spPr>
          <a:xfrm>
            <a:off x="471487" y="3017935"/>
            <a:ext cx="6096000" cy="1631216"/>
          </a:xfrm>
          <a:prstGeom prst="rect">
            <a:avLst/>
          </a:prstGeom>
          <a:noFill/>
        </p:spPr>
        <p:txBody>
          <a:bodyPr wrap="square">
            <a:spAutoFit/>
          </a:bodyPr>
          <a:lstStyle/>
          <a:p>
            <a:r>
              <a:rPr lang="es-MX" sz="2000" b="0" i="0" dirty="0">
                <a:solidFill>
                  <a:schemeClr val="bg1"/>
                </a:solidFill>
                <a:effectLst/>
                <a:latin typeface="Arial" panose="020B0604020202020204" pitchFamily="34" charset="0"/>
              </a:rPr>
              <a:t>Dentro de la laringe se encuentran los pliegues vocales, que tienen ligamentos elásticos en su parte central. Cuando hablamos, gritamos o cantamos, el aire que asciende desde los pulmones y la tráquea hace vibrar las cuerdas, produciendo el sonido.</a:t>
            </a:r>
            <a:endParaRPr lang="es-PE" sz="2000" dirty="0">
              <a:solidFill>
                <a:schemeClr val="bg1"/>
              </a:solidFill>
              <a:latin typeface="Arial" panose="020B0604020202020204" pitchFamily="34" charset="0"/>
              <a:cs typeface="Arial" panose="020B0604020202020204" pitchFamily="34" charset="0"/>
            </a:endParaRPr>
          </a:p>
        </p:txBody>
      </p:sp>
      <p:pic>
        <p:nvPicPr>
          <p:cNvPr id="11" name="Learn@Visible Body - Larynx">
            <a:hlinkClick r:id="" action="ppaction://media"/>
            <a:extLst>
              <a:ext uri="{FF2B5EF4-FFF2-40B4-BE49-F238E27FC236}">
                <a16:creationId xmlns:a16="http://schemas.microsoft.com/office/drawing/2014/main" id="{40374A23-083A-4D95-8C0D-3677D7B442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24687" y="1994028"/>
            <a:ext cx="4905375" cy="3679031"/>
          </a:xfrm>
          <a:prstGeom prst="rect">
            <a:avLst/>
          </a:prstGeom>
        </p:spPr>
      </p:pic>
      <p:pic>
        <p:nvPicPr>
          <p:cNvPr id="14" name="Marcador de contenido 4">
            <a:extLst>
              <a:ext uri="{FF2B5EF4-FFF2-40B4-BE49-F238E27FC236}">
                <a16:creationId xmlns:a16="http://schemas.microsoft.com/office/drawing/2014/main" id="{98B4E413-3D4C-450B-9A51-D1EBFC9058E1}"/>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45705" r="54548"/>
          <a:stretch/>
        </p:blipFill>
        <p:spPr>
          <a:xfrm>
            <a:off x="8171121" y="3895351"/>
            <a:ext cx="2480132" cy="2962649"/>
          </a:xfrm>
        </p:spPr>
      </p:pic>
      <p:pic>
        <p:nvPicPr>
          <p:cNvPr id="15" name="Marcador de contenido 4">
            <a:extLst>
              <a:ext uri="{FF2B5EF4-FFF2-40B4-BE49-F238E27FC236}">
                <a16:creationId xmlns:a16="http://schemas.microsoft.com/office/drawing/2014/main" id="{417F7BC2-09DD-46DD-BD7E-A4B8ABF4CFB1}"/>
              </a:ext>
            </a:extLst>
          </p:cNvPr>
          <p:cNvPicPr>
            <a:picLocks noChangeAspect="1"/>
          </p:cNvPicPr>
          <p:nvPr/>
        </p:nvPicPr>
        <p:blipFill rotWithShape="1">
          <a:blip r:embed="rId6">
            <a:extLst>
              <a:ext uri="{28A0092B-C50C-407E-A947-70E740481C1C}">
                <a14:useLocalDpi xmlns:a14="http://schemas.microsoft.com/office/drawing/2010/main" val="0"/>
              </a:ext>
            </a:extLst>
          </a:blip>
          <a:srcRect l="44359" t="43849"/>
          <a:stretch/>
        </p:blipFill>
        <p:spPr>
          <a:xfrm>
            <a:off x="10582782" y="3794106"/>
            <a:ext cx="3036084" cy="3063894"/>
          </a:xfrm>
          <a:prstGeom prst="rect">
            <a:avLst/>
          </a:prstGeom>
        </p:spPr>
      </p:pic>
    </p:spTree>
    <p:extLst>
      <p:ext uri="{BB962C8B-B14F-4D97-AF65-F5344CB8AC3E}">
        <p14:creationId xmlns:p14="http://schemas.microsoft.com/office/powerpoint/2010/main" val="352368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1025</Words>
  <Application>Microsoft Office PowerPoint</Application>
  <PresentationFormat>Panorámica</PresentationFormat>
  <Paragraphs>57</Paragraphs>
  <Slides>20</Slides>
  <Notes>0</Notes>
  <HiddenSlides>0</HiddenSlides>
  <MMClips>7</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Arial</vt:lpstr>
      <vt:lpstr>Calibri</vt:lpstr>
      <vt:lpstr>Calibri Light</vt:lpstr>
      <vt:lpstr>Myriad W01 Regular</vt:lpstr>
      <vt:lpstr>Tema de Office</vt:lpstr>
      <vt:lpstr>Presentación de PowerPoint</vt:lpstr>
      <vt:lpstr>OBJETIVOS:</vt:lpstr>
      <vt:lpstr>Ⅰ.INTRODUCCIÓN</vt:lpstr>
      <vt:lpstr>Ⅱ ¿COMO ES EL SISTEMA RESPIRATORIO HUMANO Y SU ESTRUCTURA ?</vt:lpstr>
      <vt:lpstr>III. SISTEMA SUPERIOR: NARIZ</vt:lpstr>
      <vt:lpstr>2. SISTEMA SUPERIOR ¿CÓMO FUNCIONA?</vt:lpstr>
      <vt:lpstr>Presentación de PowerPoint</vt:lpstr>
      <vt:lpstr>Presentación de PowerPoint</vt:lpstr>
      <vt:lpstr>Presentación de PowerPoint</vt:lpstr>
      <vt:lpstr>Presentación de PowerPoint</vt:lpstr>
      <vt:lpstr>IV. SISTEMA INFERIO: PULMONES</vt:lpstr>
      <vt:lpstr>2. SISTEMA INFERIOR ¿CÓMO FUNCIONA?</vt:lpstr>
      <vt:lpstr>Presentación de PowerPoint</vt:lpstr>
      <vt:lpstr>Presentación de PowerPoint</vt:lpstr>
      <vt:lpstr>Presentación de PowerPoint</vt:lpstr>
      <vt:lpstr>Presentación de PowerPoint</vt:lpstr>
      <vt:lpstr>V.Concluciones </vt:lpstr>
      <vt:lpstr>Links:</vt:lpstr>
      <vt:lpstr>Links: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GAMER</dc:creator>
  <cp:lastModifiedBy>Juan Diego Valencia Cotrina</cp:lastModifiedBy>
  <cp:revision>66</cp:revision>
  <cp:lastPrinted>2022-11-24T05:06:48Z</cp:lastPrinted>
  <dcterms:created xsi:type="dcterms:W3CDTF">2012-07-30T22:48:03Z</dcterms:created>
  <dcterms:modified xsi:type="dcterms:W3CDTF">2022-11-24T06:14:59Z</dcterms:modified>
</cp:coreProperties>
</file>