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CC"/>
    <a:srgbClr val="080808"/>
    <a:srgbClr val="000000"/>
    <a:srgbClr val="FF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18" autoAdjust="0"/>
  </p:normalViewPr>
  <p:slideViewPr>
    <p:cSldViewPr>
      <p:cViewPr varScale="1">
        <p:scale>
          <a:sx n="115" d="100"/>
          <a:sy n="115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B31E5-32D1-412C-B5EB-3EC64BDD1A9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F6ABC0-277D-4E93-BA9F-4ED895BA1286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¿Qué son las medusas?</a:t>
          </a:r>
          <a:endParaRPr lang="es-ES" dirty="0">
            <a:solidFill>
              <a:srgbClr val="FFFFFF"/>
            </a:solidFill>
          </a:endParaRPr>
        </a:p>
      </dgm:t>
    </dgm:pt>
    <dgm:pt modelId="{A401DF2C-E167-464D-843C-ACBD21391473}" type="parTrans" cxnId="{2092A4AA-E160-4F3D-B4C3-B9F8004FF0BB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60E5C891-69CC-436D-B756-6C0C3D4E523B}" type="sibTrans" cxnId="{2092A4AA-E160-4F3D-B4C3-B9F8004FF0BB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78AA8AE7-12D7-4699-9F9C-FF828277F5C2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Alimentación y digestión</a:t>
          </a:r>
          <a:endParaRPr lang="es-ES" dirty="0">
            <a:solidFill>
              <a:srgbClr val="FFFFFF"/>
            </a:solidFill>
          </a:endParaRPr>
        </a:p>
      </dgm:t>
    </dgm:pt>
    <dgm:pt modelId="{A4B8BEA5-D20C-4F84-BCB6-0DEABBC6DDB7}" type="parTrans" cxnId="{FE394BDF-536B-48B7-A6F6-6BB80C879CDB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4366E18A-67C0-45FA-B37E-1AF87ACAC0BA}" type="sibTrans" cxnId="{FE394BDF-536B-48B7-A6F6-6BB80C879CDB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E51E8DE3-A4DF-4256-BDED-3570683242FD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Sistema nervioso</a:t>
          </a:r>
          <a:endParaRPr lang="es-ES" dirty="0">
            <a:solidFill>
              <a:srgbClr val="FFFFFF"/>
            </a:solidFill>
          </a:endParaRPr>
        </a:p>
      </dgm:t>
    </dgm:pt>
    <dgm:pt modelId="{4BF04E8F-E32F-4A5D-93CF-5C708476F023}" type="parTrans" cxnId="{0C9B2323-9EE8-4A87-AFF8-D2159B1134F1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85245A11-DD23-46FA-91CE-988A99C37B5D}" type="sibTrans" cxnId="{0C9B2323-9EE8-4A87-AFF8-D2159B1134F1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6551D921-AD6C-4E84-AD36-EB5738547933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Sistema muscular</a:t>
          </a:r>
          <a:endParaRPr lang="es-ES" dirty="0">
            <a:solidFill>
              <a:srgbClr val="FFFFFF"/>
            </a:solidFill>
          </a:endParaRPr>
        </a:p>
      </dgm:t>
    </dgm:pt>
    <dgm:pt modelId="{3384110A-7222-49A2-99FA-C942660E6D22}" type="parTrans" cxnId="{0BF01FB1-48F9-4C78-B721-4A70F45E7ADC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0FBC0A8F-980B-4718-8640-3E57935BB017}" type="sibTrans" cxnId="{0BF01FB1-48F9-4C78-B721-4A70F45E7ADC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C534E087-9673-4C47-8DE5-59F069AB41AB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Reproducción</a:t>
          </a:r>
          <a:endParaRPr lang="es-ES" dirty="0">
            <a:solidFill>
              <a:srgbClr val="FFFFFF"/>
            </a:solidFill>
          </a:endParaRPr>
        </a:p>
      </dgm:t>
    </dgm:pt>
    <dgm:pt modelId="{1147CAF0-E87D-4E59-99E0-945E90CEB27C}" type="parTrans" cxnId="{A30B4002-9AD4-4C63-83ED-ECBD003497A5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F3FD3931-DC59-4153-B3E6-A73C9B250CEE}" type="sibTrans" cxnId="{A30B4002-9AD4-4C63-83ED-ECBD003497A5}">
      <dgm:prSet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BE56BFFF-EF2F-41A2-B709-28A9644DBA5A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Picadura y toxicidad</a:t>
          </a:r>
          <a:endParaRPr lang="es-ES" dirty="0">
            <a:solidFill>
              <a:srgbClr val="FFFFFF"/>
            </a:solidFill>
          </a:endParaRPr>
        </a:p>
      </dgm:t>
    </dgm:pt>
    <dgm:pt modelId="{CDB329BC-6502-4B6C-BF90-F7BD63BC7543}" type="parTrans" cxnId="{5580D54D-1EF0-439E-8DBA-FFC3F6D184F5}">
      <dgm:prSet/>
      <dgm:spPr/>
      <dgm:t>
        <a:bodyPr/>
        <a:lstStyle/>
        <a:p>
          <a:endParaRPr lang="es-ES"/>
        </a:p>
      </dgm:t>
    </dgm:pt>
    <dgm:pt modelId="{257F8EDC-22CA-4AE6-A222-2699506A67A9}" type="sibTrans" cxnId="{5580D54D-1EF0-439E-8DBA-FFC3F6D184F5}">
      <dgm:prSet/>
      <dgm:spPr/>
      <dgm:t>
        <a:bodyPr/>
        <a:lstStyle/>
        <a:p>
          <a:endParaRPr lang="es-ES"/>
        </a:p>
      </dgm:t>
    </dgm:pt>
    <dgm:pt modelId="{9C6BB863-65CB-4C19-BF6C-3270C3A48796}">
      <dgm:prSet phldrT="[Texto]"/>
      <dgm:spPr/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Curiosidades</a:t>
          </a:r>
          <a:endParaRPr lang="es-ES" dirty="0">
            <a:solidFill>
              <a:srgbClr val="FFFFFF"/>
            </a:solidFill>
          </a:endParaRPr>
        </a:p>
      </dgm:t>
    </dgm:pt>
    <dgm:pt modelId="{F4901719-D8DA-4590-91D3-C10CFCA1D7C5}" type="parTrans" cxnId="{F28D960B-CC40-4F0E-8291-07290E51DD23}">
      <dgm:prSet/>
      <dgm:spPr/>
      <dgm:t>
        <a:bodyPr/>
        <a:lstStyle/>
        <a:p>
          <a:endParaRPr lang="es-ES"/>
        </a:p>
      </dgm:t>
    </dgm:pt>
    <dgm:pt modelId="{A9A12818-5D88-439E-8B47-EB910C80893A}" type="sibTrans" cxnId="{F28D960B-CC40-4F0E-8291-07290E51DD23}">
      <dgm:prSet/>
      <dgm:spPr/>
      <dgm:t>
        <a:bodyPr/>
        <a:lstStyle/>
        <a:p>
          <a:endParaRPr lang="es-ES"/>
        </a:p>
      </dgm:t>
    </dgm:pt>
    <dgm:pt modelId="{8551A20C-773E-4A5E-B18C-593FE4F498F9}" type="pres">
      <dgm:prSet presAssocID="{58CB31E5-32D1-412C-B5EB-3EC64BDD1A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B672AA-CDF2-4DE4-92D9-7B1FF755BB1E}" type="pres">
      <dgm:prSet presAssocID="{58CB31E5-32D1-412C-B5EB-3EC64BDD1A9C}" presName="cycle" presStyleCnt="0"/>
      <dgm:spPr/>
    </dgm:pt>
    <dgm:pt modelId="{73C95703-E2F9-44A8-B0FF-B52C7AF5252C}" type="pres">
      <dgm:prSet presAssocID="{65F6ABC0-277D-4E93-BA9F-4ED895BA1286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14E402-68AD-4D92-8213-459D93C708B3}" type="pres">
      <dgm:prSet presAssocID="{60E5C891-69CC-436D-B756-6C0C3D4E523B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AA85B88-0EC8-4751-850E-00D05D80810A}" type="pres">
      <dgm:prSet presAssocID="{78AA8AE7-12D7-4699-9F9C-FF828277F5C2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010A6-8AA3-43E4-9289-D501D9D0DE70}" type="pres">
      <dgm:prSet presAssocID="{E51E8DE3-A4DF-4256-BDED-3570683242FD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666788-0270-49A6-9677-270E739A0AE9}" type="pres">
      <dgm:prSet presAssocID="{6551D921-AD6C-4E84-AD36-EB5738547933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6398C5-FD01-47C5-9113-4E04F2092DBF}" type="pres">
      <dgm:prSet presAssocID="{C534E087-9673-4C47-8DE5-59F069AB41AB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9C4FAF-58F2-467D-8824-E6D124141ABE}" type="pres">
      <dgm:prSet presAssocID="{BE56BFFF-EF2F-41A2-B709-28A9644DBA5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64BE2-FF07-4D46-AF61-0FBE7715D026}" type="pres">
      <dgm:prSet presAssocID="{9C6BB863-65CB-4C19-BF6C-3270C3A48796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A3E49B-2A06-4D0C-9CEA-93372A31DDD7}" type="presOf" srcId="{6551D921-AD6C-4E84-AD36-EB5738547933}" destId="{8B666788-0270-49A6-9677-270E739A0AE9}" srcOrd="0" destOrd="0" presId="urn:microsoft.com/office/officeart/2005/8/layout/cycle3"/>
    <dgm:cxn modelId="{82E20163-8A4B-4D1B-A41C-E8CCA0703DDC}" type="presOf" srcId="{9C6BB863-65CB-4C19-BF6C-3270C3A48796}" destId="{9AF64BE2-FF07-4D46-AF61-0FBE7715D026}" srcOrd="0" destOrd="0" presId="urn:microsoft.com/office/officeart/2005/8/layout/cycle3"/>
    <dgm:cxn modelId="{84EDF831-E1FC-47F0-A4BA-55A7AA4BCC2B}" type="presOf" srcId="{65F6ABC0-277D-4E93-BA9F-4ED895BA1286}" destId="{73C95703-E2F9-44A8-B0FF-B52C7AF5252C}" srcOrd="0" destOrd="0" presId="urn:microsoft.com/office/officeart/2005/8/layout/cycle3"/>
    <dgm:cxn modelId="{7582AEA8-1E3E-4D10-9211-5CDCAC238F7E}" type="presOf" srcId="{C534E087-9673-4C47-8DE5-59F069AB41AB}" destId="{376398C5-FD01-47C5-9113-4E04F2092DBF}" srcOrd="0" destOrd="0" presId="urn:microsoft.com/office/officeart/2005/8/layout/cycle3"/>
    <dgm:cxn modelId="{0C9B2323-9EE8-4A87-AFF8-D2159B1134F1}" srcId="{58CB31E5-32D1-412C-B5EB-3EC64BDD1A9C}" destId="{E51E8DE3-A4DF-4256-BDED-3570683242FD}" srcOrd="2" destOrd="0" parTransId="{4BF04E8F-E32F-4A5D-93CF-5C708476F023}" sibTransId="{85245A11-DD23-46FA-91CE-988A99C37B5D}"/>
    <dgm:cxn modelId="{F28D960B-CC40-4F0E-8291-07290E51DD23}" srcId="{58CB31E5-32D1-412C-B5EB-3EC64BDD1A9C}" destId="{9C6BB863-65CB-4C19-BF6C-3270C3A48796}" srcOrd="6" destOrd="0" parTransId="{F4901719-D8DA-4590-91D3-C10CFCA1D7C5}" sibTransId="{A9A12818-5D88-439E-8B47-EB910C80893A}"/>
    <dgm:cxn modelId="{8A3BA159-8C00-4981-B567-3632228AAF23}" type="presOf" srcId="{78AA8AE7-12D7-4699-9F9C-FF828277F5C2}" destId="{EAA85B88-0EC8-4751-850E-00D05D80810A}" srcOrd="0" destOrd="0" presId="urn:microsoft.com/office/officeart/2005/8/layout/cycle3"/>
    <dgm:cxn modelId="{AF41CA6C-9B52-487B-B2B6-525A92A7D695}" type="presOf" srcId="{E51E8DE3-A4DF-4256-BDED-3570683242FD}" destId="{525010A6-8AA3-43E4-9289-D501D9D0DE70}" srcOrd="0" destOrd="0" presId="urn:microsoft.com/office/officeart/2005/8/layout/cycle3"/>
    <dgm:cxn modelId="{F79D8027-E00E-4563-9B98-A6033BACC917}" type="presOf" srcId="{60E5C891-69CC-436D-B756-6C0C3D4E523B}" destId="{4C14E402-68AD-4D92-8213-459D93C708B3}" srcOrd="0" destOrd="0" presId="urn:microsoft.com/office/officeart/2005/8/layout/cycle3"/>
    <dgm:cxn modelId="{EC2BB3A6-C72C-465A-AECB-D4FCB3F137E8}" type="presOf" srcId="{BE56BFFF-EF2F-41A2-B709-28A9644DBA5A}" destId="{E09C4FAF-58F2-467D-8824-E6D124141ABE}" srcOrd="0" destOrd="0" presId="urn:microsoft.com/office/officeart/2005/8/layout/cycle3"/>
    <dgm:cxn modelId="{FE394BDF-536B-48B7-A6F6-6BB80C879CDB}" srcId="{58CB31E5-32D1-412C-B5EB-3EC64BDD1A9C}" destId="{78AA8AE7-12D7-4699-9F9C-FF828277F5C2}" srcOrd="1" destOrd="0" parTransId="{A4B8BEA5-D20C-4F84-BCB6-0DEABBC6DDB7}" sibTransId="{4366E18A-67C0-45FA-B37E-1AF87ACAC0BA}"/>
    <dgm:cxn modelId="{A30B4002-9AD4-4C63-83ED-ECBD003497A5}" srcId="{58CB31E5-32D1-412C-B5EB-3EC64BDD1A9C}" destId="{C534E087-9673-4C47-8DE5-59F069AB41AB}" srcOrd="4" destOrd="0" parTransId="{1147CAF0-E87D-4E59-99E0-945E90CEB27C}" sibTransId="{F3FD3931-DC59-4153-B3E6-A73C9B250CEE}"/>
    <dgm:cxn modelId="{E378B186-5AC6-45A2-B01F-47C4F0B91CA5}" type="presOf" srcId="{58CB31E5-32D1-412C-B5EB-3EC64BDD1A9C}" destId="{8551A20C-773E-4A5E-B18C-593FE4F498F9}" srcOrd="0" destOrd="0" presId="urn:microsoft.com/office/officeart/2005/8/layout/cycle3"/>
    <dgm:cxn modelId="{0BF01FB1-48F9-4C78-B721-4A70F45E7ADC}" srcId="{58CB31E5-32D1-412C-B5EB-3EC64BDD1A9C}" destId="{6551D921-AD6C-4E84-AD36-EB5738547933}" srcOrd="3" destOrd="0" parTransId="{3384110A-7222-49A2-99FA-C942660E6D22}" sibTransId="{0FBC0A8F-980B-4718-8640-3E57935BB017}"/>
    <dgm:cxn modelId="{2092A4AA-E160-4F3D-B4C3-B9F8004FF0BB}" srcId="{58CB31E5-32D1-412C-B5EB-3EC64BDD1A9C}" destId="{65F6ABC0-277D-4E93-BA9F-4ED895BA1286}" srcOrd="0" destOrd="0" parTransId="{A401DF2C-E167-464D-843C-ACBD21391473}" sibTransId="{60E5C891-69CC-436D-B756-6C0C3D4E523B}"/>
    <dgm:cxn modelId="{5580D54D-1EF0-439E-8DBA-FFC3F6D184F5}" srcId="{58CB31E5-32D1-412C-B5EB-3EC64BDD1A9C}" destId="{BE56BFFF-EF2F-41A2-B709-28A9644DBA5A}" srcOrd="5" destOrd="0" parTransId="{CDB329BC-6502-4B6C-BF90-F7BD63BC7543}" sibTransId="{257F8EDC-22CA-4AE6-A222-2699506A67A9}"/>
    <dgm:cxn modelId="{AF4BDC8D-7402-4478-AACF-09A19F78D3B8}" type="presParOf" srcId="{8551A20C-773E-4A5E-B18C-593FE4F498F9}" destId="{6CB672AA-CDF2-4DE4-92D9-7B1FF755BB1E}" srcOrd="0" destOrd="0" presId="urn:microsoft.com/office/officeart/2005/8/layout/cycle3"/>
    <dgm:cxn modelId="{07A015E6-2C83-40A4-81F6-E2DF8E9DA7C5}" type="presParOf" srcId="{6CB672AA-CDF2-4DE4-92D9-7B1FF755BB1E}" destId="{73C95703-E2F9-44A8-B0FF-B52C7AF5252C}" srcOrd="0" destOrd="0" presId="urn:microsoft.com/office/officeart/2005/8/layout/cycle3"/>
    <dgm:cxn modelId="{4BE124C6-9199-4956-88F5-69BB4F4D3474}" type="presParOf" srcId="{6CB672AA-CDF2-4DE4-92D9-7B1FF755BB1E}" destId="{4C14E402-68AD-4D92-8213-459D93C708B3}" srcOrd="1" destOrd="0" presId="urn:microsoft.com/office/officeart/2005/8/layout/cycle3"/>
    <dgm:cxn modelId="{31EA0185-A948-4348-BDFF-4E7380C0E9E0}" type="presParOf" srcId="{6CB672AA-CDF2-4DE4-92D9-7B1FF755BB1E}" destId="{EAA85B88-0EC8-4751-850E-00D05D80810A}" srcOrd="2" destOrd="0" presId="urn:microsoft.com/office/officeart/2005/8/layout/cycle3"/>
    <dgm:cxn modelId="{4D6315C1-84E3-4184-B046-AB1FBE05A5AF}" type="presParOf" srcId="{6CB672AA-CDF2-4DE4-92D9-7B1FF755BB1E}" destId="{525010A6-8AA3-43E4-9289-D501D9D0DE70}" srcOrd="3" destOrd="0" presId="urn:microsoft.com/office/officeart/2005/8/layout/cycle3"/>
    <dgm:cxn modelId="{8A2CF69C-4021-42FC-A3FF-8AA6C4CC5709}" type="presParOf" srcId="{6CB672AA-CDF2-4DE4-92D9-7B1FF755BB1E}" destId="{8B666788-0270-49A6-9677-270E739A0AE9}" srcOrd="4" destOrd="0" presId="urn:microsoft.com/office/officeart/2005/8/layout/cycle3"/>
    <dgm:cxn modelId="{C2148981-9697-4093-8AC6-842DACD4DA10}" type="presParOf" srcId="{6CB672AA-CDF2-4DE4-92D9-7B1FF755BB1E}" destId="{376398C5-FD01-47C5-9113-4E04F2092DBF}" srcOrd="5" destOrd="0" presId="urn:microsoft.com/office/officeart/2005/8/layout/cycle3"/>
    <dgm:cxn modelId="{E6992DBF-9886-4DDB-BFEC-A8902AB74BF5}" type="presParOf" srcId="{6CB672AA-CDF2-4DE4-92D9-7B1FF755BB1E}" destId="{E09C4FAF-58F2-467D-8824-E6D124141ABE}" srcOrd="6" destOrd="0" presId="urn:microsoft.com/office/officeart/2005/8/layout/cycle3"/>
    <dgm:cxn modelId="{CB199359-2CE9-47C1-A85C-B934360D86EB}" type="presParOf" srcId="{6CB672AA-CDF2-4DE4-92D9-7B1FF755BB1E}" destId="{9AF64BE2-FF07-4D46-AF61-0FBE7715D02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4E402-68AD-4D92-8213-459D93C708B3}">
      <dsp:nvSpPr>
        <dsp:cNvPr id="0" name=""/>
        <dsp:cNvSpPr/>
      </dsp:nvSpPr>
      <dsp:spPr>
        <a:xfrm>
          <a:off x="961733" y="-31716"/>
          <a:ext cx="5133316" cy="5133316"/>
        </a:xfrm>
        <a:prstGeom prst="circularArrow">
          <a:avLst>
            <a:gd name="adj1" fmla="val 5544"/>
            <a:gd name="adj2" fmla="val 330680"/>
            <a:gd name="adj3" fmla="val 14513677"/>
            <a:gd name="adj4" fmla="val 1695143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95703-E2F9-44A8-B0FF-B52C7AF5252C}">
      <dsp:nvSpPr>
        <dsp:cNvPr id="0" name=""/>
        <dsp:cNvSpPr/>
      </dsp:nvSpPr>
      <dsp:spPr>
        <a:xfrm>
          <a:off x="2728129" y="3489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¿Qué son las medusas?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2767195" y="42555"/>
        <a:ext cx="1522393" cy="722130"/>
      </dsp:txXfrm>
    </dsp:sp>
    <dsp:sp modelId="{EAA85B88-0EC8-4751-850E-00D05D80810A}">
      <dsp:nvSpPr>
        <dsp:cNvPr id="0" name=""/>
        <dsp:cNvSpPr/>
      </dsp:nvSpPr>
      <dsp:spPr>
        <a:xfrm>
          <a:off x="4439595" y="827687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Alimentación y digestión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4478661" y="866753"/>
        <a:ext cx="1522393" cy="722130"/>
      </dsp:txXfrm>
    </dsp:sp>
    <dsp:sp modelId="{525010A6-8AA3-43E4-9289-D501D9D0DE70}">
      <dsp:nvSpPr>
        <dsp:cNvPr id="0" name=""/>
        <dsp:cNvSpPr/>
      </dsp:nvSpPr>
      <dsp:spPr>
        <a:xfrm>
          <a:off x="4862292" y="2679645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Sistema nervioso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4901358" y="2718711"/>
        <a:ext cx="1522393" cy="722130"/>
      </dsp:txXfrm>
    </dsp:sp>
    <dsp:sp modelId="{8B666788-0270-49A6-9677-270E739A0AE9}">
      <dsp:nvSpPr>
        <dsp:cNvPr id="0" name=""/>
        <dsp:cNvSpPr/>
      </dsp:nvSpPr>
      <dsp:spPr>
        <a:xfrm>
          <a:off x="3677921" y="4164800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Sistema muscular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3716987" y="4203866"/>
        <a:ext cx="1522393" cy="722130"/>
      </dsp:txXfrm>
    </dsp:sp>
    <dsp:sp modelId="{376398C5-FD01-47C5-9113-4E04F2092DBF}">
      <dsp:nvSpPr>
        <dsp:cNvPr id="0" name=""/>
        <dsp:cNvSpPr/>
      </dsp:nvSpPr>
      <dsp:spPr>
        <a:xfrm>
          <a:off x="1778337" y="4164800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Reproducción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1817403" y="4203866"/>
        <a:ext cx="1522393" cy="722130"/>
      </dsp:txXfrm>
    </dsp:sp>
    <dsp:sp modelId="{E09C4FAF-58F2-467D-8824-E6D124141ABE}">
      <dsp:nvSpPr>
        <dsp:cNvPr id="0" name=""/>
        <dsp:cNvSpPr/>
      </dsp:nvSpPr>
      <dsp:spPr>
        <a:xfrm>
          <a:off x="593965" y="2679645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Picadura y toxicidad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633031" y="2718711"/>
        <a:ext cx="1522393" cy="722130"/>
      </dsp:txXfrm>
    </dsp:sp>
    <dsp:sp modelId="{9AF64BE2-FF07-4D46-AF61-0FBE7715D026}">
      <dsp:nvSpPr>
        <dsp:cNvPr id="0" name=""/>
        <dsp:cNvSpPr/>
      </dsp:nvSpPr>
      <dsp:spPr>
        <a:xfrm>
          <a:off x="1016663" y="827687"/>
          <a:ext cx="1600525" cy="80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FF"/>
              </a:solidFill>
            </a:rPr>
            <a:t>Curiosidades</a:t>
          </a:r>
          <a:endParaRPr lang="es-ES" sz="1700" kern="1200" dirty="0">
            <a:solidFill>
              <a:srgbClr val="FFFFFF"/>
            </a:solidFill>
          </a:endParaRPr>
        </a:p>
      </dsp:txBody>
      <dsp:txXfrm>
        <a:off x="1055729" y="866753"/>
        <a:ext cx="1522393" cy="72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4B06B0-AE5A-4F26-9C7A-4CE6DF6211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B0D96C-BD84-49EF-A16A-8300B27769BC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776E90-BCA9-4973-B425-5383F09B561B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412875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editar el estilo de subtítulo del patrón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64163" y="476250"/>
            <a:ext cx="1655762" cy="5688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4816475" cy="568801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9525" y="12684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1"/>
            <a:r>
              <a:rPr lang="ru-RU" smtClean="0"/>
              <a:t>Четвертый уровень</a:t>
            </a:r>
          </a:p>
          <a:p>
            <a:pPr lvl="2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5733256"/>
            <a:ext cx="4105275" cy="504825"/>
          </a:xfrm>
          <a:noFill/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Bookman Old Style" panose="02050604050505020204" pitchFamily="18" charset="0"/>
              </a:rPr>
              <a:t>LAS MEDUSAS</a:t>
            </a:r>
            <a:endParaRPr lang="uk-UA" sz="40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76056" y="6597352"/>
            <a:ext cx="4061375" cy="21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smtClean="0">
                <a:latin typeface="Bookman Old Style" panose="02050604050505020204" pitchFamily="18" charset="0"/>
              </a:rPr>
              <a:t>Luis </a:t>
            </a:r>
            <a:r>
              <a:rPr lang="en-US" sz="1600" kern="0" dirty="0" smtClean="0">
                <a:latin typeface="Bookman Old Style" panose="02050604050505020204" pitchFamily="18" charset="0"/>
              </a:rPr>
              <a:t>Antonio Burga Rojas – 4to “A”</a:t>
            </a:r>
            <a:endParaRPr lang="uk-UA" sz="1600" kern="0" dirty="0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gricultores de Los Alcarrizos y Pedro Brand se ponen a disposición de  @LuisAbinader para colaborar y duplicar producción agrícola | Periodico  Oficial del PR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148064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Bookman Old Style" panose="02050604050505020204" pitchFamily="18" charset="0"/>
              </a:rPr>
              <a:t>CONTENIDO</a:t>
            </a:r>
            <a:endParaRPr lang="es-ES" b="1" dirty="0">
              <a:latin typeface="Bookman Old Style" panose="02050604050505020204" pitchFamily="18" charset="0"/>
            </a:endParaRPr>
          </a:p>
        </p:txBody>
      </p:sp>
      <p:sp>
        <p:nvSpPr>
          <p:cNvPr id="5" name="Acorde 4"/>
          <p:cNvSpPr/>
          <p:nvPr/>
        </p:nvSpPr>
        <p:spPr>
          <a:xfrm rot="10800000">
            <a:off x="-1349958" y="1268760"/>
            <a:ext cx="2699916" cy="3033342"/>
          </a:xfrm>
          <a:prstGeom prst="chord">
            <a:avLst>
              <a:gd name="adj1" fmla="val 5419675"/>
              <a:gd name="adj2" fmla="val 1620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MedusApp, la aplicación que permite detectar medusas y basu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-4521" r="45326" b="1"/>
          <a:stretch/>
        </p:blipFill>
        <p:spPr bwMode="auto">
          <a:xfrm>
            <a:off x="-36512" y="1124744"/>
            <a:ext cx="2457592" cy="28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ircular 5"/>
          <p:cNvSpPr/>
          <p:nvPr/>
        </p:nvSpPr>
        <p:spPr>
          <a:xfrm>
            <a:off x="7236296" y="4836939"/>
            <a:ext cx="3779912" cy="4018134"/>
          </a:xfrm>
          <a:prstGeom prst="pie">
            <a:avLst>
              <a:gd name="adj1" fmla="val 10784412"/>
              <a:gd name="adj2" fmla="val 1620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34" name="Picture 10" descr="Medusa Rosada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20321"/>
            <a:ext cx="2680813" cy="222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5641026"/>
              </p:ext>
            </p:extLst>
          </p:nvPr>
        </p:nvGraphicFramePr>
        <p:xfrm>
          <a:off x="971600" y="1323715"/>
          <a:ext cx="7056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ítulo 2"/>
          <p:cNvSpPr txBox="1">
            <a:spLocks/>
          </p:cNvSpPr>
          <p:nvPr/>
        </p:nvSpPr>
        <p:spPr bwMode="auto">
          <a:xfrm>
            <a:off x="179512" y="44624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1200" b="1" kern="0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Fuente: </a:t>
            </a:r>
            <a:r>
              <a:rPr lang="es-ES" sz="1200" b="1" kern="0" dirty="0" err="1" smtClean="0">
                <a:solidFill>
                  <a:srgbClr val="FFFFFF"/>
                </a:solidFill>
                <a:latin typeface="Bookman Old Style" panose="02050604050505020204" pitchFamily="18" charset="0"/>
              </a:rPr>
              <a:t>InfoZOA</a:t>
            </a:r>
            <a:r>
              <a:rPr lang="es-ES" sz="1200" b="1" kern="0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 Boletín de Zoología. Universidad de Magdalena</a:t>
            </a:r>
            <a:endParaRPr lang="es-ES" sz="1200" b="1" kern="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 smtClean="0">
                  <a:solidFill>
                    <a:srgbClr val="FFFFFF"/>
                  </a:solidFill>
                </a:rPr>
                <a:t>¿Qué son las medusas?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528" y="1268760"/>
            <a:ext cx="391970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Las medusas son un grupo de organismos que habitan en ambientes </a:t>
            </a:r>
            <a:r>
              <a:rPr lang="es-ES" dirty="0" smtClean="0">
                <a:solidFill>
                  <a:srgbClr val="FFFFFF"/>
                </a:solidFill>
              </a:rPr>
              <a:t>marinos.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050" name="Picture 2" descr="Medusas imágenes transparentes PNG | PNG 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61" y="4005064"/>
            <a:ext cx="1919049" cy="27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 Flecha, curva, hasta, a la izquierda en Phosphor f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73505"/>
            <a:ext cx="1708449" cy="17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943241" y="5241974"/>
            <a:ext cx="338437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C</a:t>
            </a:r>
            <a:r>
              <a:rPr lang="es-ES" dirty="0" smtClean="0">
                <a:solidFill>
                  <a:srgbClr val="FFFFFF"/>
                </a:solidFill>
              </a:rPr>
              <a:t>onocidos </a:t>
            </a:r>
            <a:r>
              <a:rPr lang="es-ES" dirty="0">
                <a:solidFill>
                  <a:srgbClr val="FFFFFF"/>
                </a:solidFill>
              </a:rPr>
              <a:t>comúnmente como agua mala, aguas vivas, lágrimas de </a:t>
            </a:r>
            <a:r>
              <a:rPr lang="es-ES" dirty="0" smtClean="0">
                <a:solidFill>
                  <a:srgbClr val="FFFFFF"/>
                </a:solidFill>
              </a:rPr>
              <a:t>mar.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054" name="Picture 6" descr="Facultad de Ingeniería - U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1567445" cy="15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7134745" y="2469089"/>
            <a:ext cx="174779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</a:rPr>
              <a:t>Se </a:t>
            </a:r>
            <a:r>
              <a:rPr lang="es-ES" dirty="0">
                <a:solidFill>
                  <a:srgbClr val="FFFFFF"/>
                </a:solidFill>
              </a:rPr>
              <a:t>asemejan a una campana o sombrilla </a:t>
            </a:r>
          </a:p>
        </p:txBody>
      </p:sp>
    </p:spTree>
    <p:extLst>
      <p:ext uri="{BB962C8B-B14F-4D97-AF65-F5344CB8AC3E}">
        <p14:creationId xmlns:p14="http://schemas.microsoft.com/office/powerpoint/2010/main" val="35002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 smtClean="0">
                  <a:solidFill>
                    <a:srgbClr val="FFFFFF"/>
                  </a:solidFill>
                </a:rPr>
                <a:t>Alimentación y digestión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65453" y="1471909"/>
            <a:ext cx="4139952" cy="1200329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</a:rPr>
              <a:t>Comienza cuando las presas </a:t>
            </a:r>
            <a:r>
              <a:rPr lang="es-ES" dirty="0">
                <a:solidFill>
                  <a:srgbClr val="FFFFFF"/>
                </a:solidFill>
              </a:rPr>
              <a:t>son capturadas usando los tentáculos y dirigidas hacia la boca por los brazos orales.</a:t>
            </a:r>
          </a:p>
        </p:txBody>
      </p:sp>
      <p:pic>
        <p:nvPicPr>
          <p:cNvPr id="3074" name="Picture 2" descr="Medusas PNG transparente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08720"/>
            <a:ext cx="4321853" cy="43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echa Blanca y Negra Curva Derecho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661" flipV="1">
            <a:off x="6476269" y="2167218"/>
            <a:ext cx="1658130" cy="10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6475725" y="4769638"/>
            <a:ext cx="1120610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Primera fase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75726" y="5734997"/>
            <a:ext cx="1120610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Segunda fase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078" name="Picture 6" descr="Flecha correcta - Iconos gratis de flech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5869" y="4672526"/>
            <a:ext cx="840554" cy="8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lecha correcta - Iconos gratis de flech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5869" y="5633935"/>
            <a:ext cx="840554" cy="8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4099461" y="4764941"/>
            <a:ext cx="1368152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Fase extracelular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099461" y="5734997"/>
            <a:ext cx="1368152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Fase intracelular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1" name="Picture 6" descr="Flecha correcta - Iconos gratis de flech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61630" y="4672526"/>
            <a:ext cx="665822" cy="8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Flecha correcta - Iconos gratis de flech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61630" y="5633935"/>
            <a:ext cx="665822" cy="8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9512" y="4764940"/>
            <a:ext cx="3077329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Alimentos </a:t>
            </a:r>
            <a:r>
              <a:rPr lang="es-ES" dirty="0">
                <a:solidFill>
                  <a:srgbClr val="FFFFFF"/>
                </a:solidFill>
              </a:rPr>
              <a:t>son degradados por las enzimas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71362" y="5724361"/>
            <a:ext cx="3077329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Residuos son expulsados por la boca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080" name="Picture 8" descr="Vector Transparente PNG Y SVG De Doodle De Flecha Verti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1424" flipH="1">
            <a:off x="6889736" y="3826558"/>
            <a:ext cx="2118891" cy="2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9" grpId="0" animBg="1"/>
      <p:bldP spid="20" grpId="0" animBg="1"/>
      <p:bldP spid="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dirty="0" smtClean="0">
                  <a:solidFill>
                    <a:srgbClr val="FFFFFF"/>
                  </a:solidFill>
                </a:rPr>
                <a:t>Sistema nervioso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827584" y="1605439"/>
            <a:ext cx="345638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mtClean="0">
                <a:solidFill>
                  <a:srgbClr val="FFFFFF"/>
                </a:solidFill>
              </a:rPr>
              <a:t>Constituído por células nerviosas -neuronas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24759" y="5517232"/>
            <a:ext cx="39036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Las medusas poseen una red difusa</a:t>
            </a:r>
          </a:p>
        </p:txBody>
      </p:sp>
      <p:pic>
        <p:nvPicPr>
          <p:cNvPr id="4098" name="Picture 2" descr="Medusa de puntos blancos im Zoo Rostock erle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66540"/>
            <a:ext cx="3960440" cy="36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recho Flecha Próximo - Gráficos vectoriales gratis e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9964">
            <a:off x="6606309" y="3683278"/>
            <a:ext cx="1906081" cy="13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erecho Flecha Próximo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5316" flipV="1">
            <a:off x="4789513" y="1512466"/>
            <a:ext cx="1602020" cy="12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dirty="0" smtClean="0">
                  <a:solidFill>
                    <a:srgbClr val="FFFFFF"/>
                  </a:solidFill>
                </a:rPr>
                <a:t>Sistema muscular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547664" y="1556792"/>
            <a:ext cx="5112568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Se encuentra conformado principalmente por fibras musculares muy </a:t>
            </a:r>
            <a:r>
              <a:rPr lang="es-ES" dirty="0" smtClean="0">
                <a:solidFill>
                  <a:srgbClr val="FFFFFF"/>
                </a:solidFill>
              </a:rPr>
              <a:t>pequeñas.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8965" y="5206646"/>
            <a:ext cx="4176464" cy="923330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Este conjunto de células da lugar a las funciones motoras en especial la natación</a:t>
            </a:r>
          </a:p>
        </p:txBody>
      </p:sp>
      <p:pic>
        <p:nvPicPr>
          <p:cNvPr id="5124" name="Picture 4" descr="Flecha Azul Derecho - Gráficos vectoriales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3554" flipH="1">
            <a:off x="857701" y="3577990"/>
            <a:ext cx="1898490" cy="10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lecha azul de giro, flechas radianes azules, flechas negras, flechas  triangulares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0264">
            <a:off x="5592412" y="1918378"/>
            <a:ext cx="3696345" cy="20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edusas de fondo transparente | PNG M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321" flipH="1">
            <a:off x="6043064" y="4354533"/>
            <a:ext cx="2802683" cy="29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dirty="0" smtClean="0">
                  <a:solidFill>
                    <a:srgbClr val="FFFFFF"/>
                  </a:solidFill>
                </a:rPr>
                <a:t>Reproducción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1344788"/>
            <a:ext cx="324036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El ciclo típico de una medusa inicia </a:t>
            </a:r>
            <a:r>
              <a:rPr lang="es-ES" dirty="0" smtClean="0">
                <a:solidFill>
                  <a:srgbClr val="FFFFFF"/>
                </a:solidFill>
              </a:rPr>
              <a:t>cuando </a:t>
            </a:r>
            <a:r>
              <a:rPr lang="es-ES" dirty="0">
                <a:solidFill>
                  <a:srgbClr val="FFFFFF"/>
                </a:solidFill>
              </a:rPr>
              <a:t>ha alcanzado su madurez </a:t>
            </a:r>
            <a:r>
              <a:rPr lang="es-ES" dirty="0" smtClean="0">
                <a:solidFill>
                  <a:srgbClr val="FFFFFF"/>
                </a:solidFill>
              </a:rPr>
              <a:t>sexual.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85066" y="1656499"/>
            <a:ext cx="4572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</a:rPr>
              <a:t>Dos </a:t>
            </a:r>
            <a:r>
              <a:rPr lang="es-ES" dirty="0">
                <a:solidFill>
                  <a:srgbClr val="FFFFFF"/>
                </a:solidFill>
              </a:rPr>
              <a:t>medusas adultas -macho y hembra- liberan </a:t>
            </a:r>
            <a:r>
              <a:rPr lang="es-ES" dirty="0" smtClean="0">
                <a:solidFill>
                  <a:srgbClr val="FFFFFF"/>
                </a:solidFill>
              </a:rPr>
              <a:t>a la vez </a:t>
            </a:r>
            <a:r>
              <a:rPr lang="es-ES" dirty="0">
                <a:solidFill>
                  <a:srgbClr val="FFFFFF"/>
                </a:solidFill>
              </a:rPr>
              <a:t>sus gametos al agua donde </a:t>
            </a:r>
            <a:r>
              <a:rPr lang="es-ES" dirty="0" smtClean="0">
                <a:solidFill>
                  <a:srgbClr val="FFFFFF"/>
                </a:solidFill>
              </a:rPr>
              <a:t>ocurre </a:t>
            </a:r>
            <a:r>
              <a:rPr lang="es-ES" dirty="0">
                <a:solidFill>
                  <a:srgbClr val="FFFFFF"/>
                </a:solidFill>
              </a:rPr>
              <a:t>la fecundación. </a:t>
            </a:r>
          </a:p>
        </p:txBody>
      </p:sp>
      <p:pic>
        <p:nvPicPr>
          <p:cNvPr id="6146" name="Picture 2" descr="Zoo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66886"/>
            <a:ext cx="4752528" cy="20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lecha rosa png imágenes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6199">
            <a:off x="680155" y="2547250"/>
            <a:ext cx="1705395" cy="17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lecha rosa png imágenes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6153" flipV="1">
            <a:off x="6755953" y="2725049"/>
            <a:ext cx="1705395" cy="15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dirty="0" smtClean="0">
                  <a:solidFill>
                    <a:srgbClr val="FFFFFF"/>
                  </a:solidFill>
                </a:rPr>
                <a:t>Picadura y toxicidad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539552" y="5160168"/>
            <a:ext cx="4680520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No todas las medusas son peligrosas, la toxina varia de una especie a otra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794283" y="1848498"/>
            <a:ext cx="4572000" cy="646331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La picadura puede generar enrojecimientos o inflamación </a:t>
            </a:r>
          </a:p>
        </p:txBody>
      </p:sp>
      <p:pic>
        <p:nvPicPr>
          <p:cNvPr id="7172" name="Picture 4" descr="flecha PNG and vectors for Free Download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250" y1="89769" x2="17750" y2="74917"/>
                        <a14:foregroundMark x1="14000" y1="82508" x2="27500" y2="73597"/>
                        <a14:foregroundMark x1="6750" y1="90099" x2="16500" y2="75578"/>
                        <a14:foregroundMark x1="5250" y1="85809" x2="6750" y2="90099"/>
                        <a14:foregroundMark x1="3750" y1="80528" x2="7250" y2="94389"/>
                        <a14:foregroundMark x1="61250" y1="79208" x2="93750" y2="50825"/>
                        <a14:foregroundMark x1="59500" y1="77228" x2="72250" y2="54455"/>
                        <a14:foregroundMark x1="58750" y1="69637" x2="62500" y2="78878"/>
                        <a14:foregroundMark x1="73000" y1="64356" x2="84250" y2="45545"/>
                        <a14:foregroundMark x1="87250" y1="50495" x2="93250" y2="36634"/>
                        <a14:foregroundMark x1="96250" y1="45215" x2="94750" y2="36634"/>
                        <a14:foregroundMark x1="97500" y1="45545" x2="97500" y2="45545"/>
                        <a14:foregroundMark x1="2000" y1="66997" x2="2000" y2="6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5176">
            <a:off x="934309" y="2357560"/>
            <a:ext cx="1492435" cy="11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lecha curva - Iconos gratis de flech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8381">
            <a:off x="5813682" y="4160684"/>
            <a:ext cx="1864986" cy="18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99792" y="2852936"/>
            <a:ext cx="3871274" cy="1431580"/>
            <a:chOff x="2825470" y="814"/>
            <a:chExt cx="1405843" cy="702921"/>
          </a:xfrm>
        </p:grpSpPr>
        <p:sp>
          <p:nvSpPr>
            <p:cNvPr id="5" name="Rectángulo redondeado 4"/>
            <p:cNvSpPr/>
            <p:nvPr/>
          </p:nvSpPr>
          <p:spPr>
            <a:xfrm>
              <a:off x="2825470" y="814"/>
              <a:ext cx="1405843" cy="7029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859784" y="35128"/>
              <a:ext cx="1337215" cy="634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dirty="0" smtClean="0">
                  <a:solidFill>
                    <a:srgbClr val="FFFFFF"/>
                  </a:solidFill>
                </a:rPr>
                <a:t>Curiosidades</a:t>
              </a:r>
              <a:endParaRPr lang="es-ES" sz="4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413792" y="1496811"/>
            <a:ext cx="4572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</a:rPr>
              <a:t>Las </a:t>
            </a:r>
            <a:r>
              <a:rPr lang="es-ES" dirty="0">
                <a:solidFill>
                  <a:srgbClr val="FFFFFF"/>
                </a:solidFill>
              </a:rPr>
              <a:t>medusas han estado en la Tierra durante millones de años, incluso antes de los </a:t>
            </a:r>
            <a:r>
              <a:rPr lang="es-ES" dirty="0" smtClean="0">
                <a:solidFill>
                  <a:srgbClr val="FFFFFF"/>
                </a:solidFill>
              </a:rPr>
              <a:t>dinosaurios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0032" y="5157192"/>
            <a:ext cx="377991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</a:rPr>
              <a:t>Algunas </a:t>
            </a:r>
            <a:r>
              <a:rPr lang="es-ES" dirty="0">
                <a:solidFill>
                  <a:srgbClr val="FFFFFF"/>
                </a:solidFill>
              </a:rPr>
              <a:t>medusas son más grandes que un humano y otras son tan pequeñas como la cabeza de un </a:t>
            </a:r>
            <a:r>
              <a:rPr lang="es-ES" dirty="0" smtClean="0">
                <a:solidFill>
                  <a:srgbClr val="FFFFFF"/>
                </a:solidFill>
              </a:rPr>
              <a:t>alfiler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0553" y="5169473"/>
            <a:ext cx="372616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FF"/>
                </a:solidFill>
              </a:rPr>
              <a:t>Las medusas </a:t>
            </a:r>
            <a:r>
              <a:rPr lang="es-ES" dirty="0">
                <a:solidFill>
                  <a:srgbClr val="FFFFFF"/>
                </a:solidFill>
              </a:rPr>
              <a:t>no tienen cerebro, pero algunos tipos tienen ojos muy similares a los de </a:t>
            </a:r>
            <a:r>
              <a:rPr lang="es-ES" dirty="0" smtClean="0">
                <a:solidFill>
                  <a:srgbClr val="FFFFFF"/>
                </a:solidFill>
              </a:rPr>
              <a:t>nosotros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8194" name="Picture 2" descr="Las mejores 17 ideas de flechas para word | flechas, disenos de unas,  flechas dibuj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683" flipH="1">
            <a:off x="5142623" y="1297138"/>
            <a:ext cx="1524637" cy="16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ímbolo de flecha azul que cae Gratis Dibujos Animados Imágene｜Illustoon 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1504" y="3662935"/>
            <a:ext cx="1506538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ímbolo de flecha azul que cae Gratis Dibujos Animados Imágene｜Illustoon 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61650" y="3715319"/>
            <a:ext cx="1506538" cy="14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80B52"/>
      </a:dk1>
      <a:lt1>
        <a:srgbClr val="080B52"/>
      </a:lt1>
      <a:dk2>
        <a:srgbClr val="080B52"/>
      </a:dk2>
      <a:lt2>
        <a:srgbClr val="2E3236"/>
      </a:lt2>
      <a:accent1>
        <a:srgbClr val="000000"/>
      </a:accent1>
      <a:accent2>
        <a:srgbClr val="3333CC"/>
      </a:accent2>
      <a:accent3>
        <a:srgbClr val="AAAAB3"/>
      </a:accent3>
      <a:accent4>
        <a:srgbClr val="060845"/>
      </a:accent4>
      <a:accent5>
        <a:srgbClr val="AAAAAA"/>
      </a:accent5>
      <a:accent6>
        <a:srgbClr val="2D2DB9"/>
      </a:accent6>
      <a:hlink>
        <a:srgbClr val="FFFFFF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80B52"/>
        </a:dk1>
        <a:lt1>
          <a:srgbClr val="080B52"/>
        </a:lt1>
        <a:dk2>
          <a:srgbClr val="080B52"/>
        </a:dk2>
        <a:lt2>
          <a:srgbClr val="2E3236"/>
        </a:lt2>
        <a:accent1>
          <a:srgbClr val="000000"/>
        </a:accent1>
        <a:accent2>
          <a:srgbClr val="3333CC"/>
        </a:accent2>
        <a:accent3>
          <a:srgbClr val="AAAAB3"/>
        </a:accent3>
        <a:accent4>
          <a:srgbClr val="060845"/>
        </a:accent4>
        <a:accent5>
          <a:srgbClr val="AAAAAA"/>
        </a:accent5>
        <a:accent6>
          <a:srgbClr val="2D2DB9"/>
        </a:accent6>
        <a:hlink>
          <a:srgbClr val="FFFF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66"/>
        </a:dk1>
        <a:lt1>
          <a:srgbClr val="080B52"/>
        </a:lt1>
        <a:dk2>
          <a:srgbClr val="3333FF"/>
        </a:dk2>
        <a:lt2>
          <a:srgbClr val="2E3236"/>
        </a:lt2>
        <a:accent1>
          <a:srgbClr val="FFFFFF"/>
        </a:accent1>
        <a:accent2>
          <a:srgbClr val="6F7F8D"/>
        </a:accent2>
        <a:accent3>
          <a:srgbClr val="AAAAB3"/>
        </a:accent3>
        <a:accent4>
          <a:srgbClr val="000056"/>
        </a:accent4>
        <a:accent5>
          <a:srgbClr val="FFFFFF"/>
        </a:accent5>
        <a:accent6>
          <a:srgbClr val="64727F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2E3236"/>
        </a:dk1>
        <a:lt1>
          <a:srgbClr val="111111"/>
        </a:lt1>
        <a:dk2>
          <a:srgbClr val="080B52"/>
        </a:dk2>
        <a:lt2>
          <a:srgbClr val="3333FF"/>
        </a:lt2>
        <a:accent1>
          <a:srgbClr val="161ABC"/>
        </a:accent1>
        <a:accent2>
          <a:srgbClr val="6F7F8D"/>
        </a:accent2>
        <a:accent3>
          <a:srgbClr val="AAAAB3"/>
        </a:accent3>
        <a:accent4>
          <a:srgbClr val="0D0D0D"/>
        </a:accent4>
        <a:accent5>
          <a:srgbClr val="ABABDA"/>
        </a:accent5>
        <a:accent6>
          <a:srgbClr val="64727F"/>
        </a:accent6>
        <a:hlink>
          <a:srgbClr val="4321E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080B52"/>
        </a:lt1>
        <a:dk2>
          <a:srgbClr val="000000"/>
        </a:dk2>
        <a:lt2>
          <a:srgbClr val="2E3236"/>
        </a:lt2>
        <a:accent1>
          <a:srgbClr val="1D57B5"/>
        </a:accent1>
        <a:accent2>
          <a:srgbClr val="6F7F8D"/>
        </a:accent2>
        <a:accent3>
          <a:srgbClr val="AAAAB3"/>
        </a:accent3>
        <a:accent4>
          <a:srgbClr val="000000"/>
        </a:accent4>
        <a:accent5>
          <a:srgbClr val="ABB4D7"/>
        </a:accent5>
        <a:accent6>
          <a:srgbClr val="64727F"/>
        </a:accent6>
        <a:hlink>
          <a:srgbClr val="6EA0A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2E3236"/>
        </a:dk1>
        <a:lt1>
          <a:srgbClr val="4D4D4D"/>
        </a:lt1>
        <a:dk2>
          <a:srgbClr val="080B52"/>
        </a:dk2>
        <a:lt2>
          <a:srgbClr val="4D4D4D"/>
        </a:lt2>
        <a:accent1>
          <a:srgbClr val="FFFFFF"/>
        </a:accent1>
        <a:accent2>
          <a:srgbClr val="6F7F8D"/>
        </a:accent2>
        <a:accent3>
          <a:srgbClr val="AAAAB3"/>
        </a:accent3>
        <a:accent4>
          <a:srgbClr val="404040"/>
        </a:accent4>
        <a:accent5>
          <a:srgbClr val="FFFFFF"/>
        </a:accent5>
        <a:accent6>
          <a:srgbClr val="64727F"/>
        </a:accent6>
        <a:hlink>
          <a:srgbClr val="FFFFF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">
        <a:dk1>
          <a:srgbClr val="000066"/>
        </a:dk1>
        <a:lt1>
          <a:srgbClr val="080B52"/>
        </a:lt1>
        <a:dk2>
          <a:srgbClr val="003399"/>
        </a:dk2>
        <a:lt2>
          <a:srgbClr val="2E3236"/>
        </a:lt2>
        <a:accent1>
          <a:srgbClr val="25A7AD"/>
        </a:accent1>
        <a:accent2>
          <a:srgbClr val="6F7F8D"/>
        </a:accent2>
        <a:accent3>
          <a:srgbClr val="AAAAB3"/>
        </a:accent3>
        <a:accent4>
          <a:srgbClr val="000056"/>
        </a:accent4>
        <a:accent5>
          <a:srgbClr val="ACD0D3"/>
        </a:accent5>
        <a:accent6>
          <a:srgbClr val="64727F"/>
        </a:accent6>
        <a:hlink>
          <a:srgbClr val="6434D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179</TotalTime>
  <Words>277</Words>
  <Application>Microsoft Office PowerPoint</Application>
  <PresentationFormat>Presentación en pantalla (4:3)</PresentationFormat>
  <Paragraphs>41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Bookman Old Style</vt:lpstr>
      <vt:lpstr>template</vt:lpstr>
      <vt:lpstr>LAS MEDUSAS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MEDUSAS</dc:title>
  <dc:creator>Luis Antonio</dc:creator>
  <cp:lastModifiedBy>Luis Antonio</cp:lastModifiedBy>
  <cp:revision>30</cp:revision>
  <dcterms:created xsi:type="dcterms:W3CDTF">2022-08-15T22:00:17Z</dcterms:created>
  <dcterms:modified xsi:type="dcterms:W3CDTF">2022-08-16T22:44:20Z</dcterms:modified>
</cp:coreProperties>
</file>