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229638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1340607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74369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3517886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1702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386429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19061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2916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378324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9190D74-CECD-4C79-94EC-3E7FD52A7955}" type="datetimeFigureOut">
              <a:rPr lang="es-PE" smtClean="0"/>
              <a:t>11/07/2023</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165786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9190D74-CECD-4C79-94EC-3E7FD52A7955}" type="datetimeFigureOut">
              <a:rPr lang="es-PE" smtClean="0"/>
              <a:t>11/07/2023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800707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9190D74-CECD-4C79-94EC-3E7FD52A7955}" type="datetimeFigureOut">
              <a:rPr lang="es-PE" smtClean="0"/>
              <a:t>11/07/2023</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351362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9190D74-CECD-4C79-94EC-3E7FD52A7955}" type="datetimeFigureOut">
              <a:rPr lang="es-PE" smtClean="0"/>
              <a:t>11/07/2023</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87207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190D74-CECD-4C79-94EC-3E7FD52A7955}" type="datetimeFigureOut">
              <a:rPr lang="es-PE" smtClean="0"/>
              <a:t>11/07/2023</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2737118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9190D74-CECD-4C79-94EC-3E7FD52A7955}" type="datetimeFigureOut">
              <a:rPr lang="es-PE" smtClean="0"/>
              <a:t>11/07/2023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404134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9190D74-CECD-4C79-94EC-3E7FD52A7955}" type="datetimeFigureOut">
              <a:rPr lang="es-PE" smtClean="0"/>
              <a:t>11/07/2023</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00F98707-34C4-42DD-9E0A-A9FF7E9F62E7}" type="slidenum">
              <a:rPr lang="es-PE" smtClean="0"/>
              <a:t>‹Nº›</a:t>
            </a:fld>
            <a:endParaRPr lang="es-PE"/>
          </a:p>
        </p:txBody>
      </p:sp>
    </p:spTree>
    <p:extLst>
      <p:ext uri="{BB962C8B-B14F-4D97-AF65-F5344CB8AC3E}">
        <p14:creationId xmlns:p14="http://schemas.microsoft.com/office/powerpoint/2010/main" val="2645555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190D74-CECD-4C79-94EC-3E7FD52A7955}" type="datetimeFigureOut">
              <a:rPr lang="es-PE" smtClean="0"/>
              <a:t>11/07/2023</a:t>
            </a:fld>
            <a:endParaRPr lang="es-P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P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0F98707-34C4-42DD-9E0A-A9FF7E9F62E7}" type="slidenum">
              <a:rPr lang="es-PE" smtClean="0"/>
              <a:t>‹Nº›</a:t>
            </a:fld>
            <a:endParaRPr lang="es-PE"/>
          </a:p>
        </p:txBody>
      </p:sp>
    </p:spTree>
    <p:extLst>
      <p:ext uri="{BB962C8B-B14F-4D97-AF65-F5344CB8AC3E}">
        <p14:creationId xmlns:p14="http://schemas.microsoft.com/office/powerpoint/2010/main" val="373970107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red.unal.edu.co/cursos/ciencias/2015877/html/conten_uni_2_2_7.html" TargetMode="External"/><Relationship Id="rId2" Type="http://schemas.openxmlformats.org/officeDocument/2006/relationships/hyperlink" Target="https://issuu.com/grupoanayasa/docs/et04834001_issuu_bg4eso_mix/s/18849146" TargetMode="External"/><Relationship Id="rId1" Type="http://schemas.openxmlformats.org/officeDocument/2006/relationships/slideLayout" Target="../slideLayouts/slideLayout2.xml"/><Relationship Id="rId4" Type="http://schemas.openxmlformats.org/officeDocument/2006/relationships/hyperlink" Target="https://www.kenhub.com/es/library/anatomia-es/cilios-e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032B783-D45A-AC67-6670-75F952E654EB}"/>
              </a:ext>
            </a:extLst>
          </p:cNvPr>
          <p:cNvSpPr txBox="1"/>
          <p:nvPr/>
        </p:nvSpPr>
        <p:spPr>
          <a:xfrm>
            <a:off x="0" y="438427"/>
            <a:ext cx="12192000" cy="707886"/>
          </a:xfrm>
          <a:prstGeom prst="rect">
            <a:avLst/>
          </a:prstGeom>
          <a:noFill/>
        </p:spPr>
        <p:txBody>
          <a:bodyPr wrap="square" rtlCol="0">
            <a:spAutoFit/>
          </a:bodyPr>
          <a:lstStyle/>
          <a:p>
            <a:pPr algn="ctr"/>
            <a:r>
              <a:rPr lang="es-MX" sz="4000" dirty="0">
                <a:latin typeface="Arial Black" panose="020B0A04020102020204" pitchFamily="34" charset="0"/>
              </a:rPr>
              <a:t>Movimientos celulares</a:t>
            </a:r>
            <a:endParaRPr lang="es-PE" sz="4000" dirty="0">
              <a:latin typeface="Arial Black" panose="020B0A04020102020204" pitchFamily="34" charset="0"/>
            </a:endParaRPr>
          </a:p>
        </p:txBody>
      </p:sp>
      <p:sp>
        <p:nvSpPr>
          <p:cNvPr id="5" name="CuadroTexto 4">
            <a:extLst>
              <a:ext uri="{FF2B5EF4-FFF2-40B4-BE49-F238E27FC236}">
                <a16:creationId xmlns:a16="http://schemas.microsoft.com/office/drawing/2014/main" id="{D091369B-88A7-2281-976F-ED2026F39278}"/>
              </a:ext>
            </a:extLst>
          </p:cNvPr>
          <p:cNvSpPr txBox="1"/>
          <p:nvPr/>
        </p:nvSpPr>
        <p:spPr>
          <a:xfrm>
            <a:off x="0" y="6078882"/>
            <a:ext cx="12192000" cy="707886"/>
          </a:xfrm>
          <a:prstGeom prst="rect">
            <a:avLst/>
          </a:prstGeom>
          <a:noFill/>
        </p:spPr>
        <p:txBody>
          <a:bodyPr wrap="square" rtlCol="0">
            <a:spAutoFit/>
          </a:bodyPr>
          <a:lstStyle/>
          <a:p>
            <a:pPr algn="ctr"/>
            <a:r>
              <a:rPr lang="es-MX" sz="4000" dirty="0">
                <a:latin typeface="Arial Black" panose="020B0A04020102020204" pitchFamily="34" charset="0"/>
              </a:rPr>
              <a:t>Julio</a:t>
            </a:r>
            <a:r>
              <a:rPr lang="es-MX" dirty="0"/>
              <a:t> </a:t>
            </a:r>
            <a:r>
              <a:rPr lang="es-MX" sz="4000" dirty="0">
                <a:latin typeface="Arial Black" panose="020B0A04020102020204" pitchFamily="34" charset="0"/>
              </a:rPr>
              <a:t>2023</a:t>
            </a:r>
            <a:endParaRPr lang="es-PE" sz="4000" dirty="0">
              <a:latin typeface="Arial Black" panose="020B0A04020102020204" pitchFamily="34" charset="0"/>
            </a:endParaRPr>
          </a:p>
        </p:txBody>
      </p:sp>
      <p:sp>
        <p:nvSpPr>
          <p:cNvPr id="2" name="CuadroTexto 1">
            <a:extLst>
              <a:ext uri="{FF2B5EF4-FFF2-40B4-BE49-F238E27FC236}">
                <a16:creationId xmlns:a16="http://schemas.microsoft.com/office/drawing/2014/main" id="{F81DD2FB-77C1-0362-85D8-ED1289F790D5}"/>
              </a:ext>
            </a:extLst>
          </p:cNvPr>
          <p:cNvSpPr txBox="1"/>
          <p:nvPr/>
        </p:nvSpPr>
        <p:spPr>
          <a:xfrm>
            <a:off x="318053" y="2440969"/>
            <a:ext cx="8666921" cy="1569660"/>
          </a:xfrm>
          <a:prstGeom prst="rect">
            <a:avLst/>
          </a:prstGeom>
          <a:noFill/>
        </p:spPr>
        <p:txBody>
          <a:bodyPr wrap="square" rtlCol="0">
            <a:spAutoFit/>
          </a:bodyPr>
          <a:lstStyle/>
          <a:p>
            <a:r>
              <a:rPr lang="es-MX" sz="2400" dirty="0">
                <a:latin typeface="Arial" panose="020B0604020202020204" pitchFamily="34" charset="0"/>
                <a:cs typeface="Arial" panose="020B0604020202020204" pitchFamily="34" charset="0"/>
              </a:rPr>
              <a:t>Nombres y Apellidos: César Rodrigo Cabanillas Ramos</a:t>
            </a:r>
          </a:p>
          <a:p>
            <a:r>
              <a:rPr lang="es-MX" sz="2400" dirty="0">
                <a:latin typeface="Arial" panose="020B0604020202020204" pitchFamily="34" charset="0"/>
                <a:cs typeface="Arial" panose="020B0604020202020204" pitchFamily="34" charset="0"/>
              </a:rPr>
              <a:t>Profesor: Juan Cespedes</a:t>
            </a:r>
          </a:p>
          <a:p>
            <a:r>
              <a:rPr lang="es-MX" sz="2400" dirty="0">
                <a:latin typeface="Arial" panose="020B0604020202020204" pitchFamily="34" charset="0"/>
                <a:cs typeface="Arial" panose="020B0604020202020204" pitchFamily="34" charset="0"/>
              </a:rPr>
              <a:t>Área: Ciencia y Tecnología</a:t>
            </a:r>
          </a:p>
          <a:p>
            <a:r>
              <a:rPr lang="es-PE" sz="2400" dirty="0">
                <a:latin typeface="Arial" panose="020B0604020202020204" pitchFamily="34" charset="0"/>
                <a:cs typeface="Arial" panose="020B0604020202020204" pitchFamily="34" charset="0"/>
              </a:rPr>
              <a:t>Grado y Sección: 2° de secundaria “B” </a:t>
            </a:r>
          </a:p>
        </p:txBody>
      </p:sp>
    </p:spTree>
    <p:extLst>
      <p:ext uri="{BB962C8B-B14F-4D97-AF65-F5344CB8AC3E}">
        <p14:creationId xmlns:p14="http://schemas.microsoft.com/office/powerpoint/2010/main" val="4112673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3-07-10 at 18.20.13">
            <a:hlinkClick r:id="" action="ppaction://media"/>
            <a:extLst>
              <a:ext uri="{FF2B5EF4-FFF2-40B4-BE49-F238E27FC236}">
                <a16:creationId xmlns:a16="http://schemas.microsoft.com/office/drawing/2014/main" id="{914E0623-92A3-C82D-AEB9-D4040361DE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07253659"/>
      </p:ext>
    </p:extLst>
  </p:cSld>
  <p:clrMapOvr>
    <a:masterClrMapping/>
  </p:clrMapOvr>
  <mc:AlternateContent xmlns:mc="http://schemas.openxmlformats.org/markup-compatibility/2006" xmlns:p14="http://schemas.microsoft.com/office/powerpoint/2010/main">
    <mc:Choice Requires="p14">
      <p:transition spd="slow" p14:dur="2000" advTm="8937"/>
    </mc:Choice>
    <mc:Fallback xmlns="">
      <p:transition spd="slow" advTm="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860C753-7C6D-F8CB-92A4-9B1C97C09D63}"/>
              </a:ext>
            </a:extLst>
          </p:cNvPr>
          <p:cNvSpPr txBox="1"/>
          <p:nvPr/>
        </p:nvSpPr>
        <p:spPr>
          <a:xfrm>
            <a:off x="0" y="125942"/>
            <a:ext cx="12192000" cy="707886"/>
          </a:xfrm>
          <a:prstGeom prst="rect">
            <a:avLst/>
          </a:prstGeom>
          <a:noFill/>
        </p:spPr>
        <p:txBody>
          <a:bodyPr wrap="square" rtlCol="0">
            <a:spAutoFit/>
          </a:bodyPr>
          <a:lstStyle/>
          <a:p>
            <a:pPr algn="ctr"/>
            <a:r>
              <a:rPr lang="es-MX" sz="4000" dirty="0">
                <a:latin typeface="Arial Black" panose="020B0A04020102020204" pitchFamily="34" charset="0"/>
              </a:rPr>
              <a:t>Flagelo</a:t>
            </a:r>
            <a:endParaRPr lang="es-PE" sz="4000" dirty="0">
              <a:latin typeface="Arial Black" panose="020B0A04020102020204" pitchFamily="34" charset="0"/>
            </a:endParaRPr>
          </a:p>
        </p:txBody>
      </p:sp>
      <p:pic>
        <p:nvPicPr>
          <p:cNvPr id="7" name="Imagen 6">
            <a:extLst>
              <a:ext uri="{FF2B5EF4-FFF2-40B4-BE49-F238E27FC236}">
                <a16:creationId xmlns:a16="http://schemas.microsoft.com/office/drawing/2014/main" id="{8ADEC45E-E6AD-C2F3-B8C9-B3612B2C2975}"/>
              </a:ext>
            </a:extLst>
          </p:cNvPr>
          <p:cNvPicPr>
            <a:picLocks noChangeAspect="1"/>
          </p:cNvPicPr>
          <p:nvPr/>
        </p:nvPicPr>
        <p:blipFill rotWithShape="1">
          <a:blip r:embed="rId2"/>
          <a:srcRect l="5555" r="59663" b="20652"/>
          <a:stretch/>
        </p:blipFill>
        <p:spPr>
          <a:xfrm>
            <a:off x="6904383" y="-225287"/>
            <a:ext cx="5393634" cy="6726513"/>
          </a:xfrm>
          <a:prstGeom prst="rect">
            <a:avLst/>
          </a:prstGeom>
        </p:spPr>
      </p:pic>
      <p:sp>
        <p:nvSpPr>
          <p:cNvPr id="8" name="CuadroTexto 7">
            <a:extLst>
              <a:ext uri="{FF2B5EF4-FFF2-40B4-BE49-F238E27FC236}">
                <a16:creationId xmlns:a16="http://schemas.microsoft.com/office/drawing/2014/main" id="{138CB5E6-3275-B405-001F-3E8E2AA8EBD3}"/>
              </a:ext>
            </a:extLst>
          </p:cNvPr>
          <p:cNvSpPr txBox="1"/>
          <p:nvPr/>
        </p:nvSpPr>
        <p:spPr>
          <a:xfrm>
            <a:off x="7262191" y="6270393"/>
            <a:ext cx="4929809" cy="461665"/>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Figura 5: Flagelo</a:t>
            </a:r>
          </a:p>
          <a:p>
            <a:r>
              <a:rPr lang="es-MX" sz="1200" dirty="0">
                <a:latin typeface="Arial" panose="020B0604020202020204" pitchFamily="34" charset="0"/>
                <a:cs typeface="Arial" panose="020B0604020202020204" pitchFamily="34" charset="0"/>
              </a:rPr>
              <a:t>Rescatado de: https://academia-lab.com/enciclopedia/flagelo-biologia/</a:t>
            </a:r>
            <a:endParaRPr lang="es-PE" sz="1200"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7FC4E0D1-DB91-95B8-CD8B-E671831B60FF}"/>
              </a:ext>
            </a:extLst>
          </p:cNvPr>
          <p:cNvSpPr txBox="1"/>
          <p:nvPr/>
        </p:nvSpPr>
        <p:spPr>
          <a:xfrm>
            <a:off x="477078" y="1616765"/>
            <a:ext cx="5219699" cy="1323439"/>
          </a:xfrm>
          <a:prstGeom prst="rect">
            <a:avLst/>
          </a:prstGeom>
          <a:noFill/>
        </p:spPr>
        <p:txBody>
          <a:bodyPr wrap="none" rtlCol="0">
            <a:spAutoFit/>
          </a:bodyPr>
          <a:lstStyle/>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Formado por microtubos</a:t>
            </a:r>
          </a:p>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Movimiento de hélice</a:t>
            </a:r>
          </a:p>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Impulsa a la célula</a:t>
            </a:r>
            <a:endParaRPr lang="es-PE"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PE" sz="2000" dirty="0">
                <a:latin typeface="Arial" panose="020B0604020202020204" pitchFamily="34" charset="0"/>
                <a:cs typeface="Arial" panose="020B0604020202020204" pitchFamily="34" charset="0"/>
              </a:rPr>
              <a:t>Se encuentra en la superficie de la célula</a:t>
            </a: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196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lagelo">
            <a:hlinkClick r:id="" action="ppaction://media"/>
            <a:extLst>
              <a:ext uri="{FF2B5EF4-FFF2-40B4-BE49-F238E27FC236}">
                <a16:creationId xmlns:a16="http://schemas.microsoft.com/office/drawing/2014/main" id="{88261695-C6EF-D9C4-9CE2-4614BAB17B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32387063"/>
      </p:ext>
    </p:extLst>
  </p:cSld>
  <p:clrMapOvr>
    <a:masterClrMapping/>
  </p:clrMapOvr>
  <mc:AlternateContent xmlns:mc="http://schemas.openxmlformats.org/markup-compatibility/2006" xmlns:p14="http://schemas.microsoft.com/office/powerpoint/2010/main">
    <mc:Choice Requires="p14">
      <p:transition spd="slow" p14:dur="2000" advTm="9850"/>
    </mc:Choice>
    <mc:Fallback xmlns="">
      <p:transition spd="slow" advTm="9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E9A5F95-5A36-DF93-1A0A-4A6F71C332D5}"/>
              </a:ext>
            </a:extLst>
          </p:cNvPr>
          <p:cNvSpPr txBox="1"/>
          <p:nvPr/>
        </p:nvSpPr>
        <p:spPr>
          <a:xfrm>
            <a:off x="0" y="125942"/>
            <a:ext cx="12192000" cy="707886"/>
          </a:xfrm>
          <a:prstGeom prst="rect">
            <a:avLst/>
          </a:prstGeom>
          <a:noFill/>
        </p:spPr>
        <p:txBody>
          <a:bodyPr wrap="square" rtlCol="0">
            <a:spAutoFit/>
          </a:bodyPr>
          <a:lstStyle/>
          <a:p>
            <a:pPr algn="ctr"/>
            <a:r>
              <a:rPr lang="es-MX" sz="4000" dirty="0">
                <a:latin typeface="Arial Black" panose="020B0A04020102020204" pitchFamily="34" charset="0"/>
              </a:rPr>
              <a:t>Conclusiones</a:t>
            </a:r>
            <a:endParaRPr lang="es-PE" sz="4000" dirty="0">
              <a:latin typeface="Arial Black" panose="020B0A04020102020204" pitchFamily="34" charset="0"/>
            </a:endParaRPr>
          </a:p>
        </p:txBody>
      </p:sp>
      <p:sp>
        <p:nvSpPr>
          <p:cNvPr id="2" name="CuadroTexto 1">
            <a:extLst>
              <a:ext uri="{FF2B5EF4-FFF2-40B4-BE49-F238E27FC236}">
                <a16:creationId xmlns:a16="http://schemas.microsoft.com/office/drawing/2014/main" id="{9E954F7C-0DBA-8992-279A-C4512ADD0EAE}"/>
              </a:ext>
            </a:extLst>
          </p:cNvPr>
          <p:cNvSpPr txBox="1"/>
          <p:nvPr/>
        </p:nvSpPr>
        <p:spPr>
          <a:xfrm>
            <a:off x="649357" y="1272209"/>
            <a:ext cx="11033127" cy="923330"/>
          </a:xfrm>
          <a:prstGeom prst="rect">
            <a:avLst/>
          </a:prstGeom>
          <a:noFill/>
        </p:spPr>
        <p:txBody>
          <a:bodyPr wrap="square" rtlCol="0">
            <a:spAutoFit/>
          </a:bodyPr>
          <a:lstStyle/>
          <a:p>
            <a:pPr marL="342900" indent="-342900">
              <a:buFont typeface="+mj-lt"/>
              <a:buAutoNum type="arabicPeriod"/>
            </a:pPr>
            <a:r>
              <a:rPr lang="es-MX" dirty="0"/>
              <a:t>Los movimientos celulares son: la contracción: </a:t>
            </a:r>
            <a:r>
              <a:rPr lang="es-MX" dirty="0">
                <a:latin typeface="Arial" panose="020B0604020202020204" pitchFamily="34" charset="0"/>
                <a:cs typeface="Arial" panose="020B0604020202020204" pitchFamily="34" charset="0"/>
              </a:rPr>
              <a:t>a</a:t>
            </a:r>
            <a:r>
              <a:rPr lang="es-MX" sz="1800" dirty="0">
                <a:latin typeface="Arial" panose="020B0604020202020204" pitchFamily="34" charset="0"/>
                <a:cs typeface="Arial" panose="020B0604020202020204" pitchFamily="34" charset="0"/>
              </a:rPr>
              <a:t>cortamiento y estiramiento de la célula, La ciclosis: movimiento circular de los cloroplastos, ame</a:t>
            </a:r>
            <a:r>
              <a:rPr lang="es-MX" dirty="0">
                <a:latin typeface="Arial" panose="020B0604020202020204" pitchFamily="34" charset="0"/>
                <a:cs typeface="Arial" panose="020B0604020202020204" pitchFamily="34" charset="0"/>
              </a:rPr>
              <a:t>boide: por medio de </a:t>
            </a:r>
            <a:r>
              <a:rPr lang="es-MX" sz="1800" dirty="0">
                <a:latin typeface="Arial" panose="020B0604020202020204" pitchFamily="34" charset="0"/>
                <a:cs typeface="Arial" panose="020B0604020202020204" pitchFamily="34" charset="0"/>
              </a:rPr>
              <a:t>pseudópodos, cilios: movimiento ondulado, flagelos: movimiento de hélice.</a:t>
            </a:r>
          </a:p>
        </p:txBody>
      </p:sp>
    </p:spTree>
    <p:extLst>
      <p:ext uri="{BB962C8B-B14F-4D97-AF65-F5344CB8AC3E}">
        <p14:creationId xmlns:p14="http://schemas.microsoft.com/office/powerpoint/2010/main" val="3825654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F8E629A-E0E3-C5EA-B3AE-50CF137BA0C7}"/>
              </a:ext>
            </a:extLst>
          </p:cNvPr>
          <p:cNvSpPr txBox="1"/>
          <p:nvPr/>
        </p:nvSpPr>
        <p:spPr>
          <a:xfrm>
            <a:off x="0" y="125942"/>
            <a:ext cx="12192000" cy="707886"/>
          </a:xfrm>
          <a:prstGeom prst="rect">
            <a:avLst/>
          </a:prstGeom>
          <a:noFill/>
        </p:spPr>
        <p:txBody>
          <a:bodyPr wrap="square" rtlCol="0">
            <a:spAutoFit/>
          </a:bodyPr>
          <a:lstStyle/>
          <a:p>
            <a:pPr algn="ctr"/>
            <a:r>
              <a:rPr lang="es-MX" sz="4000" dirty="0" err="1">
                <a:latin typeface="Arial Black" panose="020B0A04020102020204" pitchFamily="34" charset="0"/>
              </a:rPr>
              <a:t>Linkografia</a:t>
            </a:r>
            <a:endParaRPr lang="es-PE" sz="4000" dirty="0">
              <a:latin typeface="Arial Black" panose="020B0A04020102020204" pitchFamily="34" charset="0"/>
            </a:endParaRPr>
          </a:p>
        </p:txBody>
      </p:sp>
      <p:sp>
        <p:nvSpPr>
          <p:cNvPr id="5" name="CuadroTexto 4">
            <a:extLst>
              <a:ext uri="{FF2B5EF4-FFF2-40B4-BE49-F238E27FC236}">
                <a16:creationId xmlns:a16="http://schemas.microsoft.com/office/drawing/2014/main" id="{61079773-98BD-0597-CA89-09F3546DA608}"/>
              </a:ext>
            </a:extLst>
          </p:cNvPr>
          <p:cNvSpPr txBox="1"/>
          <p:nvPr/>
        </p:nvSpPr>
        <p:spPr>
          <a:xfrm>
            <a:off x="695738" y="1212574"/>
            <a:ext cx="9852991" cy="1849865"/>
          </a:xfrm>
          <a:prstGeom prst="rect">
            <a:avLst/>
          </a:prstGeom>
          <a:noFill/>
        </p:spPr>
        <p:txBody>
          <a:bodyPr wrap="square" rtlCol="0">
            <a:spAutoFit/>
          </a:bodyPr>
          <a:lstStyle/>
          <a:p>
            <a:pPr marL="342900" indent="-342900">
              <a:lnSpc>
                <a:spcPct val="150000"/>
              </a:lnSpc>
              <a:buFont typeface="+mj-lt"/>
              <a:buAutoNum type="arabicPeriod"/>
            </a:pPr>
            <a:r>
              <a:rPr lang="es-PE" sz="2000" dirty="0">
                <a:latin typeface="Arial" panose="020B0604020202020204" pitchFamily="34" charset="0"/>
                <a:cs typeface="Arial" panose="020B0604020202020204" pitchFamily="34" charset="0"/>
                <a:hlinkClick r:id="rId2"/>
              </a:rPr>
              <a:t>https://issuu.com/grupoanayasa/docs/et04834001_issuu_bg4eso_mix/s/18849146</a:t>
            </a:r>
            <a:endParaRPr lang="es-PE" sz="2000" dirty="0">
              <a:latin typeface="Arial" panose="020B0604020202020204" pitchFamily="34" charset="0"/>
              <a:cs typeface="Arial" panose="020B0604020202020204" pitchFamily="34" charset="0"/>
            </a:endParaRPr>
          </a:p>
          <a:p>
            <a:pPr marL="342900" indent="-342900">
              <a:lnSpc>
                <a:spcPct val="150000"/>
              </a:lnSpc>
              <a:buFont typeface="+mj-lt"/>
              <a:buAutoNum type="arabicPeriod"/>
            </a:pPr>
            <a:r>
              <a:rPr lang="es-PE" sz="2000" dirty="0">
                <a:latin typeface="Arial" panose="020B0604020202020204" pitchFamily="34" charset="0"/>
                <a:cs typeface="Arial" panose="020B0604020202020204" pitchFamily="34" charset="0"/>
                <a:hlinkClick r:id="rId3"/>
              </a:rPr>
              <a:t>http://red.unal.edu.co/cursos/ciencias/2015877/html/conten_uni_2_2_7.html</a:t>
            </a:r>
            <a:endParaRPr lang="es-PE" sz="2000" dirty="0">
              <a:latin typeface="Arial" panose="020B0604020202020204" pitchFamily="34" charset="0"/>
              <a:cs typeface="Arial" panose="020B0604020202020204" pitchFamily="34" charset="0"/>
            </a:endParaRPr>
          </a:p>
          <a:p>
            <a:pPr marL="342900" indent="-342900">
              <a:lnSpc>
                <a:spcPct val="150000"/>
              </a:lnSpc>
              <a:buFont typeface="+mj-lt"/>
              <a:buAutoNum type="arabicPeriod"/>
            </a:pPr>
            <a:r>
              <a:rPr lang="es-PE" sz="2000" dirty="0">
                <a:latin typeface="Arial" panose="020B0604020202020204" pitchFamily="34" charset="0"/>
                <a:cs typeface="Arial" panose="020B0604020202020204" pitchFamily="34" charset="0"/>
                <a:hlinkClick r:id="rId4"/>
              </a:rPr>
              <a:t>https://www.kenhub.com/es/library/anatomia-es/cilios-es</a:t>
            </a:r>
            <a:endParaRPr lang="es-PE" sz="2000" dirty="0">
              <a:latin typeface="Arial" panose="020B0604020202020204" pitchFamily="34" charset="0"/>
              <a:cs typeface="Arial" panose="020B0604020202020204" pitchFamily="34" charset="0"/>
            </a:endParaRPr>
          </a:p>
          <a:p>
            <a:pPr>
              <a:lnSpc>
                <a:spcPct val="150000"/>
              </a:lnSpc>
            </a:pPr>
            <a:endParaRPr lang="es-PE" dirty="0"/>
          </a:p>
        </p:txBody>
      </p:sp>
    </p:spTree>
    <p:extLst>
      <p:ext uri="{BB962C8B-B14F-4D97-AF65-F5344CB8AC3E}">
        <p14:creationId xmlns:p14="http://schemas.microsoft.com/office/powerpoint/2010/main" val="205456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825D1B1-0CA5-DD96-A848-83A06E96635E}"/>
              </a:ext>
            </a:extLst>
          </p:cNvPr>
          <p:cNvSpPr txBox="1"/>
          <p:nvPr/>
        </p:nvSpPr>
        <p:spPr>
          <a:xfrm>
            <a:off x="583096" y="503582"/>
            <a:ext cx="10866782" cy="707886"/>
          </a:xfrm>
          <a:prstGeom prst="rect">
            <a:avLst/>
          </a:prstGeom>
          <a:noFill/>
        </p:spPr>
        <p:txBody>
          <a:bodyPr wrap="square" rtlCol="0">
            <a:spAutoFit/>
          </a:bodyPr>
          <a:lstStyle/>
          <a:p>
            <a:r>
              <a:rPr lang="es-MX" sz="4000" dirty="0">
                <a:latin typeface="Arial Black" panose="020B0A04020102020204" pitchFamily="34" charset="0"/>
              </a:rPr>
              <a:t>Introducción:</a:t>
            </a:r>
            <a:endParaRPr lang="es-PE" sz="4000" dirty="0">
              <a:latin typeface="Arial Black" panose="020B0A04020102020204" pitchFamily="34" charset="0"/>
            </a:endParaRPr>
          </a:p>
        </p:txBody>
      </p:sp>
      <p:sp>
        <p:nvSpPr>
          <p:cNvPr id="5" name="CuadroTexto 4">
            <a:extLst>
              <a:ext uri="{FF2B5EF4-FFF2-40B4-BE49-F238E27FC236}">
                <a16:creationId xmlns:a16="http://schemas.microsoft.com/office/drawing/2014/main" id="{054B26BB-915B-DB15-205C-C56F1EF1BDA1}"/>
              </a:ext>
            </a:extLst>
          </p:cNvPr>
          <p:cNvSpPr txBox="1"/>
          <p:nvPr/>
        </p:nvSpPr>
        <p:spPr>
          <a:xfrm>
            <a:off x="477078" y="3323802"/>
            <a:ext cx="3033203" cy="707886"/>
          </a:xfrm>
          <a:prstGeom prst="rect">
            <a:avLst/>
          </a:prstGeom>
          <a:noFill/>
        </p:spPr>
        <p:txBody>
          <a:bodyPr wrap="none" rtlCol="0">
            <a:spAutoFit/>
          </a:bodyPr>
          <a:lstStyle/>
          <a:p>
            <a:r>
              <a:rPr lang="es-MX" sz="4000" dirty="0">
                <a:latin typeface="Arial Black" panose="020B0A04020102020204" pitchFamily="34" charset="0"/>
              </a:rPr>
              <a:t>Objetivos:</a:t>
            </a:r>
            <a:endParaRPr lang="es-PE" dirty="0"/>
          </a:p>
        </p:txBody>
      </p:sp>
      <p:sp>
        <p:nvSpPr>
          <p:cNvPr id="2" name="CuadroTexto 1">
            <a:extLst>
              <a:ext uri="{FF2B5EF4-FFF2-40B4-BE49-F238E27FC236}">
                <a16:creationId xmlns:a16="http://schemas.microsoft.com/office/drawing/2014/main" id="{1EB84310-CC07-A1C4-7026-6A0744339069}"/>
              </a:ext>
            </a:extLst>
          </p:cNvPr>
          <p:cNvSpPr txBox="1"/>
          <p:nvPr/>
        </p:nvSpPr>
        <p:spPr>
          <a:xfrm>
            <a:off x="477078" y="1528971"/>
            <a:ext cx="11237843" cy="1477328"/>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Las células tienen a realizar movimientos como la contracción, ciclosis, ameboide, cilios y flagelos algunos de estos movimientos los realizan por un estimulo que hace que las células tengan la necesidad de moverse como puede ser por comida, intercambio de sustancias, una señal del sistema nervioso. El movimiento celular es realizado por seres pluricelulares como la contracción, ciclosis y unicelulares como el flagelo y los cilios que les permiten moverse en su entorno con facilidad. </a:t>
            </a:r>
          </a:p>
        </p:txBody>
      </p:sp>
      <p:sp>
        <p:nvSpPr>
          <p:cNvPr id="3" name="CuadroTexto 2">
            <a:extLst>
              <a:ext uri="{FF2B5EF4-FFF2-40B4-BE49-F238E27FC236}">
                <a16:creationId xmlns:a16="http://schemas.microsoft.com/office/drawing/2014/main" id="{58F372D6-866E-F77F-7E59-80423C7E06A0}"/>
              </a:ext>
            </a:extLst>
          </p:cNvPr>
          <p:cNvSpPr txBox="1"/>
          <p:nvPr/>
        </p:nvSpPr>
        <p:spPr>
          <a:xfrm>
            <a:off x="477078" y="4349191"/>
            <a:ext cx="4057521" cy="646331"/>
          </a:xfrm>
          <a:prstGeom prst="rect">
            <a:avLst/>
          </a:prstGeom>
          <a:noFill/>
        </p:spPr>
        <p:txBody>
          <a:bodyPr wrap="none" rtlCol="0">
            <a:spAutoFit/>
          </a:bodyPr>
          <a:lstStyle/>
          <a:p>
            <a:pPr marL="342900" indent="-342900">
              <a:buFont typeface="+mj-lt"/>
              <a:buAutoNum type="arabicPeriod"/>
            </a:pPr>
            <a:r>
              <a:rPr lang="es-MX" dirty="0">
                <a:latin typeface="Arial" panose="020B0604020202020204" pitchFamily="34" charset="0"/>
                <a:cs typeface="Arial" panose="020B0604020202020204" pitchFamily="34" charset="0"/>
              </a:rPr>
              <a:t>Explicar los movimientos celulares</a:t>
            </a:r>
          </a:p>
          <a:p>
            <a:pPr marL="342900" indent="-342900">
              <a:buFont typeface="+mj-lt"/>
              <a:buAutoNum type="arabicPeriod"/>
            </a:pP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3914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0D844F7-3125-31FC-0A5B-D423E096DDB6}"/>
              </a:ext>
            </a:extLst>
          </p:cNvPr>
          <p:cNvSpPr txBox="1"/>
          <p:nvPr/>
        </p:nvSpPr>
        <p:spPr>
          <a:xfrm>
            <a:off x="0" y="172277"/>
            <a:ext cx="12192000" cy="707886"/>
          </a:xfrm>
          <a:prstGeom prst="rect">
            <a:avLst/>
          </a:prstGeom>
          <a:noFill/>
        </p:spPr>
        <p:txBody>
          <a:bodyPr wrap="square" rtlCol="0">
            <a:spAutoFit/>
          </a:bodyPr>
          <a:lstStyle/>
          <a:p>
            <a:pPr algn="ctr"/>
            <a:r>
              <a:rPr lang="es-MX" sz="4000" dirty="0">
                <a:latin typeface="Arial Black" panose="020B0A04020102020204" pitchFamily="34" charset="0"/>
              </a:rPr>
              <a:t>Contracción</a:t>
            </a:r>
            <a:endParaRPr lang="es-PE" sz="4000" dirty="0">
              <a:latin typeface="Arial Black" panose="020B0A04020102020204" pitchFamily="34" charset="0"/>
            </a:endParaRPr>
          </a:p>
        </p:txBody>
      </p:sp>
      <p:sp>
        <p:nvSpPr>
          <p:cNvPr id="2" name="CuadroTexto 1">
            <a:extLst>
              <a:ext uri="{FF2B5EF4-FFF2-40B4-BE49-F238E27FC236}">
                <a16:creationId xmlns:a16="http://schemas.microsoft.com/office/drawing/2014/main" id="{D2C3A06A-AE5F-378F-3AF5-0B840EFC0D0F}"/>
              </a:ext>
            </a:extLst>
          </p:cNvPr>
          <p:cNvSpPr txBox="1"/>
          <p:nvPr/>
        </p:nvSpPr>
        <p:spPr>
          <a:xfrm>
            <a:off x="530087" y="1524000"/>
            <a:ext cx="5017720" cy="400110"/>
          </a:xfrm>
          <a:prstGeom prst="rect">
            <a:avLst/>
          </a:prstGeom>
          <a:noFill/>
        </p:spPr>
        <p:txBody>
          <a:bodyPr wrap="none" rtlCol="0">
            <a:spAutoFit/>
          </a:bodyPr>
          <a:lstStyle/>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Acortamiento y estiramiento de la célula</a:t>
            </a:r>
          </a:p>
        </p:txBody>
      </p:sp>
      <p:pic>
        <p:nvPicPr>
          <p:cNvPr id="1026" name="Picture 2" descr="Contracción muscular fotografías e imágenes de alta resolución - Alamy">
            <a:extLst>
              <a:ext uri="{FF2B5EF4-FFF2-40B4-BE49-F238E27FC236}">
                <a16:creationId xmlns:a16="http://schemas.microsoft.com/office/drawing/2014/main" id="{58D55667-0595-7BB4-F78F-7DC263C6FD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78"/>
          <a:stretch/>
        </p:blipFill>
        <p:spPr bwMode="auto">
          <a:xfrm>
            <a:off x="5691021" y="1100190"/>
            <a:ext cx="6114106" cy="513941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57F2BD2E-ADA1-CB8E-AE0C-EA5BF7E5F60C}"/>
              </a:ext>
            </a:extLst>
          </p:cNvPr>
          <p:cNvSpPr txBox="1"/>
          <p:nvPr/>
        </p:nvSpPr>
        <p:spPr>
          <a:xfrm>
            <a:off x="6096000" y="6239604"/>
            <a:ext cx="5709127" cy="461665"/>
          </a:xfrm>
          <a:prstGeom prst="rect">
            <a:avLst/>
          </a:prstGeom>
          <a:noFill/>
        </p:spPr>
        <p:txBody>
          <a:bodyPr wrap="none" rtlCol="0">
            <a:spAutoFit/>
          </a:bodyPr>
          <a:lstStyle/>
          <a:p>
            <a:r>
              <a:rPr lang="es-MX" sz="1200" dirty="0">
                <a:latin typeface="Arial" panose="020B0604020202020204" pitchFamily="34" charset="0"/>
                <a:cs typeface="Arial" panose="020B0604020202020204" pitchFamily="34" charset="0"/>
              </a:rPr>
              <a:t>Figura 1: Movimiento de contracción</a:t>
            </a:r>
          </a:p>
          <a:p>
            <a:r>
              <a:rPr lang="es-MX" sz="1200" dirty="0">
                <a:latin typeface="Arial" panose="020B0604020202020204" pitchFamily="34" charset="0"/>
                <a:cs typeface="Arial" panose="020B0604020202020204" pitchFamily="34" charset="0"/>
              </a:rPr>
              <a:t>Rescatado de: https://www.alamy.es/imagenes/contracci%C3%B3n-muscular.html</a:t>
            </a:r>
            <a:endParaRPr lang="es-P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50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raccion">
            <a:hlinkClick r:id="" action="ppaction://media"/>
            <a:extLst>
              <a:ext uri="{FF2B5EF4-FFF2-40B4-BE49-F238E27FC236}">
                <a16:creationId xmlns:a16="http://schemas.microsoft.com/office/drawing/2014/main" id="{B546C0AF-6575-9485-655E-59BD7B0847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64101" cy="6970643"/>
          </a:xfrm>
          <a:prstGeom prst="rect">
            <a:avLst/>
          </a:prstGeom>
        </p:spPr>
      </p:pic>
    </p:spTree>
    <p:extLst>
      <p:ext uri="{BB962C8B-B14F-4D97-AF65-F5344CB8AC3E}">
        <p14:creationId xmlns:p14="http://schemas.microsoft.com/office/powerpoint/2010/main" val="2208295437"/>
      </p:ext>
    </p:extLst>
  </p:cSld>
  <p:clrMapOvr>
    <a:masterClrMapping/>
  </p:clrMapOvr>
  <mc:AlternateContent xmlns:mc="http://schemas.openxmlformats.org/markup-compatibility/2006" xmlns:p14="http://schemas.microsoft.com/office/powerpoint/2010/main">
    <mc:Choice Requires="p14">
      <p:transition spd="slow" p14:dur="2000" advTm="9156"/>
    </mc:Choice>
    <mc:Fallback xmlns="">
      <p:transition spd="slow" advTm="9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16AC13C-F360-BABB-3C15-492BCF68E00B}"/>
              </a:ext>
            </a:extLst>
          </p:cNvPr>
          <p:cNvSpPr txBox="1"/>
          <p:nvPr/>
        </p:nvSpPr>
        <p:spPr>
          <a:xfrm>
            <a:off x="0" y="172277"/>
            <a:ext cx="12192000" cy="707886"/>
          </a:xfrm>
          <a:prstGeom prst="rect">
            <a:avLst/>
          </a:prstGeom>
          <a:noFill/>
        </p:spPr>
        <p:txBody>
          <a:bodyPr wrap="square" rtlCol="0">
            <a:spAutoFit/>
          </a:bodyPr>
          <a:lstStyle/>
          <a:p>
            <a:pPr algn="ctr"/>
            <a:r>
              <a:rPr lang="es-MX" sz="4000" dirty="0">
                <a:latin typeface="Arial Black" panose="020B0A04020102020204" pitchFamily="34" charset="0"/>
              </a:rPr>
              <a:t>Ciclosis</a:t>
            </a:r>
            <a:endParaRPr lang="es-PE" sz="4000" dirty="0">
              <a:latin typeface="Arial Black" panose="020B0A04020102020204" pitchFamily="34" charset="0"/>
            </a:endParaRPr>
          </a:p>
        </p:txBody>
      </p:sp>
      <p:pic>
        <p:nvPicPr>
          <p:cNvPr id="1026" name="Picture 2" descr="Citoplasma y citoesqueleto">
            <a:extLst>
              <a:ext uri="{FF2B5EF4-FFF2-40B4-BE49-F238E27FC236}">
                <a16:creationId xmlns:a16="http://schemas.microsoft.com/office/drawing/2014/main" id="{8FD76BDF-3909-FA7F-5E96-8A91F95EE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86" y="1140798"/>
            <a:ext cx="6301428" cy="440246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0A29847-CFFA-ECBD-951D-7FC2E4947C85}"/>
              </a:ext>
            </a:extLst>
          </p:cNvPr>
          <p:cNvSpPr txBox="1"/>
          <p:nvPr/>
        </p:nvSpPr>
        <p:spPr>
          <a:xfrm>
            <a:off x="362634" y="5758565"/>
            <a:ext cx="7520007" cy="461665"/>
          </a:xfrm>
          <a:prstGeom prst="rect">
            <a:avLst/>
          </a:prstGeom>
          <a:noFill/>
        </p:spPr>
        <p:txBody>
          <a:bodyPr wrap="none" rtlCol="0">
            <a:spAutoFit/>
          </a:bodyPr>
          <a:lstStyle/>
          <a:p>
            <a:r>
              <a:rPr lang="es-MX" sz="1200" dirty="0">
                <a:latin typeface="Arial" panose="020B0604020202020204" pitchFamily="34" charset="0"/>
                <a:cs typeface="Arial" panose="020B0604020202020204" pitchFamily="34" charset="0"/>
              </a:rPr>
              <a:t>Figura 2: Movimiento de ciclosis</a:t>
            </a:r>
          </a:p>
          <a:p>
            <a:r>
              <a:rPr lang="es-MX" sz="1200" dirty="0">
                <a:latin typeface="Arial" panose="020B0604020202020204" pitchFamily="34" charset="0"/>
                <a:cs typeface="Arial" panose="020B0604020202020204" pitchFamily="34" charset="0"/>
              </a:rPr>
              <a:t>Rescatado de: http://centros.edu.xunta.es/iesastelleiras/depart/bioxeo/lgazon/presen/bac2/bio/pdf/citope.pdf</a:t>
            </a:r>
            <a:endParaRPr lang="es-PE" sz="12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99B2CE44-A40D-3C33-3618-842E904B6CB4}"/>
              </a:ext>
            </a:extLst>
          </p:cNvPr>
          <p:cNvSpPr txBox="1"/>
          <p:nvPr/>
        </p:nvSpPr>
        <p:spPr>
          <a:xfrm>
            <a:off x="7633252" y="1427334"/>
            <a:ext cx="4558748" cy="1631216"/>
          </a:xfrm>
          <a:prstGeom prst="rect">
            <a:avLst/>
          </a:prstGeom>
          <a:noFill/>
        </p:spPr>
        <p:txBody>
          <a:bodyPr wrap="square" rtlCol="0">
            <a:spAutoFit/>
          </a:bodyPr>
          <a:lstStyle/>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Movimiento de los cloroplastos de manera circular.</a:t>
            </a:r>
          </a:p>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Facilita el intercambio de sustancias</a:t>
            </a:r>
          </a:p>
          <a:p>
            <a:pPr marL="342900" indent="-342900">
              <a:buFont typeface="Arial" panose="020B0604020202020204" pitchFamily="34" charset="0"/>
              <a:buChar char="•"/>
            </a:pPr>
            <a:r>
              <a:rPr lang="es-MX" sz="2000" dirty="0">
                <a:latin typeface="Arial" panose="020B0604020202020204" pitchFamily="34" charset="0"/>
                <a:cs typeface="Arial" panose="020B0604020202020204" pitchFamily="34" charset="0"/>
              </a:rPr>
              <a:t>Puede ser más o menos activo</a:t>
            </a:r>
          </a:p>
        </p:txBody>
      </p:sp>
    </p:spTree>
    <p:extLst>
      <p:ext uri="{BB962C8B-B14F-4D97-AF65-F5344CB8AC3E}">
        <p14:creationId xmlns:p14="http://schemas.microsoft.com/office/powerpoint/2010/main" val="935756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WhatsApp Video 2023-07-10 at 17.27.23">
            <a:hlinkClick r:id="" action="ppaction://media"/>
            <a:extLst>
              <a:ext uri="{FF2B5EF4-FFF2-40B4-BE49-F238E27FC236}">
                <a16:creationId xmlns:a16="http://schemas.microsoft.com/office/drawing/2014/main" id="{3554F017-46AB-77CD-9C36-6D1327789A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2452" y="0"/>
            <a:ext cx="14776174" cy="6957391"/>
          </a:xfrm>
          <a:prstGeom prst="rect">
            <a:avLst/>
          </a:prstGeom>
        </p:spPr>
      </p:pic>
    </p:spTree>
    <p:extLst>
      <p:ext uri="{BB962C8B-B14F-4D97-AF65-F5344CB8AC3E}">
        <p14:creationId xmlns:p14="http://schemas.microsoft.com/office/powerpoint/2010/main" val="3350785286"/>
      </p:ext>
    </p:extLst>
  </p:cSld>
  <p:clrMapOvr>
    <a:masterClrMapping/>
  </p:clrMapOvr>
  <mc:AlternateContent xmlns:mc="http://schemas.openxmlformats.org/markup-compatibility/2006" xmlns:p14="http://schemas.microsoft.com/office/powerpoint/2010/main">
    <mc:Choice Requires="p14">
      <p:transition spd="slow" p14:dur="2000" advTm="10419"/>
    </mc:Choice>
    <mc:Fallback xmlns="">
      <p:transition spd="slow" advTm="1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DB24FF6-D98A-45C2-C7B5-687B438E6358}"/>
              </a:ext>
            </a:extLst>
          </p:cNvPr>
          <p:cNvSpPr txBox="1"/>
          <p:nvPr/>
        </p:nvSpPr>
        <p:spPr>
          <a:xfrm>
            <a:off x="0" y="172277"/>
            <a:ext cx="12192000" cy="707886"/>
          </a:xfrm>
          <a:prstGeom prst="rect">
            <a:avLst/>
          </a:prstGeom>
          <a:noFill/>
        </p:spPr>
        <p:txBody>
          <a:bodyPr wrap="square" rtlCol="0">
            <a:spAutoFit/>
          </a:bodyPr>
          <a:lstStyle/>
          <a:p>
            <a:pPr algn="ctr"/>
            <a:r>
              <a:rPr lang="es-MX" sz="4000" dirty="0">
                <a:latin typeface="Arial Black" panose="020B0A04020102020204" pitchFamily="34" charset="0"/>
              </a:rPr>
              <a:t>Ameboide</a:t>
            </a:r>
            <a:endParaRPr lang="es-PE" sz="4000" dirty="0">
              <a:latin typeface="Arial Black" panose="020B0A04020102020204" pitchFamily="34" charset="0"/>
            </a:endParaRPr>
          </a:p>
        </p:txBody>
      </p:sp>
      <p:pic>
        <p:nvPicPr>
          <p:cNvPr id="8" name="Imagen 7">
            <a:extLst>
              <a:ext uri="{FF2B5EF4-FFF2-40B4-BE49-F238E27FC236}">
                <a16:creationId xmlns:a16="http://schemas.microsoft.com/office/drawing/2014/main" id="{A81CD70D-BD0E-0D75-C0BD-CD10B6A17A27}"/>
              </a:ext>
            </a:extLst>
          </p:cNvPr>
          <p:cNvPicPr>
            <a:picLocks noChangeAspect="1"/>
          </p:cNvPicPr>
          <p:nvPr/>
        </p:nvPicPr>
        <p:blipFill>
          <a:blip r:embed="rId2"/>
          <a:stretch>
            <a:fillRect/>
          </a:stretch>
        </p:blipFill>
        <p:spPr>
          <a:xfrm>
            <a:off x="5685183" y="880163"/>
            <a:ext cx="6506817" cy="5411503"/>
          </a:xfrm>
          <a:prstGeom prst="rect">
            <a:avLst/>
          </a:prstGeom>
        </p:spPr>
      </p:pic>
      <p:sp>
        <p:nvSpPr>
          <p:cNvPr id="10" name="AutoShape 8" descr="Pseudópodos imágenes de stock de arte vectorial | Depositphotos">
            <a:extLst>
              <a:ext uri="{FF2B5EF4-FFF2-40B4-BE49-F238E27FC236}">
                <a16:creationId xmlns:a16="http://schemas.microsoft.com/office/drawing/2014/main" id="{150E99CF-E575-EA91-3417-4F5044BBDB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11" name="CuadroTexto 10">
            <a:extLst>
              <a:ext uri="{FF2B5EF4-FFF2-40B4-BE49-F238E27FC236}">
                <a16:creationId xmlns:a16="http://schemas.microsoft.com/office/drawing/2014/main" id="{EFFE59D1-6807-287F-CCD6-9A7655964060}"/>
              </a:ext>
            </a:extLst>
          </p:cNvPr>
          <p:cNvSpPr txBox="1"/>
          <p:nvPr/>
        </p:nvSpPr>
        <p:spPr>
          <a:xfrm>
            <a:off x="6633747" y="5373658"/>
            <a:ext cx="5558253" cy="461665"/>
          </a:xfrm>
          <a:prstGeom prst="rect">
            <a:avLst/>
          </a:prstGeom>
          <a:noFill/>
        </p:spPr>
        <p:txBody>
          <a:bodyPr wrap="none" rtlCol="0">
            <a:spAutoFit/>
          </a:bodyPr>
          <a:lstStyle/>
          <a:p>
            <a:r>
              <a:rPr lang="es-PE" sz="1200" dirty="0"/>
              <a:t>Figura 3: Ameba</a:t>
            </a:r>
          </a:p>
          <a:p>
            <a:r>
              <a:rPr lang="es-PE" sz="1200" dirty="0"/>
              <a:t>Rescatado de: https://sp.depositphotos.com/vector-images/pseud%C3%B3podos.html</a:t>
            </a:r>
          </a:p>
        </p:txBody>
      </p:sp>
      <p:sp>
        <p:nvSpPr>
          <p:cNvPr id="12" name="CuadroTexto 11">
            <a:extLst>
              <a:ext uri="{FF2B5EF4-FFF2-40B4-BE49-F238E27FC236}">
                <a16:creationId xmlns:a16="http://schemas.microsoft.com/office/drawing/2014/main" id="{7D3AD305-263B-6C7D-8FA9-EF1D2F7B8615}"/>
              </a:ext>
            </a:extLst>
          </p:cNvPr>
          <p:cNvSpPr txBox="1"/>
          <p:nvPr/>
        </p:nvSpPr>
        <p:spPr>
          <a:xfrm>
            <a:off x="424069" y="1755216"/>
            <a:ext cx="4947188" cy="677108"/>
          </a:xfrm>
          <a:prstGeom prst="rect">
            <a:avLst/>
          </a:prstGeom>
          <a:noFill/>
        </p:spPr>
        <p:txBody>
          <a:bodyPr wrap="none" rtlCol="0">
            <a:spAutoFit/>
          </a:bodyPr>
          <a:lstStyle/>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Se mueven por medio de pseudópodos</a:t>
            </a:r>
          </a:p>
          <a:p>
            <a:pPr marL="285750" indent="-285750">
              <a:buFont typeface="Arial" panose="020B0604020202020204" pitchFamily="34" charset="0"/>
              <a:buChar char="•"/>
            </a:pPr>
            <a:endParaRPr lang="es-PE" dirty="0"/>
          </a:p>
        </p:txBody>
      </p:sp>
    </p:spTree>
    <p:extLst>
      <p:ext uri="{BB962C8B-B14F-4D97-AF65-F5344CB8AC3E}">
        <p14:creationId xmlns:p14="http://schemas.microsoft.com/office/powerpoint/2010/main" val="3783984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meboide">
            <a:hlinkClick r:id="" action="ppaction://media"/>
            <a:extLst>
              <a:ext uri="{FF2B5EF4-FFF2-40B4-BE49-F238E27FC236}">
                <a16:creationId xmlns:a16="http://schemas.microsoft.com/office/drawing/2014/main" id="{BC4ACFED-665D-6462-4C70-65C7596CB4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94636041"/>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3675431B-757C-164B-1063-AE165E743CD3}"/>
              </a:ext>
            </a:extLst>
          </p:cNvPr>
          <p:cNvSpPr txBox="1"/>
          <p:nvPr/>
        </p:nvSpPr>
        <p:spPr>
          <a:xfrm>
            <a:off x="0" y="172277"/>
            <a:ext cx="12192000" cy="707886"/>
          </a:xfrm>
          <a:prstGeom prst="rect">
            <a:avLst/>
          </a:prstGeom>
          <a:noFill/>
        </p:spPr>
        <p:txBody>
          <a:bodyPr wrap="square" rtlCol="0">
            <a:spAutoFit/>
          </a:bodyPr>
          <a:lstStyle/>
          <a:p>
            <a:pPr algn="ctr"/>
            <a:r>
              <a:rPr lang="es-MX" sz="4000" dirty="0">
                <a:latin typeface="Arial Black" panose="020B0A04020102020204" pitchFamily="34" charset="0"/>
              </a:rPr>
              <a:t>Cilios</a:t>
            </a:r>
            <a:endParaRPr lang="es-PE" sz="4000" dirty="0">
              <a:latin typeface="Arial Black" panose="020B0A04020102020204" pitchFamily="34" charset="0"/>
            </a:endParaRPr>
          </a:p>
        </p:txBody>
      </p:sp>
      <p:pic>
        <p:nvPicPr>
          <p:cNvPr id="3074" name="Picture 2" descr="La célula. Ampliaciones. Cilios y flagelos. Atlas de Histología Vegetal y  Animal">
            <a:extLst>
              <a:ext uri="{FF2B5EF4-FFF2-40B4-BE49-F238E27FC236}">
                <a16:creationId xmlns:a16="http://schemas.microsoft.com/office/drawing/2014/main" id="{FFC67761-FDDC-8DAF-9029-9C01630877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33" r="39267"/>
          <a:stretch/>
        </p:blipFill>
        <p:spPr bwMode="auto">
          <a:xfrm>
            <a:off x="0" y="880163"/>
            <a:ext cx="4863548" cy="549841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45D9B7D8-92AE-6905-FBE2-2C3233EC50B2}"/>
              </a:ext>
            </a:extLst>
          </p:cNvPr>
          <p:cNvSpPr txBox="1"/>
          <p:nvPr/>
        </p:nvSpPr>
        <p:spPr>
          <a:xfrm>
            <a:off x="5579166" y="1378225"/>
            <a:ext cx="5304657" cy="1323439"/>
          </a:xfrm>
          <a:prstGeom prst="rect">
            <a:avLst/>
          </a:prstGeom>
          <a:noFill/>
        </p:spPr>
        <p:txBody>
          <a:bodyPr wrap="none" rtlCol="0">
            <a:spAutoFit/>
          </a:bodyPr>
          <a:lstStyle/>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Formados por microtúbulos</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Movimiento ondulado</a:t>
            </a:r>
          </a:p>
          <a:p>
            <a:pPr marL="285750" indent="-285750">
              <a:buFont typeface="Arial" panose="020B0604020202020204" pitchFamily="34" charset="0"/>
              <a:buChar char="•"/>
            </a:pPr>
            <a:r>
              <a:rPr lang="es-MX" sz="2000" dirty="0">
                <a:latin typeface="Arial" panose="020B0604020202020204" pitchFamily="34" charset="0"/>
                <a:cs typeface="Arial" panose="020B0604020202020204" pitchFamily="34" charset="0"/>
              </a:rPr>
              <a:t>Se encuentran en la superficie de la célula</a:t>
            </a:r>
          </a:p>
          <a:p>
            <a:pPr marL="285750" indent="-285750">
              <a:buFont typeface="Arial" panose="020B0604020202020204" pitchFamily="34" charset="0"/>
              <a:buChar char="•"/>
            </a:pPr>
            <a:endParaRPr lang="es-PE" sz="2000" dirty="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717CB320-A1F6-BCA3-5024-472AC345B8C9}"/>
              </a:ext>
            </a:extLst>
          </p:cNvPr>
          <p:cNvSpPr txBox="1"/>
          <p:nvPr/>
        </p:nvSpPr>
        <p:spPr>
          <a:xfrm>
            <a:off x="477078" y="6378575"/>
            <a:ext cx="6151043" cy="461665"/>
          </a:xfrm>
          <a:prstGeom prst="rect">
            <a:avLst/>
          </a:prstGeom>
          <a:noFill/>
        </p:spPr>
        <p:txBody>
          <a:bodyPr wrap="none" rtlCol="0">
            <a:spAutoFit/>
          </a:bodyPr>
          <a:lstStyle/>
          <a:p>
            <a:r>
              <a:rPr lang="es-MX" sz="1200" dirty="0">
                <a:latin typeface="Arial" panose="020B0604020202020204" pitchFamily="34" charset="0"/>
                <a:cs typeface="Arial" panose="020B0604020202020204" pitchFamily="34" charset="0"/>
              </a:rPr>
              <a:t>Figura 4: Cilios</a:t>
            </a:r>
          </a:p>
          <a:p>
            <a:r>
              <a:rPr lang="es-MX" sz="1200" dirty="0">
                <a:latin typeface="Arial" panose="020B0604020202020204" pitchFamily="34" charset="0"/>
                <a:cs typeface="Arial" panose="020B0604020202020204" pitchFamily="34" charset="0"/>
              </a:rPr>
              <a:t>Rescatado de: https://mmegias.webs.uvigo.es/5-celulas/ampliaciones/7-cilio-flagelo.php</a:t>
            </a:r>
            <a:endParaRPr lang="es-P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10466"/>
      </p:ext>
    </p:extLst>
  </p:cSld>
  <p:clrMapOvr>
    <a:masterClrMapping/>
  </p:clrMapOvr>
</p:sld>
</file>

<file path=ppt/theme/theme1.xml><?xml version="1.0" encoding="utf-8"?>
<a:theme xmlns:a="http://schemas.openxmlformats.org/drawingml/2006/main" name="Faceta">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208</TotalTime>
  <Words>424</Words>
  <Application>Microsoft Office PowerPoint</Application>
  <PresentationFormat>Panorámica</PresentationFormat>
  <Paragraphs>43</Paragraphs>
  <Slides>14</Slides>
  <Notes>0</Notes>
  <HiddenSlides>0</HiddenSlides>
  <MMClips>5</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14</vt:i4>
      </vt:variant>
    </vt:vector>
  </HeadingPairs>
  <TitlesOfParts>
    <vt:vector size="19" baseType="lpstr">
      <vt:lpstr>Arial</vt:lpstr>
      <vt:lpstr>Arial Black</vt:lpstr>
      <vt:lpstr>Trebuchet MS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Luz Ramos Torres</dc:creator>
  <cp:lastModifiedBy>Luz Ramos Torres</cp:lastModifiedBy>
  <cp:revision>10</cp:revision>
  <dcterms:created xsi:type="dcterms:W3CDTF">2023-07-10T23:15:44Z</dcterms:created>
  <dcterms:modified xsi:type="dcterms:W3CDTF">2023-07-12T01:11:56Z</dcterms:modified>
</cp:coreProperties>
</file>