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8A5C3B7-5C9D-4825-92A8-0F8A1447E208}" type="datetimeFigureOut">
              <a:rPr lang="es-PE" smtClean="0"/>
              <a:t>3/05/2023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106100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A5C3B7-5C9D-4825-92A8-0F8A1447E208}" type="datetimeFigureOut">
              <a:rPr lang="es-PE" smtClean="0"/>
              <a:t>3/05/2023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346784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A5C3B7-5C9D-4825-92A8-0F8A1447E208}" type="datetimeFigureOut">
              <a:rPr lang="es-PE" smtClean="0"/>
              <a:t>3/05/2023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1204587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A5C3B7-5C9D-4825-92A8-0F8A1447E208}" type="datetimeFigureOut">
              <a:rPr lang="es-PE" smtClean="0"/>
              <a:t>3/05/2023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4BF1FE4-CC44-4BC9-9E31-B3D40A1A1F8C}" type="slidenum">
              <a:rPr lang="es-PE" smtClean="0"/>
              <a:t>‹Nº›</a:t>
            </a:fld>
            <a:endParaRPr lang="es-PE"/>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9828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A5C3B7-5C9D-4825-92A8-0F8A1447E208}" type="datetimeFigureOut">
              <a:rPr lang="es-PE" smtClean="0"/>
              <a:t>3/05/2023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332917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8A5C3B7-5C9D-4825-92A8-0F8A1447E208}" type="datetimeFigureOut">
              <a:rPr lang="es-PE" smtClean="0"/>
              <a:t>3/05/2023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380375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8A5C3B7-5C9D-4825-92A8-0F8A1447E208}" type="datetimeFigureOut">
              <a:rPr lang="es-PE" smtClean="0"/>
              <a:t>3/05/2023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418352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A5C3B7-5C9D-4825-92A8-0F8A1447E208}" type="datetimeFigureOut">
              <a:rPr lang="es-PE" smtClean="0"/>
              <a:t>3/05/2023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131332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A5C3B7-5C9D-4825-92A8-0F8A1447E208}" type="datetimeFigureOut">
              <a:rPr lang="es-PE" smtClean="0"/>
              <a:t>3/05/2023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88555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A5C3B7-5C9D-4825-92A8-0F8A1447E208}" type="datetimeFigureOut">
              <a:rPr lang="es-PE" smtClean="0"/>
              <a:t>3/05/2023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200154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A5C3B7-5C9D-4825-92A8-0F8A1447E208}" type="datetimeFigureOut">
              <a:rPr lang="es-PE" smtClean="0"/>
              <a:t>3/05/2023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306599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8A5C3B7-5C9D-4825-92A8-0F8A1447E208}" type="datetimeFigureOut">
              <a:rPr lang="es-PE" smtClean="0"/>
              <a:t>3/05/2023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25203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8A5C3B7-5C9D-4825-92A8-0F8A1447E208}" type="datetimeFigureOut">
              <a:rPr lang="es-PE" smtClean="0"/>
              <a:t>3/05/2023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214025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8A5C3B7-5C9D-4825-92A8-0F8A1447E208}" type="datetimeFigureOut">
              <a:rPr lang="es-PE" smtClean="0"/>
              <a:t>3/05/2023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280590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5C3B7-5C9D-4825-92A8-0F8A1447E208}" type="datetimeFigureOut">
              <a:rPr lang="es-PE" smtClean="0"/>
              <a:t>3/05/2023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321576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A5C3B7-5C9D-4825-92A8-0F8A1447E208}" type="datetimeFigureOut">
              <a:rPr lang="es-PE" smtClean="0"/>
              <a:t>3/05/2023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125605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A5C3B7-5C9D-4825-92A8-0F8A1447E208}" type="datetimeFigureOut">
              <a:rPr lang="es-PE" smtClean="0"/>
              <a:t>3/05/2023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4BF1FE4-CC44-4BC9-9E31-B3D40A1A1F8C}" type="slidenum">
              <a:rPr lang="es-PE" smtClean="0"/>
              <a:t>‹Nº›</a:t>
            </a:fld>
            <a:endParaRPr lang="es-PE"/>
          </a:p>
        </p:txBody>
      </p:sp>
    </p:spTree>
    <p:extLst>
      <p:ext uri="{BB962C8B-B14F-4D97-AF65-F5344CB8AC3E}">
        <p14:creationId xmlns:p14="http://schemas.microsoft.com/office/powerpoint/2010/main" val="151094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8A5C3B7-5C9D-4825-92A8-0F8A1447E208}" type="datetimeFigureOut">
              <a:rPr lang="es-PE" smtClean="0"/>
              <a:t>3/05/2023</a:t>
            </a:fld>
            <a:endParaRPr lang="es-PE"/>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4BF1FE4-CC44-4BC9-9E31-B3D40A1A1F8C}" type="slidenum">
              <a:rPr lang="es-PE" smtClean="0"/>
              <a:t>‹Nº›</a:t>
            </a:fld>
            <a:endParaRPr lang="es-PE"/>
          </a:p>
        </p:txBody>
      </p:sp>
    </p:spTree>
    <p:extLst>
      <p:ext uri="{BB962C8B-B14F-4D97-AF65-F5344CB8AC3E}">
        <p14:creationId xmlns:p14="http://schemas.microsoft.com/office/powerpoint/2010/main" val="313234958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026" name="Picture 2" descr="Grammy Award Wallpapers - Wallpaper Cave">
            <a:extLst>
              <a:ext uri="{FF2B5EF4-FFF2-40B4-BE49-F238E27FC236}">
                <a16:creationId xmlns:a16="http://schemas.microsoft.com/office/drawing/2014/main" id="{9AC9F75A-7BA3-3CCB-3350-5BF7C7A3DC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14" b="10965"/>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8FD0DCA7-8768-4C62-B113-5FA8C70D2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33" name="Rectangle 1032">
            <a:extLst>
              <a:ext uri="{FF2B5EF4-FFF2-40B4-BE49-F238E27FC236}">
                <a16:creationId xmlns:a16="http://schemas.microsoft.com/office/drawing/2014/main" id="{1D23540D-89BB-4B19-BDB9-7954F41E9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E49A413-07A5-DEC4-563A-85F4EB70BE0A}"/>
              </a:ext>
            </a:extLst>
          </p:cNvPr>
          <p:cNvSpPr>
            <a:spLocks noGrp="1"/>
          </p:cNvSpPr>
          <p:nvPr>
            <p:ph type="ctrTitle"/>
          </p:nvPr>
        </p:nvSpPr>
        <p:spPr>
          <a:xfrm>
            <a:off x="1595269" y="1122363"/>
            <a:ext cx="9001462" cy="2387600"/>
          </a:xfrm>
        </p:spPr>
        <p:txBody>
          <a:bodyPr>
            <a:normAutofit/>
          </a:bodyPr>
          <a:lstStyle/>
          <a:p>
            <a:br>
              <a:rPr lang="es-PE"/>
            </a:br>
            <a:r>
              <a:rPr lang="en-US"/>
              <a:t>The 1</a:t>
            </a:r>
            <a:r>
              <a:rPr lang="en-US" baseline="30000"/>
              <a:t>st</a:t>
            </a:r>
            <a:r>
              <a:rPr lang="en-US"/>
              <a:t> edition of the Grammy Awards</a:t>
            </a:r>
            <a:endParaRPr lang="es-PE">
              <a:latin typeface="Amasis MT Pro Light" panose="02040304050005020304" pitchFamily="18" charset="0"/>
            </a:endParaRPr>
          </a:p>
        </p:txBody>
      </p:sp>
    </p:spTree>
    <p:extLst>
      <p:ext uri="{BB962C8B-B14F-4D97-AF65-F5344CB8AC3E}">
        <p14:creationId xmlns:p14="http://schemas.microsoft.com/office/powerpoint/2010/main" val="173712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utoShape 2" descr="LA MODA DE LOS GRAMMYS | PyD">
            <a:extLst>
              <a:ext uri="{FF2B5EF4-FFF2-40B4-BE49-F238E27FC236}">
                <a16:creationId xmlns:a16="http://schemas.microsoft.com/office/drawing/2014/main" id="{EA2FF924-1DEE-95AC-ABD1-D8AEFDDFBB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5" name="AutoShape 4" descr="LA MODA DE LOS GRAMMYS | PyD">
            <a:extLst>
              <a:ext uri="{FF2B5EF4-FFF2-40B4-BE49-F238E27FC236}">
                <a16:creationId xmlns:a16="http://schemas.microsoft.com/office/drawing/2014/main" id="{73E98548-478D-264C-C094-E099E246F89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6" name="Marcador de contenido 5">
            <a:extLst>
              <a:ext uri="{FF2B5EF4-FFF2-40B4-BE49-F238E27FC236}">
                <a16:creationId xmlns:a16="http://schemas.microsoft.com/office/drawing/2014/main" id="{8D1CF515-4F60-926A-A3D4-437EF8867CB2}"/>
              </a:ext>
            </a:extLst>
          </p:cNvPr>
          <p:cNvSpPr>
            <a:spLocks noGrp="1"/>
          </p:cNvSpPr>
          <p:nvPr>
            <p:ph idx="1"/>
          </p:nvPr>
        </p:nvSpPr>
        <p:spPr>
          <a:xfrm>
            <a:off x="795867" y="1309524"/>
            <a:ext cx="3404424" cy="4238951"/>
          </a:xfrm>
        </p:spPr>
        <p:txBody>
          <a:bodyPr>
            <a:normAutofit fontScale="92500" lnSpcReduction="20000"/>
          </a:bodyPr>
          <a:lstStyle/>
          <a:p>
            <a:r>
              <a:rPr lang="en-US" sz="2400" b="0" dirty="0">
                <a:solidFill>
                  <a:srgbClr val="FFFFFF"/>
                </a:solidFill>
                <a:latin typeface="Bahnschrift" panose="020B0502040204020203" pitchFamily="34" charset="0"/>
                <a:cs typeface="Arial" panose="020B0604020202020204" pitchFamily="34" charset="0"/>
              </a:rPr>
              <a:t>The first edition of the Grammys was in 1959 and at the Beverly Hilton Hotel in the city of Los Angeles and New York. It was created in order to recognize the recording achievements achieved by musical artists during the previous year.</a:t>
            </a:r>
            <a:endParaRPr lang="es-PE" sz="2400" dirty="0">
              <a:latin typeface="Bahnschrift" panose="020B0502040204020203" pitchFamily="34" charset="0"/>
            </a:endParaRPr>
          </a:p>
        </p:txBody>
      </p:sp>
      <p:sp>
        <p:nvSpPr>
          <p:cNvPr id="7" name="AutoShape 12" descr="1959: Grammy Awards">
            <a:extLst>
              <a:ext uri="{FF2B5EF4-FFF2-40B4-BE49-F238E27FC236}">
                <a16:creationId xmlns:a16="http://schemas.microsoft.com/office/drawing/2014/main" id="{77EB2D36-64E5-EF61-BBCB-759BDEEDA7A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8" name="Rectángulo 7">
            <a:extLst>
              <a:ext uri="{FF2B5EF4-FFF2-40B4-BE49-F238E27FC236}">
                <a16:creationId xmlns:a16="http://schemas.microsoft.com/office/drawing/2014/main" id="{03DD3283-E513-E76B-C249-A23DFD2F2E28}"/>
              </a:ext>
            </a:extLst>
          </p:cNvPr>
          <p:cNvSpPr/>
          <p:nvPr/>
        </p:nvSpPr>
        <p:spPr>
          <a:xfrm>
            <a:off x="8459134" y="68362"/>
            <a:ext cx="3215428" cy="297523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E">
              <a:solidFill>
                <a:srgbClr val="FFFF00"/>
              </a:solidFill>
            </a:endParaRPr>
          </a:p>
        </p:txBody>
      </p:sp>
      <p:pic>
        <p:nvPicPr>
          <p:cNvPr id="2064" name="Picture 16" descr="1959: Grammy Awards">
            <a:extLst>
              <a:ext uri="{FF2B5EF4-FFF2-40B4-BE49-F238E27FC236}">
                <a16:creationId xmlns:a16="http://schemas.microsoft.com/office/drawing/2014/main" id="{7D131BF4-B957-85AF-0FDE-66BB28933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162" y="231975"/>
            <a:ext cx="2981372" cy="26480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2028DA6C-2F3A-A454-1DBF-91FB6AB1E15A}"/>
              </a:ext>
            </a:extLst>
          </p:cNvPr>
          <p:cNvSpPr/>
          <p:nvPr/>
        </p:nvSpPr>
        <p:spPr>
          <a:xfrm>
            <a:off x="5243706" y="3428998"/>
            <a:ext cx="3215428" cy="29752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E">
              <a:solidFill>
                <a:srgbClr val="FFFF00"/>
              </a:solidFill>
            </a:endParaRPr>
          </a:p>
        </p:txBody>
      </p:sp>
      <p:pic>
        <p:nvPicPr>
          <p:cNvPr id="2066" name="Picture 18" descr="LA MODA DE LOS GRAMMYS | PyD">
            <a:extLst>
              <a:ext uri="{FF2B5EF4-FFF2-40B4-BE49-F238E27FC236}">
                <a16:creationId xmlns:a16="http://schemas.microsoft.com/office/drawing/2014/main" id="{6F1B6EF4-60CC-6C7F-7D1F-6A3564822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962" y="3581400"/>
            <a:ext cx="2989098" cy="27504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75988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7E1382D-D8E1-0AFA-47CF-AC65B9D5E699}"/>
              </a:ext>
            </a:extLst>
          </p:cNvPr>
          <p:cNvSpPr>
            <a:spLocks noGrp="1"/>
          </p:cNvSpPr>
          <p:nvPr>
            <p:ph idx="1"/>
          </p:nvPr>
        </p:nvSpPr>
        <p:spPr>
          <a:xfrm>
            <a:off x="1090348" y="1225194"/>
            <a:ext cx="4532848" cy="5107512"/>
          </a:xfrm>
        </p:spPr>
        <p:txBody>
          <a:bodyPr>
            <a:normAutofit/>
          </a:bodyPr>
          <a:lstStyle/>
          <a:p>
            <a:r>
              <a:rPr lang="en-US" sz="2400" dirty="0"/>
              <a:t> The event was hosted by comedian Mort Shal. The winners of this edition were: for record of the year, Domenico Modugno for "Nel blu dipinto di blu (Volare)", for album of the year, Henry Mancini for "The Music from Peter Gunn", and among others.</a:t>
            </a:r>
            <a:endParaRPr lang="es-PE" sz="2400" dirty="0"/>
          </a:p>
        </p:txBody>
      </p:sp>
      <p:pic>
        <p:nvPicPr>
          <p:cNvPr id="3074" name="Picture 2" descr="Jacques Brel | Singer, Singer songwriter, Songwriting">
            <a:extLst>
              <a:ext uri="{FF2B5EF4-FFF2-40B4-BE49-F238E27FC236}">
                <a16:creationId xmlns:a16="http://schemas.microsoft.com/office/drawing/2014/main" id="{79EC6E22-C482-CA09-7641-102775ED3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0417" y="378659"/>
            <a:ext cx="2539607" cy="16930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3076" name="Picture 4" descr="The Road to the GRAMMY Awards – GRAMMY Museum">
            <a:extLst>
              <a:ext uri="{FF2B5EF4-FFF2-40B4-BE49-F238E27FC236}">
                <a16:creationId xmlns:a16="http://schemas.microsoft.com/office/drawing/2014/main" id="{4CF70760-1EB0-4B72-63AA-0C2ACAC91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87381" y="4540085"/>
            <a:ext cx="2836606" cy="23179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6" descr="Domenico Modugno, volare nel blu dipinto di blu | Socialmediaitaly.com">
            <a:extLst>
              <a:ext uri="{FF2B5EF4-FFF2-40B4-BE49-F238E27FC236}">
                <a16:creationId xmlns:a16="http://schemas.microsoft.com/office/drawing/2014/main" id="{E524B21D-8750-120D-C491-A76E2C1691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5" name="AutoShape 8" descr="Domenico Modugno, volare nel blu dipinto di blu | Socialmediaitaly.com">
            <a:extLst>
              <a:ext uri="{FF2B5EF4-FFF2-40B4-BE49-F238E27FC236}">
                <a16:creationId xmlns:a16="http://schemas.microsoft.com/office/drawing/2014/main" id="{221D70EB-D030-F2BC-D506-A6C9B444EC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6" name="AutoShape 10" descr="Domenico Modugno, volare nel blu dipinto di blu | Socialmediaitaly.com">
            <a:extLst>
              <a:ext uri="{FF2B5EF4-FFF2-40B4-BE49-F238E27FC236}">
                <a16:creationId xmlns:a16="http://schemas.microsoft.com/office/drawing/2014/main" id="{10721BF7-49E6-EDAB-D2FE-2E64C02B2BF7}"/>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3084" name="Picture 12" descr="Domenico Modugno, volare nel blu dipinto di blu | Socialmediaitaly.com">
            <a:extLst>
              <a:ext uri="{FF2B5EF4-FFF2-40B4-BE49-F238E27FC236}">
                <a16:creationId xmlns:a16="http://schemas.microsoft.com/office/drawing/2014/main" id="{E1D518A7-E77E-4414-3ECC-D39F67964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731" y="2186010"/>
            <a:ext cx="3427362" cy="24859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ángulo: esquinas redondeadas 6">
            <a:extLst>
              <a:ext uri="{FF2B5EF4-FFF2-40B4-BE49-F238E27FC236}">
                <a16:creationId xmlns:a16="http://schemas.microsoft.com/office/drawing/2014/main" id="{7EF7E9D0-CF32-607B-6A48-CCAB868D21A7}"/>
              </a:ext>
            </a:extLst>
          </p:cNvPr>
          <p:cNvSpPr/>
          <p:nvPr/>
        </p:nvSpPr>
        <p:spPr>
          <a:xfrm>
            <a:off x="9123987" y="690664"/>
            <a:ext cx="1547256" cy="65175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PE" dirty="0"/>
              <a:t>Morth Sahl</a:t>
            </a:r>
          </a:p>
        </p:txBody>
      </p:sp>
      <p:sp>
        <p:nvSpPr>
          <p:cNvPr id="8" name="Rectángulo: esquinas redondeadas 7">
            <a:extLst>
              <a:ext uri="{FF2B5EF4-FFF2-40B4-BE49-F238E27FC236}">
                <a16:creationId xmlns:a16="http://schemas.microsoft.com/office/drawing/2014/main" id="{F232F0D3-78FF-D8A2-A08B-75889A76A75A}"/>
              </a:ext>
            </a:extLst>
          </p:cNvPr>
          <p:cNvSpPr/>
          <p:nvPr/>
        </p:nvSpPr>
        <p:spPr>
          <a:xfrm>
            <a:off x="6404776" y="2950723"/>
            <a:ext cx="1547256" cy="65175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PE" dirty="0"/>
              <a:t>Domenico Modugno</a:t>
            </a:r>
          </a:p>
        </p:txBody>
      </p:sp>
      <p:sp>
        <p:nvSpPr>
          <p:cNvPr id="9" name="Rectángulo: esquinas redondeadas 8">
            <a:extLst>
              <a:ext uri="{FF2B5EF4-FFF2-40B4-BE49-F238E27FC236}">
                <a16:creationId xmlns:a16="http://schemas.microsoft.com/office/drawing/2014/main" id="{551594EB-6D65-E714-88C2-D3A0842FC41E}"/>
              </a:ext>
            </a:extLst>
          </p:cNvPr>
          <p:cNvSpPr/>
          <p:nvPr/>
        </p:nvSpPr>
        <p:spPr>
          <a:xfrm>
            <a:off x="9788172" y="5189706"/>
            <a:ext cx="1547256" cy="65175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PE" dirty="0"/>
              <a:t>Henry Mancini </a:t>
            </a:r>
          </a:p>
        </p:txBody>
      </p:sp>
    </p:spTree>
    <p:extLst>
      <p:ext uri="{BB962C8B-B14F-4D97-AF65-F5344CB8AC3E}">
        <p14:creationId xmlns:p14="http://schemas.microsoft.com/office/powerpoint/2010/main" val="3225977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TM04033921[[fn=Damasco]]</Template>
  <TotalTime>45</TotalTime>
  <Words>113</Words>
  <Application>Microsoft Office PowerPoint</Application>
  <PresentationFormat>Panorámica</PresentationFormat>
  <Paragraphs>6</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Amasis MT Pro Light</vt:lpstr>
      <vt:lpstr>Arial</vt:lpstr>
      <vt:lpstr>Bahnschrift</vt:lpstr>
      <vt:lpstr>Bookman Old Style</vt:lpstr>
      <vt:lpstr>Calibri</vt:lpstr>
      <vt:lpstr>Rockwell</vt:lpstr>
      <vt:lpstr>Damask</vt:lpstr>
      <vt:lpstr> The 1st edition of the Grammy Awards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1st edition of the Grammy Awards</dc:title>
  <dc:creator>Jessica Correa</dc:creator>
  <cp:lastModifiedBy>Jessica Correa</cp:lastModifiedBy>
  <cp:revision>1</cp:revision>
  <dcterms:created xsi:type="dcterms:W3CDTF">2023-05-03T23:00:37Z</dcterms:created>
  <dcterms:modified xsi:type="dcterms:W3CDTF">2023-05-03T23:46:21Z</dcterms:modified>
</cp:coreProperties>
</file>