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2"/>
  </p:notesMasterIdLst>
  <p:sldIdLst>
    <p:sldId id="1865" r:id="rId5"/>
    <p:sldId id="1846" r:id="rId6"/>
    <p:sldId id="1867" r:id="rId7"/>
    <p:sldId id="1845" r:id="rId8"/>
    <p:sldId id="1866" r:id="rId9"/>
    <p:sldId id="1868" r:id="rId10"/>
    <p:sldId id="1863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25"/>
    <a:srgbClr val="007788"/>
    <a:srgbClr val="297C2A"/>
    <a:srgbClr val="FE4387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E70AD-3CA7-4CA9-9201-67BE43AE8FA7}" v="89" dt="2023-08-31T04:35:48.037"/>
    <p1510:client id="{32659104-27AE-45D8-90C7-337EF8B5F058}" v="207" dt="2023-08-31T04:15:36.182"/>
    <p1510:client id="{6157178B-839B-45F2-B01B-7D0E5D35BAF2}" v="52" dt="2023-08-28T22:25:21.560"/>
    <p1510:client id="{B5F5FD6F-0230-4656-AE5E-2068DDCEF92C}" v="157" dt="2023-08-28T22:15:31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724" autoAdjust="0"/>
  </p:normalViewPr>
  <p:slideViewPr>
    <p:cSldViewPr snapToGrid="0">
      <p:cViewPr>
        <p:scale>
          <a:sx n="100" d="100"/>
          <a:sy n="100" d="100"/>
        </p:scale>
        <p:origin x="58" y="-422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‹Nº›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5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43A5AC0-459E-4425-91E3-48F0DAB26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7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Green, red, cream retro pattern">
            <a:extLst>
              <a:ext uri="{FF2B5EF4-FFF2-40B4-BE49-F238E27FC236}">
                <a16:creationId xmlns:a16="http://schemas.microsoft.com/office/drawing/2014/main" id="{39AF7B97-995A-47D8-A226-4ABFE6873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28239"/>
            <a:ext cx="12192000" cy="1857205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7" name="Picture Placeholder 5" descr="Green, red, cream retro pattern">
            <a:extLst>
              <a:ext uri="{FF2B5EF4-FFF2-40B4-BE49-F238E27FC236}">
                <a16:creationId xmlns:a16="http://schemas.microsoft.com/office/drawing/2014/main" id="{69B7D11F-88A6-42D7-A19F-F92335A88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72174"/>
            <a:ext cx="12192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Green, red, cream retro pattern">
            <a:extLst>
              <a:ext uri="{FF2B5EF4-FFF2-40B4-BE49-F238E27FC236}">
                <a16:creationId xmlns:a16="http://schemas.microsoft.com/office/drawing/2014/main" id="{82F22A80-7262-4162-819F-901527676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9486" y="0"/>
            <a:ext cx="433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Green, cream retro pattern">
            <a:extLst>
              <a:ext uri="{FF2B5EF4-FFF2-40B4-BE49-F238E27FC236}">
                <a16:creationId xmlns:a16="http://schemas.microsoft.com/office/drawing/2014/main" id="{349EEAC2-0280-42EF-838F-69C95B3E3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2"/>
            <a:ext cx="5334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4465637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Placeholder 6" descr="Green, red, cream retro pattern">
            <a:extLst>
              <a:ext uri="{FF2B5EF4-FFF2-40B4-BE49-F238E27FC236}">
                <a16:creationId xmlns:a16="http://schemas.microsoft.com/office/drawing/2014/main" id="{6FDDA82F-94AF-4CBF-BC42-3D4424F99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r="796"/>
          <a:stretch>
            <a:fillRect/>
          </a:stretch>
        </p:blipFill>
        <p:spPr>
          <a:xfrm>
            <a:off x="0" y="5972174"/>
            <a:ext cx="12192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4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507727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76AE57A-004D-45B8-95EB-CEA4D8CD0000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62000" y="2608489"/>
            <a:ext cx="10668000" cy="280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 here</a:t>
            </a:r>
          </a:p>
        </p:txBody>
      </p:sp>
      <p:pic>
        <p:nvPicPr>
          <p:cNvPr id="6" name="Picture Placeholder 6" descr="Green, red, cream retro pattern">
            <a:extLst>
              <a:ext uri="{FF2B5EF4-FFF2-40B4-BE49-F238E27FC236}">
                <a16:creationId xmlns:a16="http://schemas.microsoft.com/office/drawing/2014/main" id="{B43CF6D1-C215-4BC5-A94D-34A76C668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72174"/>
            <a:ext cx="12192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0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Green, red, cream retro pattern">
            <a:extLst>
              <a:ext uri="{FF2B5EF4-FFF2-40B4-BE49-F238E27FC236}">
                <a16:creationId xmlns:a16="http://schemas.microsoft.com/office/drawing/2014/main" id="{62CD66B6-E890-4F96-911F-4C1A63815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33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507727"/>
            <a:ext cx="10668000" cy="822457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830F1EE-0A1B-434F-BF70-A0FE7F06E45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2000" y="2330184"/>
            <a:ext cx="106680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Green, red, cream retro pattern">
            <a:extLst>
              <a:ext uri="{FF2B5EF4-FFF2-40B4-BE49-F238E27FC236}">
                <a16:creationId xmlns:a16="http://schemas.microsoft.com/office/drawing/2014/main" id="{2762B055-BD55-4A27-8FA1-A5004FDF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72174"/>
            <a:ext cx="12192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19386"/>
            <a:ext cx="4572000" cy="23622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Placeholder 7" descr="Green, red, cream retro pattern">
            <a:extLst>
              <a:ext uri="{FF2B5EF4-FFF2-40B4-BE49-F238E27FC236}">
                <a16:creationId xmlns:a16="http://schemas.microsoft.com/office/drawing/2014/main" id="{B8C3AB2E-C4EE-469C-A28C-E7784C3AD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72174"/>
            <a:ext cx="12192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Red, cream retro pattern">
            <a:extLst>
              <a:ext uri="{FF2B5EF4-FFF2-40B4-BE49-F238E27FC236}">
                <a16:creationId xmlns:a16="http://schemas.microsoft.com/office/drawing/2014/main" id="{073EE772-C63B-49B0-A0AC-233541841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88" r:id="rId4"/>
    <p:sldLayoutId id="2147483704" r:id="rId5"/>
    <p:sldLayoutId id="2147483701" r:id="rId6"/>
    <p:sldLayoutId id="2147483691" r:id="rId7"/>
    <p:sldLayoutId id="2147483702" r:id="rId8"/>
    <p:sldLayoutId id="2147483703" r:id="rId9"/>
    <p:sldLayoutId id="214748369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E91F53-EF4B-3C4B-97CC-419BCBDFB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61" r="20503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981" y="1424288"/>
            <a:ext cx="5863661" cy="16513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altLang="en-US" sz="6000" dirty="0"/>
              <a:t>National Grief Awareness Day</a:t>
            </a:r>
            <a:endParaRPr lang="en-US" altLang="en-US" sz="6000">
              <a:cs typeface="Segoe UI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528A61-A0AF-4B03-9606-F873CC16D91D}"/>
              </a:ext>
            </a:extLst>
          </p:cNvPr>
          <p:cNvSpPr txBox="1"/>
          <p:nvPr/>
        </p:nvSpPr>
        <p:spPr>
          <a:xfrm>
            <a:off x="253042" y="5357005"/>
            <a:ext cx="54892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/>
              </a:rPr>
              <a:t>By Fabián Olivos Aguilar</a:t>
            </a:r>
            <a:r>
              <a:rPr lang="es-E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/>
                <a:cs typeface="Segoe UI"/>
              </a:rPr>
              <a:t>​</a:t>
            </a:r>
            <a:endParaRPr lang="es-ES" sz="3600">
              <a:solidFill>
                <a:schemeClr val="accent1">
                  <a:lumMod val="20000"/>
                  <a:lumOff val="8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692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" y="2872899"/>
            <a:ext cx="467490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dirty="0">
              <a:solidFill>
                <a:schemeClr val="tx1"/>
              </a:solidFill>
            </a:endParaRPr>
          </a:p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/>
                <a:ea typeface="Calibri"/>
                <a:cs typeface="Segoe UI"/>
              </a:rPr>
              <a:t>This  National Grief Awareness Day on August 30.</a:t>
            </a:r>
          </a:p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cs typeface="Segoe UI"/>
            </a:endParaRPr>
          </a:p>
          <a:p>
            <a:pPr indent="-228600" algn="just">
              <a:lnSpc>
                <a:spcPct val="90000"/>
              </a:lnSpc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This date is important because is dedicated to raising awareness of the myriad ways in which individuals cope with loss.</a:t>
            </a:r>
            <a:endParaRPr lang="en-US" alt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cs typeface="Segoe UI"/>
            </a:endParaRPr>
          </a:p>
        </p:txBody>
      </p:sp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BCFC7DBC-1035-7F89-8D52-2DD20EE6F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23" r="3355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2C80FC-B1F5-799A-45E6-FAC57EECD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29" r="917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1E323C-604C-109F-39ED-3B2AF8A30C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97762" y="2706624"/>
            <a:ext cx="6251110" cy="3483864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28600" algn="just">
              <a:lnSpc>
                <a:spcPct val="9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r>
              <a:rPr lang="en-US" sz="2000" b="1" dirty="0">
                <a:latin typeface="Arial"/>
                <a:cs typeface="Segoe UI"/>
              </a:rPr>
              <a:t>People around the world celebrate this day because offers resources to those going through personal losses and reminds us to support people we know who are grieving.</a:t>
            </a:r>
            <a:endParaRPr lang="es-ES" sz="2000" b="1" dirty="0">
              <a:latin typeface="Arial"/>
              <a:cs typeface="Arial"/>
            </a:endParaRPr>
          </a:p>
          <a:p>
            <a:pPr marL="285750" indent="-228600" algn="just">
              <a:lnSpc>
                <a:spcPct val="9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endParaRPr lang="en-US" sz="2000" b="1" dirty="0">
              <a:latin typeface="Arial"/>
              <a:cs typeface="Segoe UI"/>
            </a:endParaRPr>
          </a:p>
          <a:p>
            <a:pPr marL="285750" indent="-228600" algn="just">
              <a:lnSpc>
                <a:spcPct val="90000"/>
              </a:lnSpc>
              <a:spcBef>
                <a:spcPts val="1000"/>
              </a:spcBef>
              <a:buFont typeface="Arial,Sans-Serif" panose="020B0604020202020204" pitchFamily="34" charset="0"/>
              <a:buChar char="•"/>
            </a:pPr>
            <a:r>
              <a:rPr lang="en-US" sz="2000" b="1" dirty="0">
                <a:latin typeface="Arial"/>
                <a:cs typeface="Segoe UI"/>
              </a:rPr>
              <a:t>The founder: National Grief Awareness Day, founded by Angie Cartwright in 2014.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27BE24-FCAB-1140-8535-0D7CAD4E74DA}"/>
              </a:ext>
            </a:extLst>
          </p:cNvPr>
          <p:cNvSpPr txBox="1"/>
          <p:nvPr/>
        </p:nvSpPr>
        <p:spPr>
          <a:xfrm>
            <a:off x="5601418" y="1130060"/>
            <a:ext cx="469852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latin typeface="Segoe UI"/>
              </a:rPr>
              <a:t>Introduction</a:t>
            </a:r>
            <a:r>
              <a:rPr lang="es-ES" sz="5400">
                <a:latin typeface="Segoe UI"/>
                <a:cs typeface="Segoe UI"/>
              </a:rPr>
              <a:t>​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>
                <a:ea typeface="+mj-ea"/>
                <a:cs typeface="+mj-cs"/>
              </a:rPr>
              <a:t>History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333297"/>
            <a:ext cx="5252224" cy="3843666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latin typeface="Arial"/>
                <a:ea typeface="+mn-lt"/>
                <a:cs typeface="+mn-lt"/>
              </a:rPr>
              <a:t>Grief is one of the oldest and most enduring aspects of the human experience. If you haven’t yet experienced grief, it’s unfortunately likely to happen. </a:t>
            </a:r>
            <a:endParaRPr lang="en-US" sz="2000" b="1">
              <a:latin typeface="Arial"/>
              <a:ea typeface="+mn-lt"/>
              <a:cs typeface="Segoe UI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latin typeface="Arial"/>
              <a:ea typeface="+mn-lt"/>
              <a:cs typeface="+mn-lt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latin typeface="Arial"/>
                <a:ea typeface="+mn-lt"/>
                <a:cs typeface="+mn-lt"/>
              </a:rPr>
              <a:t>The term ‘grief’ encompasses all of the emotions around a loss, and ‘mourning’ is defined as the external expression of the pain.</a:t>
            </a:r>
            <a:endParaRPr lang="en-US" sz="2000" b="1"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80446E-B5DA-E2FD-6C14-E743CFAC2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0" r="1203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E269B4-4E17-4994-081B-2962DDB67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lnSpc>
                <a:spcPct val="90000"/>
              </a:lnSpc>
              <a:buFont typeface="Calibri" panose="020B0604020202020204" pitchFamily="34" charset="0"/>
              <a:buChar char="-"/>
            </a:pPr>
            <a:r>
              <a:rPr lang="en-US" sz="2000" b="1">
                <a:latin typeface="Arial"/>
                <a:ea typeface="+mn-lt"/>
                <a:cs typeface="+mn-lt"/>
              </a:rPr>
              <a:t>‘Bereavement’ is another commonly-used term for grief. </a:t>
            </a:r>
          </a:p>
          <a:p>
            <a:pPr marL="285750" indent="-285750" algn="just">
              <a:lnSpc>
                <a:spcPct val="90000"/>
              </a:lnSpc>
              <a:buFont typeface="Calibri" panose="020B0604020202020204" pitchFamily="34" charset="0"/>
              <a:buChar char="-"/>
            </a:pPr>
            <a:endParaRPr lang="en-US" sz="2000" b="1">
              <a:latin typeface="Arial"/>
              <a:ea typeface="+mn-lt"/>
              <a:cs typeface="+mn-lt"/>
            </a:endParaRPr>
          </a:p>
          <a:p>
            <a:pPr marL="285750" indent="-285750" algn="just">
              <a:lnSpc>
                <a:spcPct val="90000"/>
              </a:lnSpc>
              <a:buFont typeface="Calibri" panose="020B0604020202020204" pitchFamily="34" charset="0"/>
              <a:buChar char="-"/>
            </a:pPr>
            <a:r>
              <a:rPr lang="en-US" sz="2000" b="1">
                <a:latin typeface="Arial"/>
                <a:ea typeface="+mn-lt"/>
                <a:cs typeface="+mn-lt"/>
              </a:rPr>
              <a:t>Throughout human history, there have been many attempts to describe and heal grief, and they have changed significantly over the years.</a:t>
            </a:r>
            <a:endParaRPr lang="en-US" sz="2000">
              <a:cs typeface="Segoe UI"/>
            </a:endParaRPr>
          </a:p>
          <a:p>
            <a:pPr algn="just">
              <a:lnSpc>
                <a:spcPct val="90000"/>
              </a:lnSpc>
            </a:pPr>
            <a:endParaRPr lang="en-US" b="1">
              <a:latin typeface="Arial"/>
              <a:cs typeface="Segoe UI"/>
            </a:endParaRPr>
          </a:p>
        </p:txBody>
      </p:sp>
      <p:pic>
        <p:nvPicPr>
          <p:cNvPr id="7" name="Imagen 6" descr="Imagen en blanco y negro de una persona&#10;&#10;Descripción generada automáticamente">
            <a:extLst>
              <a:ext uri="{FF2B5EF4-FFF2-40B4-BE49-F238E27FC236}">
                <a16:creationId xmlns:a16="http://schemas.microsoft.com/office/drawing/2014/main" id="{C0C0260A-A48E-2743-B430-5CF3D8F11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612652"/>
            <a:ext cx="5458968" cy="363269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44AAFF-257B-2203-A853-2834DD85F277}"/>
              </a:ext>
            </a:extLst>
          </p:cNvPr>
          <p:cNvSpPr txBox="1"/>
          <p:nvPr/>
        </p:nvSpPr>
        <p:spPr>
          <a:xfrm>
            <a:off x="900023" y="1015042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Segoe UI"/>
              </a:rPr>
              <a:t>History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11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39189F-E2DF-0056-BBF9-30ABE493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1936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endParaRPr lang="en-US" sz="5400">
              <a:ea typeface="+mj-ea"/>
              <a:cs typeface="+mj-cs"/>
            </a:endParaRPr>
          </a:p>
          <a:p>
            <a:r>
              <a:rPr lang="es-ES">
                <a:cs typeface="Segoe UI"/>
              </a:rPr>
              <a:t>Importance</a:t>
            </a:r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9457DF-3BC0-54FF-E2A7-7DC29B1F9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0" r="4615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89EF96-F1F0-C415-ACF9-DB56E7EAA7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97762" y="2375945"/>
            <a:ext cx="6251110" cy="3483864"/>
          </a:xfrm>
        </p:spPr>
        <p:txBody>
          <a:bodyPr vert="horz" wrap="square" lIns="91440" tIns="45720" rIns="91440" bIns="45720" rtlCol="0" anchor="t">
            <a:normAutofit fontScale="92500"/>
          </a:bodyPr>
          <a:lstStyle/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Black"/>
              <a:cs typeface="Segoe UI"/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r>
              <a:rPr lang="es-ES" err="1">
                <a:latin typeface="Arial Black"/>
                <a:ea typeface="+mn-lt"/>
                <a:cs typeface="+mn-lt"/>
              </a:rPr>
              <a:t>Spreading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awareness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on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grief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to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the</a:t>
            </a:r>
            <a:r>
              <a:rPr lang="es-ES">
                <a:latin typeface="Arial Black"/>
                <a:ea typeface="+mn-lt"/>
                <a:cs typeface="+mn-lt"/>
              </a:rPr>
              <a:t> general public helps to better support those who are grieving and gives those who are not tools for when they encounter grief someday.</a:t>
            </a:r>
          </a:p>
          <a:p>
            <a:pPr marL="285750" indent="-285750" algn="just">
              <a:buFont typeface="Calibri" panose="020B0604020202020204" pitchFamily="34" charset="0"/>
              <a:buChar char="-"/>
            </a:pPr>
            <a:endParaRPr lang="es-ES">
              <a:latin typeface="Arial Black"/>
              <a:ea typeface="+mn-lt"/>
              <a:cs typeface="+mn-lt"/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r>
              <a:rPr lang="es-ES" err="1">
                <a:latin typeface="Arial Black"/>
                <a:ea typeface="+mn-lt"/>
                <a:cs typeface="+mn-lt"/>
              </a:rPr>
              <a:t>It’s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essential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to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support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yourself</a:t>
            </a:r>
            <a:r>
              <a:rPr lang="es-ES">
                <a:latin typeface="Arial Black"/>
                <a:ea typeface="+mn-lt"/>
                <a:cs typeface="+mn-lt"/>
              </a:rPr>
              <a:t> and </a:t>
            </a:r>
            <a:r>
              <a:rPr lang="es-ES" err="1">
                <a:latin typeface="Arial Black"/>
                <a:ea typeface="+mn-lt"/>
                <a:cs typeface="+mn-lt"/>
              </a:rPr>
              <a:t>others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while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going</a:t>
            </a:r>
            <a:r>
              <a:rPr lang="es-ES">
                <a:latin typeface="Arial Black"/>
                <a:ea typeface="+mn-lt"/>
                <a:cs typeface="+mn-lt"/>
              </a:rPr>
              <a:t> </a:t>
            </a:r>
            <a:r>
              <a:rPr lang="es-ES" err="1">
                <a:latin typeface="Arial Black"/>
                <a:ea typeface="+mn-lt"/>
                <a:cs typeface="+mn-lt"/>
              </a:rPr>
              <a:t>through</a:t>
            </a:r>
            <a:r>
              <a:rPr lang="es-ES">
                <a:latin typeface="Arial Black"/>
                <a:ea typeface="+mn-lt"/>
                <a:cs typeface="+mn-lt"/>
              </a:rPr>
              <a:t> a loss.</a:t>
            </a:r>
          </a:p>
          <a:p>
            <a:pPr marL="285750" indent="-285750" algn="just">
              <a:buFont typeface="Calibri" panose="020B0604020202020204" pitchFamily="34" charset="0"/>
              <a:buChar char="-"/>
            </a:pPr>
            <a:endParaRPr lang="es-ES">
              <a:latin typeface="Arial Black"/>
              <a:ea typeface="+mn-lt"/>
              <a:cs typeface="+mn-lt"/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r>
              <a:rPr lang="es-ES">
                <a:latin typeface="Arial Black"/>
                <a:ea typeface="+mn-lt"/>
                <a:cs typeface="+mn-lt"/>
              </a:rPr>
              <a:t>National Grief Awareness Day can greatly help by connecting mourners to the psychological, emotional, and even financial resources they need to cope with their losses.</a:t>
            </a:r>
          </a:p>
        </p:txBody>
      </p:sp>
    </p:spTree>
    <p:extLst>
      <p:ext uri="{BB962C8B-B14F-4D97-AF65-F5344CB8AC3E}">
        <p14:creationId xmlns:p14="http://schemas.microsoft.com/office/powerpoint/2010/main" val="35585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8F88BD7-20AC-60F4-D0C8-0EF27B34FE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4004F6-2668-4FC1-838D-4ECB627E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774" y="2344437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6000" b="0" dirty="0">
                <a:solidFill>
                  <a:srgbClr val="FFFFFF"/>
                </a:solidFill>
                <a:latin typeface="Comic Sans MS"/>
              </a:rPr>
              <a:t>That was all teacher, thank you for listening.</a:t>
            </a:r>
            <a:endParaRPr lang="en-US" sz="600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44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Custom 1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66"/>
      </a:accent1>
      <a:accent2>
        <a:srgbClr val="F4EEEA"/>
      </a:accent2>
      <a:accent3>
        <a:srgbClr val="FE302F"/>
      </a:accent3>
      <a:accent4>
        <a:srgbClr val="03724A"/>
      </a:accent4>
      <a:accent5>
        <a:srgbClr val="B7B7B7"/>
      </a:accent5>
      <a:accent6>
        <a:srgbClr val="CE1D1D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er Template_Heritage Month Presentation" id="{910467CA-E581-43CB-A3F9-242953556B2E}" vid="{325629C9-8C54-4982-A5E7-91DBF3E63B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C37AC0-7601-4F61-8473-339D617FE0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CA66BB-63FF-4771-ACF6-C6953B3E410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AE1A6EB-2E78-4AB9-90D7-ED731AE57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Starter Template_Heritage Month Presentation</Template>
  <TotalTime>0</TotalTime>
  <Words>399</Words>
  <Application>Microsoft Office PowerPoint</Application>
  <PresentationFormat>Panorámica</PresentationFormat>
  <Paragraphs>67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National Grief Awareness Day</vt:lpstr>
      <vt:lpstr>Introduction</vt:lpstr>
      <vt:lpstr>Presentación de PowerPoint</vt:lpstr>
      <vt:lpstr>History</vt:lpstr>
      <vt:lpstr>Presentación de PowerPoint</vt:lpstr>
      <vt:lpstr> Importance</vt:lpstr>
      <vt:lpstr>That was all teacher, thank you for listening.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American Heritage Month</dc:title>
  <dc:subject/>
  <dc:creator/>
  <cp:keywords/>
  <dc:description/>
  <cp:lastModifiedBy/>
  <cp:revision>258</cp:revision>
  <dcterms:created xsi:type="dcterms:W3CDTF">2023-08-28T21:57:57Z</dcterms:created>
  <dcterms:modified xsi:type="dcterms:W3CDTF">2023-08-31T04:36:39Z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